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413" r:id="rId5"/>
    <p:sldId id="4415" r:id="rId6"/>
    <p:sldId id="4462" r:id="rId7"/>
    <p:sldId id="4308" r:id="rId8"/>
    <p:sldId id="4377" r:id="rId9"/>
    <p:sldId id="4417" r:id="rId10"/>
    <p:sldId id="4418" r:id="rId11"/>
    <p:sldId id="4463" r:id="rId12"/>
    <p:sldId id="4307" r:id="rId13"/>
    <p:sldId id="4419" r:id="rId14"/>
    <p:sldId id="4420" r:id="rId15"/>
    <p:sldId id="4421" r:id="rId16"/>
    <p:sldId id="4422" r:id="rId17"/>
    <p:sldId id="4423" r:id="rId18"/>
    <p:sldId id="4424" r:id="rId19"/>
    <p:sldId id="4464" r:id="rId20"/>
    <p:sldId id="4395" r:id="rId21"/>
    <p:sldId id="4425" r:id="rId22"/>
    <p:sldId id="4426" r:id="rId23"/>
    <p:sldId id="4428" r:id="rId24"/>
    <p:sldId id="4465" r:id="rId25"/>
    <p:sldId id="4427" r:id="rId26"/>
    <p:sldId id="4429" r:id="rId27"/>
    <p:sldId id="4430" r:id="rId28"/>
    <p:sldId id="4431" r:id="rId29"/>
    <p:sldId id="4432" r:id="rId30"/>
    <p:sldId id="4433" r:id="rId31"/>
    <p:sldId id="4434" r:id="rId32"/>
    <p:sldId id="4435" r:id="rId33"/>
    <p:sldId id="4388" r:id="rId34"/>
    <p:sldId id="4436" r:id="rId35"/>
    <p:sldId id="4466" r:id="rId36"/>
    <p:sldId id="4411" r:id="rId37"/>
    <p:sldId id="4437" r:id="rId38"/>
    <p:sldId id="4438" r:id="rId39"/>
    <p:sldId id="4439" r:id="rId40"/>
    <p:sldId id="4440" r:id="rId41"/>
    <p:sldId id="4441" r:id="rId42"/>
    <p:sldId id="4442" r:id="rId43"/>
    <p:sldId id="4443" r:id="rId44"/>
    <p:sldId id="4444" r:id="rId45"/>
    <p:sldId id="4445" r:id="rId46"/>
    <p:sldId id="4446" r:id="rId47"/>
    <p:sldId id="4447" r:id="rId48"/>
    <p:sldId id="4448" r:id="rId49"/>
    <p:sldId id="4449" r:id="rId50"/>
    <p:sldId id="4450" r:id="rId51"/>
    <p:sldId id="4451" r:id="rId52"/>
    <p:sldId id="4452" r:id="rId53"/>
    <p:sldId id="4453" r:id="rId54"/>
    <p:sldId id="4454" r:id="rId55"/>
    <p:sldId id="4455" r:id="rId56"/>
    <p:sldId id="4456" r:id="rId57"/>
    <p:sldId id="4457" r:id="rId58"/>
    <p:sldId id="4458" r:id="rId59"/>
    <p:sldId id="4459" r:id="rId60"/>
    <p:sldId id="4460" r:id="rId61"/>
    <p:sldId id="4461" r:id="rId62"/>
    <p:sldId id="4467" r:id="rId63"/>
    <p:sldId id="4468" r:id="rId64"/>
    <p:sldId id="434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DC81AB"/>
    <a:srgbClr val="E995B1"/>
    <a:srgbClr val="000000"/>
    <a:srgbClr val="3C3D3C"/>
    <a:srgbClr val="C4DAE7"/>
    <a:srgbClr val="94C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1"/>
    <p:restoredTop sz="94867"/>
  </p:normalViewPr>
  <p:slideViewPr>
    <p:cSldViewPr snapToGrid="0" snapToObjects="1">
      <p:cViewPr varScale="1">
        <p:scale>
          <a:sx n="61" d="100"/>
          <a:sy n="61" d="100"/>
        </p:scale>
        <p:origin x="488" y="2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637605" y="5747584"/>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xml"/><Relationship Id="rId5" Type="http://schemas.openxmlformats.org/officeDocument/2006/relationships/image" Target="../media/image24.gif"/><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19.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3kitchens.e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www.3kitchens.eu/" TargetMode="External"/><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8.jpeg"/><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5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52.emf"/><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09089" y="4267165"/>
            <a:ext cx="6220797" cy="1008319"/>
          </a:xfrm>
        </p:spPr>
        <p:txBody>
          <a:bodyPr>
            <a:noAutofit/>
          </a:bodyPr>
          <a:lstStyle/>
          <a:p>
            <a:pPr>
              <a:lnSpc>
                <a:spcPts val="4600"/>
              </a:lnSpc>
              <a:spcBef>
                <a:spcPts val="0"/>
              </a:spcBef>
            </a:pPr>
            <a:r>
              <a:rPr lang="en-US" sz="3200" b="1" dirty="0"/>
              <a:t>M2.1 </a:t>
            </a:r>
          </a:p>
          <a:p>
            <a:pPr>
              <a:lnSpc>
                <a:spcPts val="4600"/>
              </a:lnSpc>
              <a:spcBef>
                <a:spcPts val="0"/>
              </a:spcBef>
            </a:pPr>
            <a:r>
              <a:rPr lang="en-US" sz="3200" b="1" dirty="0"/>
              <a:t>Inleidende digitale vaardigheden voor de werkplek </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657331" y="5990124"/>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11" name="Picture Placeholder 10">
            <a:extLst>
              <a:ext uri="{FF2B5EF4-FFF2-40B4-BE49-F238E27FC236}">
                <a16:creationId xmlns:a16="http://schemas.microsoft.com/office/drawing/2014/main" id="{48A758D5-8D16-4CA8-A468-FBDDC9DFFB5C}"/>
              </a:ext>
            </a:extLst>
          </p:cNvPr>
          <p:cNvPicPr>
            <a:picLocks noGrp="1" noChangeAspect="1"/>
          </p:cNvPicPr>
          <p:nvPr>
            <p:ph type="pic" sz="quarter" idx="17"/>
          </p:nvPr>
        </p:nvPicPr>
        <p:blipFill>
          <a:blip r:embed="rId2"/>
          <a:srcRect l="16367" r="16367"/>
          <a:stretch>
            <a:fillRect/>
          </a:stretch>
        </p:blipFill>
        <p:spPr/>
      </p:pic>
      <p:sp>
        <p:nvSpPr>
          <p:cNvPr id="2" name="TextBox 1">
            <a:extLst>
              <a:ext uri="{FF2B5EF4-FFF2-40B4-BE49-F238E27FC236}">
                <a16:creationId xmlns:a16="http://schemas.microsoft.com/office/drawing/2014/main" id="{8993855D-9A4E-C608-7522-CE4F9BAE6845}"/>
              </a:ext>
            </a:extLst>
          </p:cNvPr>
          <p:cNvSpPr txBox="1"/>
          <p:nvPr/>
        </p:nvSpPr>
        <p:spPr>
          <a:xfrm>
            <a:off x="709090" y="3855585"/>
            <a:ext cx="6540159" cy="369332"/>
          </a:xfrm>
          <a:prstGeom prst="rect">
            <a:avLst/>
          </a:prstGeom>
          <a:noFill/>
        </p:spPr>
        <p:txBody>
          <a:bodyPr wrap="square" rtlCol="0">
            <a:spAutoFit/>
          </a:bodyPr>
          <a:lstStyle/>
          <a:p>
            <a:r>
              <a:rPr lang="en-IE" b="1" dirty="0">
                <a:solidFill>
                  <a:schemeClr val="bg1"/>
                </a:solidFill>
                <a:highlight>
                  <a:srgbClr val="84BFA4"/>
                </a:highlight>
              </a:rPr>
              <a:t>Inzetbaarheidsprogramma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Zelfverbeteringsvaardigheden</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EBA83ECB-2364-CB79-5CAD-419EC3E217D7}"/>
              </a:ext>
            </a:extLst>
          </p:cNvPr>
          <p:cNvPicPr>
            <a:picLocks noChangeAspect="1"/>
          </p:cNvPicPr>
          <p:nvPr/>
        </p:nvPicPr>
        <p:blipFill>
          <a:blip r:embed="rId3"/>
          <a:stretch>
            <a:fillRect/>
          </a:stretch>
        </p:blipFill>
        <p:spPr>
          <a:xfrm>
            <a:off x="8588438" y="5854483"/>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44665" y="2758190"/>
            <a:ext cx="8922811" cy="3237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       Desktop Laptop Tablet</a:t>
            </a: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14205" y="5264238"/>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9195" y="253852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236706-53B8-8539-071C-E90A5E3CD982}"/>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1C823915-C0C0-1119-56DD-2A9A1D396364}"/>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3" name="Text Placeholder 5">
            <a:extLst>
              <a:ext uri="{FF2B5EF4-FFF2-40B4-BE49-F238E27FC236}">
                <a16:creationId xmlns:a16="http://schemas.microsoft.com/office/drawing/2014/main" id="{95872ECA-3ED9-85D3-7EDD-3445C5BF0734}"/>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Computeronderdelen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 Placeholder 23">
            <a:extLst>
              <a:ext uri="{FF2B5EF4-FFF2-40B4-BE49-F238E27FC236}">
                <a16:creationId xmlns:a16="http://schemas.microsoft.com/office/drawing/2014/main" id="{65AD61EA-0581-A880-8179-F31F51A2D916}"/>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16" name="TextBox 15">
            <a:extLst>
              <a:ext uri="{FF2B5EF4-FFF2-40B4-BE49-F238E27FC236}">
                <a16:creationId xmlns:a16="http://schemas.microsoft.com/office/drawing/2014/main" id="{C5C2F399-C7E9-4DD2-B663-8DD38209FEB9}"/>
              </a:ext>
            </a:extLst>
          </p:cNvPr>
          <p:cNvSpPr txBox="1"/>
          <p:nvPr/>
        </p:nvSpPr>
        <p:spPr>
          <a:xfrm>
            <a:off x="2390931" y="555345"/>
            <a:ext cx="7862341" cy="1569660"/>
          </a:xfrm>
          <a:prstGeom prst="rect">
            <a:avLst/>
          </a:prstGeom>
          <a:noFill/>
        </p:spPr>
        <p:txBody>
          <a:bodyPr wrap="square">
            <a:spAutoFit/>
          </a:bodyPr>
          <a:lstStyle/>
          <a:p>
            <a:pPr marL="14288" indent="0">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Computers, ook wel PC's (Personal Computers) genoemd, zijn er in alle soorten en maten, maar ze werken allemaal op dezelfde manier.</a:t>
            </a:r>
          </a:p>
        </p:txBody>
      </p:sp>
      <p:pic>
        <p:nvPicPr>
          <p:cNvPr id="4" name="Picture 3" descr="A computer with a monitor and a bottle of water&#10;&#10;Description automatically generated">
            <a:extLst>
              <a:ext uri="{FF2B5EF4-FFF2-40B4-BE49-F238E27FC236}">
                <a16:creationId xmlns:a16="http://schemas.microsoft.com/office/drawing/2014/main" id="{0F349711-2775-B2E6-727A-2ECC1ED0EB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4976" y="3523745"/>
            <a:ext cx="1925796" cy="1348057"/>
          </a:xfrm>
          <a:prstGeom prst="rect">
            <a:avLst/>
          </a:prstGeom>
          <a:noFill/>
          <a:ln>
            <a:noFill/>
          </a:ln>
          <a:effectLst/>
        </p:spPr>
      </p:pic>
      <p:pic>
        <p:nvPicPr>
          <p:cNvPr id="9" name="Picture 8" descr="A computer with a screen on&#10;&#10;Description automatically generated with medium confidence">
            <a:extLst>
              <a:ext uri="{FF2B5EF4-FFF2-40B4-BE49-F238E27FC236}">
                <a16:creationId xmlns:a16="http://schemas.microsoft.com/office/drawing/2014/main" id="{71C302D8-46AC-306D-C71B-06A94751FF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3608" y="3416076"/>
            <a:ext cx="2273422" cy="1569442"/>
          </a:xfrm>
          <a:prstGeom prst="rect">
            <a:avLst/>
          </a:prstGeom>
          <a:noFill/>
          <a:ln>
            <a:noFill/>
          </a:ln>
          <a:effectLst/>
        </p:spPr>
      </p:pic>
      <p:cxnSp>
        <p:nvCxnSpPr>
          <p:cNvPr id="14" name="Straight Connector 13">
            <a:extLst>
              <a:ext uri="{FF2B5EF4-FFF2-40B4-BE49-F238E27FC236}">
                <a16:creationId xmlns:a16="http://schemas.microsoft.com/office/drawing/2014/main" id="{2ACE1B98-EF30-320D-EC1D-AD664AED8190}"/>
              </a:ext>
            </a:extLst>
          </p:cNvPr>
          <p:cNvCxnSpPr>
            <a:cxnSpLocks/>
          </p:cNvCxnSpPr>
          <p:nvPr/>
        </p:nvCxnSpPr>
        <p:spPr>
          <a:xfrm flipV="1">
            <a:off x="4994223" y="2638267"/>
            <a:ext cx="0" cy="211361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A4385B0-360A-E1E6-B5FD-B2C3E8B741AE}"/>
              </a:ext>
            </a:extLst>
          </p:cNvPr>
          <p:cNvCxnSpPr>
            <a:cxnSpLocks/>
          </p:cNvCxnSpPr>
          <p:nvPr/>
        </p:nvCxnSpPr>
        <p:spPr>
          <a:xfrm flipV="1">
            <a:off x="8444459" y="2640766"/>
            <a:ext cx="0" cy="2113614"/>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F85188C-873E-FA17-E09D-9AB158F3FABC}"/>
              </a:ext>
            </a:extLst>
          </p:cNvPr>
          <p:cNvPicPr>
            <a:picLocks noChangeAspect="1"/>
          </p:cNvPicPr>
          <p:nvPr/>
        </p:nvPicPr>
        <p:blipFill>
          <a:blip r:embed="rId4"/>
          <a:stretch>
            <a:fillRect/>
          </a:stretch>
        </p:blipFill>
        <p:spPr>
          <a:xfrm>
            <a:off x="9113083" y="3478446"/>
            <a:ext cx="1790700" cy="1130300"/>
          </a:xfrm>
          <a:prstGeom prst="rect">
            <a:avLst/>
          </a:prstGeom>
        </p:spPr>
      </p:pic>
      <p:grpSp>
        <p:nvGrpSpPr>
          <p:cNvPr id="31" name="Group 30">
            <a:extLst>
              <a:ext uri="{FF2B5EF4-FFF2-40B4-BE49-F238E27FC236}">
                <a16:creationId xmlns:a16="http://schemas.microsoft.com/office/drawing/2014/main" id="{2AE4E00F-C0DD-1ECA-04C1-C61EF286D79C}"/>
              </a:ext>
            </a:extLst>
          </p:cNvPr>
          <p:cNvGrpSpPr/>
          <p:nvPr/>
        </p:nvGrpSpPr>
        <p:grpSpPr>
          <a:xfrm>
            <a:off x="8850355" y="5465135"/>
            <a:ext cx="2788753" cy="578690"/>
            <a:chOff x="2045517" y="6166884"/>
            <a:chExt cx="2788753" cy="578690"/>
          </a:xfrm>
        </p:grpSpPr>
        <p:sp>
          <p:nvSpPr>
            <p:cNvPr id="29" name="Rectangle 28">
              <a:extLst>
                <a:ext uri="{FF2B5EF4-FFF2-40B4-BE49-F238E27FC236}">
                  <a16:creationId xmlns:a16="http://schemas.microsoft.com/office/drawing/2014/main" id="{DBC9B84E-183E-8D80-4326-9C46E7CD099C}"/>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D826197-DAA3-26C9-CAAB-C8B0E44FE97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AC8C3FA-4D06-7CE8-3BB2-CC2D03CFA41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 1</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5" name="Graphic 24" descr="Clipboard Partially Ticked outline">
              <a:extLst>
                <a:ext uri="{FF2B5EF4-FFF2-40B4-BE49-F238E27FC236}">
                  <a16:creationId xmlns:a16="http://schemas.microsoft.com/office/drawing/2014/main" id="{D0AA61C4-77D2-360E-906A-3AC914BAB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52084" y="6198780"/>
              <a:ext cx="520997" cy="520997"/>
            </a:xfrm>
            <a:prstGeom prst="rect">
              <a:avLst/>
            </a:prstGeom>
          </p:spPr>
        </p:pic>
      </p:grpSp>
    </p:spTree>
    <p:extLst>
      <p:ext uri="{BB962C8B-B14F-4D97-AF65-F5344CB8AC3E}">
        <p14:creationId xmlns:p14="http://schemas.microsoft.com/office/powerpoint/2010/main" val="260394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367260" y="934519"/>
            <a:ext cx="11275247" cy="5923481"/>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zijn de vier basisonderdelen van een computer?</a:t>
            </a:r>
          </a:p>
          <a:p>
            <a:pPr marL="1263650" lvl="0" indent="-457200" algn="just">
              <a:lnSpc>
                <a:spcPts val="314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dit? </a:t>
            </a:r>
          </a:p>
          <a:p>
            <a:pPr marL="806450" lvl="0" algn="just">
              <a:lnSpc>
                <a:spcPts val="3140"/>
              </a:lnSpc>
              <a:buClr>
                <a:srgbClr val="C0DCEA"/>
              </a:buCl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263650" lvl="0" indent="-457200" algn="just">
              <a:lnSpc>
                <a:spcPts val="3140"/>
              </a:lnSpc>
              <a:buClr>
                <a:srgbClr val="C0DCEA"/>
              </a:buClr>
              <a:buFont typeface="+mj-lt"/>
              <a:buAutoNum type="arabicPeriod"/>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de primaire functie van een monitor?</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Waar wordt de muis voor gebruikt?</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een andere naam voor het toetsenbord?</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wordt het 'brein' van de computer genoemd?</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Waar staat PC voor?</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Waarom is het belangrijk dat een computer zowel invoer- als uitvoerapparaten heeft?</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Kun je twee invoerapparaten noemen die bij computers worden gebruikt?</a:t>
            </a:r>
          </a:p>
          <a:p>
            <a:pPr marL="1263650" lvl="0" indent="-457200" algn="just">
              <a:lnSpc>
                <a:spcPts val="3140"/>
              </a:lnSpc>
              <a:buClr>
                <a:srgbClr val="C0DCEA"/>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Noem drie soorten pc's?</a:t>
            </a:r>
          </a:p>
          <a:p>
            <a:pPr marL="1263650" lvl="0" indent="-457200" algn="just">
              <a:lnSpc>
                <a:spcPct val="150000"/>
              </a:lnSpc>
              <a:buClr>
                <a:srgbClr val="C0DCEA"/>
              </a:buClr>
              <a:buFont typeface="+mj-lt"/>
              <a:buAutoNum type="arabicPeriod" startAt="3"/>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descr="A computer monitor with a mouse&#10;&#10;Description automatically generated">
            <a:extLst>
              <a:ext uri="{FF2B5EF4-FFF2-40B4-BE49-F238E27FC236}">
                <a16:creationId xmlns:a16="http://schemas.microsoft.com/office/drawing/2014/main" id="{F76A0C21-E5EE-21E1-11E6-BA7E310145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1992" y="1793374"/>
            <a:ext cx="1191922" cy="1191922"/>
          </a:xfrm>
          <a:prstGeom prst="rect">
            <a:avLst/>
          </a:prstGeom>
          <a:noFill/>
          <a:ln>
            <a:noFill/>
          </a:ln>
        </p:spPr>
      </p:pic>
      <p:sp>
        <p:nvSpPr>
          <p:cNvPr id="3" name="Rectangle 2">
            <a:extLst>
              <a:ext uri="{FF2B5EF4-FFF2-40B4-BE49-F238E27FC236}">
                <a16:creationId xmlns:a16="http://schemas.microsoft.com/office/drawing/2014/main" id="{C1B6CC95-7226-44D4-25F0-54A43CE7A178}"/>
              </a:ext>
            </a:extLst>
          </p:cNvPr>
          <p:cNvSpPr/>
          <p:nvPr/>
        </p:nvSpPr>
        <p:spPr>
          <a:xfrm>
            <a:off x="0" y="0"/>
            <a:ext cx="12192000" cy="948267"/>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4">
            <a:extLst>
              <a:ext uri="{FF2B5EF4-FFF2-40B4-BE49-F238E27FC236}">
                <a16:creationId xmlns:a16="http://schemas.microsoft.com/office/drawing/2014/main" id="{5114310E-39E2-06EB-D006-B28C5A6C892E}"/>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A17AE5B-626A-8DCD-CE8E-CAC033157551}"/>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01</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CE2F9135-4C9C-5885-8546-19CD415CAB8E}"/>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De </a:t>
            </a: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volgende vragen zullen testen wat je tot nu toe hebt geleerd</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4394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pPr>
              <a:lnSpc>
                <a:spcPct val="107000"/>
              </a:lnSpc>
              <a:spcAft>
                <a:spcPts val="800"/>
              </a:spcAft>
            </a:pPr>
            <a:r>
              <a:rPr lang="sv-SE" sz="6000" dirty="0">
                <a:effectLst/>
                <a:latin typeface="Calibri" panose="020F0502020204030204" pitchFamily="34" charset="0"/>
                <a:ea typeface="Calibri" panose="020F0502020204030204" pitchFamily="34" charset="0"/>
              </a:rPr>
              <a:t>Basiskennis computer</a:t>
            </a:r>
          </a:p>
          <a:p>
            <a:pPr>
              <a:lnSpc>
                <a:spcPct val="107000"/>
              </a:lnSpc>
              <a:spcAft>
                <a:spcPts val="800"/>
              </a:spcAft>
            </a:pPr>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1903445"/>
            <a:ext cx="4874857" cy="19034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Desktop -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personal computer die klein genoeg is om gemakkelijk in een individuele werkruimte te passen.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Laptop -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draagbare computer die klein genoeg is om op schoot te gebruiken.</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409128"/>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532638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55503" y="172018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Basiskennis computer</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3845589"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Soorten computers</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computer with a monitor and a bottle of water&#10;&#10;Description automatically generated">
            <a:extLst>
              <a:ext uri="{FF2B5EF4-FFF2-40B4-BE49-F238E27FC236}">
                <a16:creationId xmlns:a16="http://schemas.microsoft.com/office/drawing/2014/main" id="{54A5AB20-D237-6D33-1DDA-3ABCC6AA92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00583" y="1828800"/>
            <a:ext cx="2001165" cy="1400815"/>
          </a:xfrm>
          <a:prstGeom prst="rect">
            <a:avLst/>
          </a:prstGeom>
          <a:noFill/>
          <a:ln>
            <a:noFill/>
          </a:ln>
          <a:effectLst/>
        </p:spPr>
      </p:pic>
      <p:pic>
        <p:nvPicPr>
          <p:cNvPr id="13" name="Picture 12" descr="A computer with a screen on&#10;&#10;Description automatically generated with medium confidence">
            <a:extLst>
              <a:ext uri="{FF2B5EF4-FFF2-40B4-BE49-F238E27FC236}">
                <a16:creationId xmlns:a16="http://schemas.microsoft.com/office/drawing/2014/main" id="{B25F2E97-11AD-37F4-C5CF-04060C1F81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1534" y="3621350"/>
            <a:ext cx="2273422" cy="1569442"/>
          </a:xfrm>
          <a:prstGeom prst="rect">
            <a:avLst/>
          </a:prstGeom>
          <a:noFill/>
          <a:ln>
            <a:noFill/>
          </a:ln>
          <a:effectLst/>
        </p:spPr>
      </p:pic>
    </p:spTree>
    <p:extLst>
      <p:ext uri="{BB962C8B-B14F-4D97-AF65-F5344CB8AC3E}">
        <p14:creationId xmlns:p14="http://schemas.microsoft.com/office/powerpoint/2010/main" val="140189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197748" y="1704390"/>
            <a:ext cx="9241584" cy="2388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muis wordt gebruikt als invoerapparaat. Een cursor is de zichtbare vorm van de aanwijzer op een scherm Je zult veel vormen van de cursor zien. Hieronder staat een lijst met verschillende soorten cursors die je meestal ziet.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357" y="438769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199357" y="620870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Basiskennis computer</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7"/>
            <a:ext cx="5543761"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Meer over de muis</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EA2BE25-2208-4299-54A4-5EAB0F0E9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9809" y="3235257"/>
            <a:ext cx="649790" cy="649790"/>
          </a:xfrm>
          <a:prstGeom prst="rect">
            <a:avLst/>
          </a:prstGeom>
          <a:noFill/>
          <a:ln>
            <a:noFill/>
          </a:ln>
          <a:effectLst/>
        </p:spPr>
      </p:pic>
      <p:pic>
        <p:nvPicPr>
          <p:cNvPr id="5" name="Picture 4">
            <a:extLst>
              <a:ext uri="{FF2B5EF4-FFF2-40B4-BE49-F238E27FC236}">
                <a16:creationId xmlns:a16="http://schemas.microsoft.com/office/drawing/2014/main" id="{414721A4-B78A-6A19-0FAF-D7AD094D7E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6959" y="4684514"/>
            <a:ext cx="518134" cy="611568"/>
          </a:xfrm>
          <a:prstGeom prst="rect">
            <a:avLst/>
          </a:prstGeom>
          <a:noFill/>
          <a:ln>
            <a:noFill/>
          </a:ln>
          <a:effectLst/>
        </p:spPr>
      </p:pic>
      <p:sp>
        <p:nvSpPr>
          <p:cNvPr id="14" name="Text Placeholder 3">
            <a:extLst>
              <a:ext uri="{FF2B5EF4-FFF2-40B4-BE49-F238E27FC236}">
                <a16:creationId xmlns:a16="http://schemas.microsoft.com/office/drawing/2014/main" id="{F48BFD0D-6CA0-84CC-820A-570CE89B561A}"/>
              </a:ext>
            </a:extLst>
          </p:cNvPr>
          <p:cNvSpPr txBox="1">
            <a:spLocks/>
          </p:cNvSpPr>
          <p:nvPr/>
        </p:nvSpPr>
        <p:spPr>
          <a:xfrm>
            <a:off x="2999873" y="3185828"/>
            <a:ext cx="3348012" cy="1201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aanwijzer geeft aan dat het systeem inactief is, klaar voor gebruik.</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 Placeholder 3">
            <a:extLst>
              <a:ext uri="{FF2B5EF4-FFF2-40B4-BE49-F238E27FC236}">
                <a16:creationId xmlns:a16="http://schemas.microsoft.com/office/drawing/2014/main" id="{5ED4207F-1C4B-F736-55C5-F79EDC4DD622}"/>
              </a:ext>
            </a:extLst>
          </p:cNvPr>
          <p:cNvSpPr txBox="1">
            <a:spLocks/>
          </p:cNvSpPr>
          <p:nvPr/>
        </p:nvSpPr>
        <p:spPr>
          <a:xfrm>
            <a:off x="7788442" y="4611611"/>
            <a:ext cx="3360821" cy="1580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systeem is ergens mee bezig. Je ziet deze cursor wanneer je een nieuw programma opent.</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3863768C-E087-68B8-BF9E-2CB1A45459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6876" y="4571999"/>
            <a:ext cx="630679" cy="917351"/>
          </a:xfrm>
          <a:prstGeom prst="rect">
            <a:avLst/>
          </a:prstGeom>
          <a:noFill/>
          <a:ln>
            <a:noFill/>
          </a:ln>
          <a:effectLst/>
        </p:spPr>
      </p:pic>
      <p:pic>
        <p:nvPicPr>
          <p:cNvPr id="20" name="Picture 19">
            <a:extLst>
              <a:ext uri="{FF2B5EF4-FFF2-40B4-BE49-F238E27FC236}">
                <a16:creationId xmlns:a16="http://schemas.microsoft.com/office/drawing/2014/main" id="{832A1A40-E2F0-D4E9-5DCC-09A552EE1B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21562" y="3091043"/>
            <a:ext cx="609444" cy="705001"/>
          </a:xfrm>
          <a:prstGeom prst="rect">
            <a:avLst/>
          </a:prstGeom>
          <a:noFill/>
          <a:ln>
            <a:noFill/>
          </a:ln>
          <a:effectLst/>
        </p:spPr>
      </p:pic>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2199357" y="302434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639659BC-D70D-A0FB-9777-8B66DA10964C}"/>
              </a:ext>
            </a:extLst>
          </p:cNvPr>
          <p:cNvSpPr txBox="1">
            <a:spLocks/>
          </p:cNvSpPr>
          <p:nvPr/>
        </p:nvSpPr>
        <p:spPr>
          <a:xfrm>
            <a:off x="7788442" y="3185829"/>
            <a:ext cx="3585410" cy="7284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Klik hier om tekst in te voeren.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3">
            <a:extLst>
              <a:ext uri="{FF2B5EF4-FFF2-40B4-BE49-F238E27FC236}">
                <a16:creationId xmlns:a16="http://schemas.microsoft.com/office/drawing/2014/main" id="{B297936B-DEDC-60AB-4BB6-85ED65E58468}"/>
              </a:ext>
            </a:extLst>
          </p:cNvPr>
          <p:cNvSpPr txBox="1">
            <a:spLocks/>
          </p:cNvSpPr>
          <p:nvPr/>
        </p:nvSpPr>
        <p:spPr>
          <a:xfrm>
            <a:off x="2999873" y="4611612"/>
            <a:ext cx="3689684" cy="11386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cursor krijgt deze vorm als hij boven een hyperlink wordt geplaatst. Als je erop klikt, ga je naar die website.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FF636FF-DCE1-20AA-2132-97A3C8F5139B}"/>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6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181706" y="1752518"/>
            <a:ext cx="5117452" cy="2388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muis heeft normaal gesproken twee knoppen, een linker- en een rechterknop. Om een item te selecteren, moet je op de linkermuisknop klikken. Om een menu van een item te openen, klik je op de rechtermuisknop. Om een item te openen, dubbelklik je met de linkermuisknop.</a:t>
            </a: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Basiskennis computer</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7"/>
            <a:ext cx="5543761"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Meer over de muis</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FDAC741D-2462-C4BB-6EC4-919A543CA75F}"/>
              </a:ext>
            </a:extLst>
          </p:cNvPr>
          <p:cNvPicPr>
            <a:picLocks noChangeAspect="1"/>
          </p:cNvPicPr>
          <p:nvPr/>
        </p:nvPicPr>
        <p:blipFill>
          <a:blip r:embed="rId2"/>
          <a:stretch>
            <a:fillRect/>
          </a:stretch>
        </p:blipFill>
        <p:spPr>
          <a:xfrm>
            <a:off x="7399421" y="1620253"/>
            <a:ext cx="4531895" cy="4531895"/>
          </a:xfrm>
          <a:prstGeom prst="rect">
            <a:avLst/>
          </a:prstGeom>
        </p:spPr>
      </p:pic>
      <p:cxnSp>
        <p:nvCxnSpPr>
          <p:cNvPr id="13" name="Straight Connector 12">
            <a:extLst>
              <a:ext uri="{FF2B5EF4-FFF2-40B4-BE49-F238E27FC236}">
                <a16:creationId xmlns:a16="http://schemas.microsoft.com/office/drawing/2014/main" id="{0A88280A-8679-8E68-21FD-8A62C0EBFDD7}"/>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Basiskennis computer</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7" y="881458"/>
            <a:ext cx="5504800"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Meer over het toetsenbord</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23EA7DF-D3E0-E762-E978-563A107561E2}"/>
              </a:ext>
            </a:extLst>
          </p:cNvPr>
          <p:cNvPicPr>
            <a:picLocks noChangeAspect="1"/>
          </p:cNvPicPr>
          <p:nvPr/>
        </p:nvPicPr>
        <p:blipFill rotWithShape="1">
          <a:blip r:embed="rId2"/>
          <a:srcRect t="21474" b="15790"/>
          <a:stretch/>
        </p:blipFill>
        <p:spPr>
          <a:xfrm>
            <a:off x="7582498" y="-217954"/>
            <a:ext cx="4150895" cy="2604142"/>
          </a:xfrm>
          <a:prstGeom prst="rect">
            <a:avLst/>
          </a:prstGeom>
        </p:spPr>
      </p:pic>
      <p:sp>
        <p:nvSpPr>
          <p:cNvPr id="8" name="Text Placeholder 3">
            <a:extLst>
              <a:ext uri="{FF2B5EF4-FFF2-40B4-BE49-F238E27FC236}">
                <a16:creationId xmlns:a16="http://schemas.microsoft.com/office/drawing/2014/main" id="{B262B9A8-6D5C-E54F-0BD1-2D7383AC9C28}"/>
              </a:ext>
            </a:extLst>
          </p:cNvPr>
          <p:cNvSpPr txBox="1">
            <a:spLocks/>
          </p:cNvSpPr>
          <p:nvPr/>
        </p:nvSpPr>
        <p:spPr>
          <a:xfrm>
            <a:off x="2181705" y="2197769"/>
            <a:ext cx="8919431" cy="4074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Sommige toetsen hebben speciale functies of toepassingen: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Shift-toets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Hier zijn er twee van. Om een hoofdletter te maken, houd je deze toets ingedrukt en druk je op de letter.</a:t>
            </a:r>
          </a:p>
          <a:p>
            <a:pPr marL="357188" indent="-342900">
              <a:lnSpc>
                <a:spcPct val="100000"/>
              </a:lnSpc>
              <a:spcBef>
                <a:spcPts val="0"/>
              </a:spcBef>
              <a:buClr>
                <a:srgbClr val="B6D1E1"/>
              </a:buClr>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F1 - F12 (functietoetsen</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 Groep van 12 toetsen die speciale functies uitvoeren.</a:t>
            </a:r>
          </a:p>
          <a:p>
            <a:pPr marL="357188" indent="-342900">
              <a:lnSpc>
                <a:spcPct val="100000"/>
              </a:lnSpc>
              <a:spcBef>
                <a:spcPts val="0"/>
              </a:spcBef>
              <a:buClr>
                <a:srgbClr val="B6D1E1"/>
              </a:buClr>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ct val="10000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Spatiebalk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Dit is een lange toets en de functie ervan is om een spatie te maken tussen woorden wanneer je erop drukt.</a:t>
            </a:r>
          </a:p>
          <a:p>
            <a:pPr marL="357188" indent="-342900">
              <a:lnSpc>
                <a:spcPct val="100000"/>
              </a:lnSpc>
              <a:spcBef>
                <a:spcPts val="0"/>
              </a:spcBef>
              <a:buClr>
                <a:srgbClr val="B6D1E1"/>
              </a:buClr>
            </a:pPr>
            <a:endParaRPr lang="en-IE" sz="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Enter-toets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Als je op deze toets drukt, krijg je een nieuwe regel.</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75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Basiskennis computer</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pic>
        <p:nvPicPr>
          <p:cNvPr id="2" name="Picture 1">
            <a:extLst>
              <a:ext uri="{FF2B5EF4-FFF2-40B4-BE49-F238E27FC236}">
                <a16:creationId xmlns:a16="http://schemas.microsoft.com/office/drawing/2014/main" id="{913BBB48-4784-6955-B12A-6E771E143612}"/>
              </a:ext>
            </a:extLst>
          </p:cNvPr>
          <p:cNvPicPr>
            <a:picLocks noChangeAspect="1"/>
          </p:cNvPicPr>
          <p:nvPr/>
        </p:nvPicPr>
        <p:blipFill rotWithShape="1">
          <a:blip r:embed="rId2"/>
          <a:srcRect l="19858" r="19858"/>
          <a:stretch/>
        </p:blipFill>
        <p:spPr>
          <a:xfrm>
            <a:off x="6753723" y="1427748"/>
            <a:ext cx="5438274" cy="3946692"/>
          </a:xfrm>
          <a:prstGeom prst="rect">
            <a:avLst/>
          </a:prstGeom>
        </p:spPr>
      </p:pic>
      <p:sp>
        <p:nvSpPr>
          <p:cNvPr id="3" name="Rectangle 2">
            <a:extLst>
              <a:ext uri="{FF2B5EF4-FFF2-40B4-BE49-F238E27FC236}">
                <a16:creationId xmlns:a16="http://schemas.microsoft.com/office/drawing/2014/main" id="{E3BEBC38-CE08-62A3-E29A-5491FDA93CC8}"/>
              </a:ext>
            </a:extLst>
          </p:cNvPr>
          <p:cNvSpPr/>
          <p:nvPr/>
        </p:nvSpPr>
        <p:spPr>
          <a:xfrm rot="16200000">
            <a:off x="5686926" y="-1098885"/>
            <a:ext cx="3978442" cy="9031705"/>
          </a:xfrm>
          <a:prstGeom prst="rect">
            <a:avLst/>
          </a:prstGeom>
          <a:gradFill>
            <a:gsLst>
              <a:gs pos="48000">
                <a:srgbClr val="84BFA4"/>
              </a:gs>
              <a:gs pos="99000">
                <a:srgbClr val="84BFA4">
                  <a:alpha val="48000"/>
                </a:srgbClr>
              </a:gs>
              <a:gs pos="77000">
                <a:srgbClr val="84BFA4">
                  <a:alpha val="3200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4BEE5D9-FEA1-291E-200E-D235C3A4EF58}"/>
              </a:ext>
            </a:extLst>
          </p:cNvPr>
          <p:cNvSpPr txBox="1">
            <a:spLocks/>
          </p:cNvSpPr>
          <p:nvPr/>
        </p:nvSpPr>
        <p:spPr>
          <a:xfrm>
            <a:off x="3625492" y="2422358"/>
            <a:ext cx="3801999" cy="30159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gn="ctr">
              <a:lnSpc>
                <a:spcPts val="2560"/>
              </a:lnSpc>
              <a:spcBef>
                <a:spcPts val="0"/>
              </a:spcBef>
              <a:buClr>
                <a:srgbClr val="B6D1E1"/>
              </a:buClr>
              <a:buNone/>
            </a:pP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Een randapparaat is een apparaat dat is aangesloten op een computer, zoals een printer, modem, muis of toetsenbord.</a:t>
            </a:r>
          </a:p>
          <a:p>
            <a:pPr marL="14288" indent="0" algn="ctr">
              <a:lnSpc>
                <a:spcPts val="2560"/>
              </a:lnSpc>
              <a:spcBef>
                <a:spcPts val="0"/>
              </a:spcBef>
              <a:buClr>
                <a:srgbClr val="B6D1E1"/>
              </a:buClr>
              <a:buNone/>
            </a:pPr>
            <a:endParaRPr lang="sv-SE"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8FC780D-0AB1-CA3C-146B-EFEBB671F8C2}"/>
              </a:ext>
            </a:extLst>
          </p:cNvPr>
          <p:cNvSpPr txBox="1"/>
          <p:nvPr/>
        </p:nvSpPr>
        <p:spPr>
          <a:xfrm>
            <a:off x="4088377" y="1426889"/>
            <a:ext cx="5504800" cy="784125"/>
          </a:xfrm>
          <a:prstGeom prst="rect">
            <a:avLst/>
          </a:prstGeom>
          <a:noFill/>
        </p:spPr>
        <p:txBody>
          <a:bodyPr wrap="square">
            <a:spAutoFit/>
          </a:bodyPr>
          <a:lstStyle/>
          <a:p>
            <a:pPr marL="14288">
              <a:lnSpc>
                <a:spcPts val="2560"/>
              </a:lnSpc>
              <a:buClr>
                <a:srgbClr val="B6D1E1"/>
              </a:buClr>
            </a:pPr>
            <a:r>
              <a:rPr lang="en-IE" sz="4000" b="1" dirty="0">
                <a:solidFill>
                  <a:schemeClr val="bg1"/>
                </a:solidFill>
                <a:highlight>
                  <a:srgbClr val="B6D1E1"/>
                </a:highlight>
                <a:latin typeface="Calibri" panose="020F0502020204030204" pitchFamily="34" charset="0"/>
                <a:ea typeface="Calibri" panose="020F0502020204030204" pitchFamily="34" charset="0"/>
                <a:cs typeface="Calibri" panose="020F0502020204030204" pitchFamily="34" charset="0"/>
              </a:rPr>
              <a:t> Randapparatuur</a:t>
            </a:r>
            <a:r>
              <a:rPr lang="en-IE" sz="4000" b="1" dirty="0">
                <a:solidFill>
                  <a:srgbClr val="B6D1E1"/>
                </a:solidFill>
                <a:highlight>
                  <a:srgbClr val="B6D1E1"/>
                </a:highlight>
                <a:latin typeface="Calibri" panose="020F0502020204030204" pitchFamily="34" charset="0"/>
                <a:ea typeface="Calibri" panose="020F0502020204030204" pitchFamily="34" charset="0"/>
                <a:cs typeface="Calibri" panose="020F0502020204030204" pitchFamily="34" charset="0"/>
              </a:rPr>
              <a:t>. </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21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Basiskennis computer</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163326" y="881458"/>
            <a:ext cx="7654441"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Hoe zet je de computer AAN? </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C3089960-7449-9AF9-6454-1AC16FFAB074}"/>
              </a:ext>
            </a:extLst>
          </p:cNvPr>
          <p:cNvCxnSpPr>
            <a:cxnSpLocks/>
          </p:cNvCxnSpPr>
          <p:nvPr/>
        </p:nvCxnSpPr>
        <p:spPr>
          <a:xfrm flipH="1">
            <a:off x="1990809" y="150034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B262B9A8-6D5C-E54F-0BD1-2D7383AC9C28}"/>
              </a:ext>
            </a:extLst>
          </p:cNvPr>
          <p:cNvSpPr txBox="1">
            <a:spLocks/>
          </p:cNvSpPr>
          <p:nvPr/>
        </p:nvSpPr>
        <p:spPr>
          <a:xfrm>
            <a:off x="2181706" y="2197769"/>
            <a:ext cx="6352694" cy="40746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Technologie is een fantastisch wonder dat voortdurend verandert. Computers zijn niet anders, maar laat dit je niet afschrikken. Hoewel computers veranderen, blijven de basisfuncties hetzelfde.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kan lastig zijn om de AAN-knop te vinden, maar raak niet in paniek. Als je moeite hebt, vraag het dan gewoon aan iemand.</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EBBEE0A5-6FB4-0317-945E-58850F10E1BD}"/>
              </a:ext>
            </a:extLst>
          </p:cNvPr>
          <p:cNvGrpSpPr/>
          <p:nvPr/>
        </p:nvGrpSpPr>
        <p:grpSpPr>
          <a:xfrm>
            <a:off x="8962650" y="5192419"/>
            <a:ext cx="2788753" cy="578690"/>
            <a:chOff x="2045517" y="6166884"/>
            <a:chExt cx="2788753" cy="578690"/>
          </a:xfrm>
        </p:grpSpPr>
        <p:sp>
          <p:nvSpPr>
            <p:cNvPr id="3" name="Rectangle 2">
              <a:extLst>
                <a:ext uri="{FF2B5EF4-FFF2-40B4-BE49-F238E27FC236}">
                  <a16:creationId xmlns:a16="http://schemas.microsoft.com/office/drawing/2014/main" id="{B67EE36A-AB7E-960F-FC28-B7803A1309C0}"/>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F886971-D0C9-0BAB-890D-8E72E943B4F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C912A0-B09F-5C19-62B7-ECCD169A3044}"/>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 2</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Graphic 6" descr="Clipboard Partially Ticked outline">
              <a:extLst>
                <a:ext uri="{FF2B5EF4-FFF2-40B4-BE49-F238E27FC236}">
                  <a16:creationId xmlns:a16="http://schemas.microsoft.com/office/drawing/2014/main" id="{E174A29C-3BF1-BDFA-F406-4143E2F27A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pic>
        <p:nvPicPr>
          <p:cNvPr id="10" name="Graphic 9" descr="Cursor outline">
            <a:extLst>
              <a:ext uri="{FF2B5EF4-FFF2-40B4-BE49-F238E27FC236}">
                <a16:creationId xmlns:a16="http://schemas.microsoft.com/office/drawing/2014/main" id="{CB8ABCBA-057A-436A-770A-774A4C1356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052" y="2137610"/>
            <a:ext cx="2370221" cy="2370221"/>
          </a:xfrm>
          <a:prstGeom prst="rect">
            <a:avLst/>
          </a:prstGeom>
        </p:spPr>
      </p:pic>
    </p:spTree>
    <p:extLst>
      <p:ext uri="{BB962C8B-B14F-4D97-AF65-F5344CB8AC3E}">
        <p14:creationId xmlns:p14="http://schemas.microsoft.com/office/powerpoint/2010/main" val="1473400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857817"/>
            <a:ext cx="11275247" cy="6321026"/>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zijn de verschillen tussen een desktopcomputer en een laptopcomputer?</a:t>
            </a: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de belangrijkste functie van een muis?</a:t>
            </a: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Hoeveel knoppen heeft een muis?</a:t>
            </a:r>
          </a:p>
          <a:p>
            <a:pPr marL="1263650" indent="-457200" algn="just">
              <a:lnSpc>
                <a:spcPts val="31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Welk van de volgende geeft aan dat het systeem koopt of inactief is?</a:t>
            </a:r>
          </a:p>
          <a:p>
            <a:pPr marL="1557338" indent="-304800" algn="just">
              <a:lnSpc>
                <a:spcPts val="31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Een hand </a:t>
            </a:r>
          </a:p>
          <a:p>
            <a:pPr marL="1557338" indent="-304800" algn="just">
              <a:lnSpc>
                <a:spcPts val="31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Een zandloper </a:t>
            </a:r>
          </a:p>
          <a:p>
            <a:pPr marL="1557338" indent="-304800" algn="just">
              <a:lnSpc>
                <a:spcPts val="31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Een I-balk</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een randapparaat?</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Noem twee veelgebruikte randapparaten die bij een computer worden gebruikt?</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Waarvoor dienen de functietoetsen op een toetsenbord?</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doet het indrukken van de Enter-toets tijdens het typen?</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doet de spatiebalk wanneer deze wordt ingedrukt op een toetsenbord?</a:t>
            </a:r>
          </a:p>
          <a:p>
            <a:pPr marL="1263650" indent="-457200" algn="just">
              <a:lnSpc>
                <a:spcPts val="3140"/>
              </a:lnSpc>
              <a:buClr>
                <a:srgbClr val="84BFA4"/>
              </a:buClr>
              <a:buFont typeface="+mj-lt"/>
              <a:buAutoNum type="arabicPeriod" startAt="5"/>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gebruik je de Shift-toets om hoofdletters te typen?</a:t>
            </a:r>
          </a:p>
          <a:p>
            <a:pPr marL="1263650" indent="-457200" algn="just">
              <a:lnSpc>
                <a:spcPts val="3140"/>
              </a:lnSpc>
              <a:buClr>
                <a:srgbClr val="C0DCEA"/>
              </a:buClr>
              <a:buFont typeface="+mj-lt"/>
              <a:buAutoNum type="arabicPeriod" startAt="5"/>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ct val="150000"/>
              </a:lnSpc>
              <a:buClr>
                <a:srgbClr val="C0DCEA"/>
              </a:buClr>
              <a:buFont typeface="+mj-lt"/>
              <a:buAutoNum type="arabicPeriod" startAt="3"/>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BF1C9966-7903-929F-2A96-D9C466F619F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02</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Box 8">
            <a:extLst>
              <a:ext uri="{FF2B5EF4-FFF2-40B4-BE49-F238E27FC236}">
                <a16:creationId xmlns:a16="http://schemas.microsoft.com/office/drawing/2014/main" id="{6351A2F2-81DA-F44C-B9F2-E68E08DB041D}"/>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 volgende vragen zullen testen wat je tot nu toe hebt geleerd</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594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4392118"/>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469263" y="128261"/>
            <a:ext cx="8275349" cy="2345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580"/>
              </a:lnSpc>
              <a:spcBef>
                <a:spcPts val="0"/>
              </a:spcBef>
              <a:buClr>
                <a:srgbClr val="382B1B"/>
              </a:buClr>
              <a:buNone/>
            </a:pPr>
            <a:r>
              <a:rPr lang="en-GB" sz="2400" dirty="0">
                <a:solidFill>
                  <a:schemeClr val="bg1"/>
                </a:solidFill>
                <a:latin typeface="Calibri" panose="020F0502020204030204" pitchFamily="34" charset="0"/>
                <a:ea typeface="Calibri" panose="020F0502020204030204" pitchFamily="34" charset="0"/>
              </a:rPr>
              <a:t>Over het algemeen zijn digitale vaardigheden van fundamenteel belang om te navigeren en te slagen in een digitale wereld die bijna elk aspect van je persoonlijke en professionele leven beïnvloedt. Ben je verbaasd over computers? Geïntrigeerd door hun kracht, maar huiverig om ze te gebruiken? Leren omgaan met de computer hoeft geen beangstigend vooruitzicht te zijn. Deze module helpt je de basisbeginselen van computergebruik te begrijpen. We helpen je om je kennis te testen door middel van tests en antwoorden. </a:t>
            </a:r>
          </a:p>
          <a:p>
            <a:pPr marL="0" indent="0">
              <a:lnSpc>
                <a:spcPts val="2580"/>
              </a:lnSpc>
              <a:spcBef>
                <a:spcPts val="0"/>
              </a:spcBef>
              <a:buClr>
                <a:srgbClr val="382B1B"/>
              </a:buClr>
              <a:buNone/>
            </a:pPr>
            <a:endParaRPr lang="sv-SE" sz="2400" dirty="0">
              <a:solidFill>
                <a:srgbClr val="382B1B"/>
              </a:solidFill>
              <a:latin typeface="Calibri" panose="020F0502020204030204" pitchFamily="34" charset="0"/>
              <a:ea typeface="Calibri" panose="020F0502020204030204" pitchFamily="34" charset="0"/>
            </a:endParaRPr>
          </a:p>
        </p:txBody>
      </p:sp>
      <p:sp>
        <p:nvSpPr>
          <p:cNvPr id="13" name="Text Placeholder 2">
            <a:extLst>
              <a:ext uri="{FF2B5EF4-FFF2-40B4-BE49-F238E27FC236}">
                <a16:creationId xmlns:a16="http://schemas.microsoft.com/office/drawing/2014/main" id="{B5EA393E-C3EB-06CF-3725-CC4FC2BD12AB}"/>
              </a:ext>
            </a:extLst>
          </p:cNvPr>
          <p:cNvSpPr txBox="1">
            <a:spLocks/>
          </p:cNvSpPr>
          <p:nvPr/>
        </p:nvSpPr>
        <p:spPr>
          <a:xfrm>
            <a:off x="688313" y="4736891"/>
            <a:ext cx="9400065" cy="19372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80"/>
              </a:lnSpc>
              <a:spcBef>
                <a:spcPts val="0"/>
              </a:spcBef>
              <a:buClr>
                <a:srgbClr val="382B1B"/>
              </a:buClr>
              <a:buNone/>
            </a:pPr>
            <a:r>
              <a:rPr lang="en-GB" sz="3000" b="1" i="1" dirty="0">
                <a:solidFill>
                  <a:srgbClr val="84BFA4"/>
                </a:solidFill>
                <a:latin typeface="Calibri" panose="020F0502020204030204" pitchFamily="34" charset="0"/>
                <a:ea typeface="Calibri" panose="020F0502020204030204" pitchFamily="34" charset="0"/>
              </a:rPr>
              <a:t>De module is opgedeeld in vijf secties, die elk een ander aspect behandelen. Doorloop één onderdeel per keer. Ga na elk onderdeel naar het testboekje en vul de bijbehorende testvragen in. </a:t>
            </a:r>
          </a:p>
          <a:p>
            <a:pPr marL="0" indent="0">
              <a:lnSpc>
                <a:spcPts val="2680"/>
              </a:lnSpc>
              <a:spcBef>
                <a:spcPts val="0"/>
              </a:spcBef>
              <a:buClr>
                <a:srgbClr val="382B1B"/>
              </a:buClr>
              <a:buNone/>
            </a:pPr>
            <a:endParaRPr lang="sv-SE" sz="3000" b="1" i="1" dirty="0">
              <a:solidFill>
                <a:srgbClr val="84BFA4"/>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479599" y="4637361"/>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719170" y="194728"/>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dpi="0" rotWithShape="1">
            <a:blip r:embed="rId2"/>
            <a:srcRect/>
            <a:stretch>
              <a:fillRect l="-45994" r="-8420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10389044" y="4112422"/>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20189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Desktop</a:t>
            </a:r>
          </a:p>
          <a:p>
            <a:endParaRPr lang="en-GB" sz="6000" dirty="0">
              <a:effectLst/>
              <a:latin typeface="Calibri" panose="020F0502020204030204" pitchFamily="34" charset="0"/>
              <a:ea typeface="Calibri" panose="020F0502020204030204" pitchFamily="34" charset="0"/>
            </a:endParaRP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2368666"/>
            <a:ext cx="5933636" cy="19034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Mijn computer / Deze pc</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Dit pictogram opent het venster Mijn computer / Deze pc. In dit venster kun je alle onderdelen van de computer zien.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Mijn documenten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Mijn documenten is een map waarin je alle bestanden kunt plaatsen die je maakt.</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35352" y="411498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5599105"/>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39461" y="213727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Desktop</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293626" y="643445"/>
            <a:ext cx="8582921" cy="1784463"/>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Het bureaublad is het hele gebied van je scherm op je computer. Op het bureaublad vind je verschillende kleine afbeeldingen die pictogrammen worden genoemd. Deze omvatten:</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12599D0-1F45-E571-012D-C96A88CA6BC3}"/>
              </a:ext>
            </a:extLst>
          </p:cNvPr>
          <p:cNvPicPr>
            <a:picLocks noChangeAspect="1"/>
          </p:cNvPicPr>
          <p:nvPr/>
        </p:nvPicPr>
        <p:blipFill rotWithShape="1">
          <a:blip r:embed="rId2"/>
          <a:srcRect l="34933" t="18536" r="34107" b="17985"/>
          <a:stretch/>
        </p:blipFill>
        <p:spPr>
          <a:xfrm>
            <a:off x="9946105" y="2614863"/>
            <a:ext cx="1154475" cy="1331495"/>
          </a:xfrm>
          <a:prstGeom prst="rect">
            <a:avLst/>
          </a:prstGeom>
        </p:spPr>
      </p:pic>
      <p:pic>
        <p:nvPicPr>
          <p:cNvPr id="14" name="Picture 13">
            <a:extLst>
              <a:ext uri="{FF2B5EF4-FFF2-40B4-BE49-F238E27FC236}">
                <a16:creationId xmlns:a16="http://schemas.microsoft.com/office/drawing/2014/main" id="{5EDD64F7-DBE8-21B7-2D0F-50F36154E5CD}"/>
              </a:ext>
            </a:extLst>
          </p:cNvPr>
          <p:cNvPicPr>
            <a:picLocks noChangeAspect="1"/>
          </p:cNvPicPr>
          <p:nvPr/>
        </p:nvPicPr>
        <p:blipFill>
          <a:blip r:embed="rId3"/>
          <a:stretch>
            <a:fillRect/>
          </a:stretch>
        </p:blipFill>
        <p:spPr>
          <a:xfrm>
            <a:off x="9844505" y="4247147"/>
            <a:ext cx="1240589" cy="1240589"/>
          </a:xfrm>
          <a:prstGeom prst="rect">
            <a:avLst/>
          </a:prstGeom>
        </p:spPr>
      </p:pic>
    </p:spTree>
    <p:extLst>
      <p:ext uri="{BB962C8B-B14F-4D97-AF65-F5344CB8AC3E}">
        <p14:creationId xmlns:p14="http://schemas.microsoft.com/office/powerpoint/2010/main" val="2408748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2" y="625642"/>
            <a:ext cx="7698269" cy="29357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Prullenbak</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prullenbak is als een literbak. Alles wat je verwijdert komt in de prullenbak terecht. Totdat je de prullenbak leegt, blijven verwijderde documenten in de prullenbak staan. Het kan een heel handig hulpmiddel zijn in gevallen waarin je iets per ongeluk verwijdert, je kunt het terughalen voordat je het definitief verwijdert door de prullenbak te legen.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28079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6016197"/>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191334" y="56515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Desktop</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4" name="Picture 3">
            <a:extLst>
              <a:ext uri="{FF2B5EF4-FFF2-40B4-BE49-F238E27FC236}">
                <a16:creationId xmlns:a16="http://schemas.microsoft.com/office/drawing/2014/main" id="{707A90BD-F7D2-DF57-6BD9-DDB2D15FB2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335" y="3526842"/>
            <a:ext cx="6341349" cy="502148"/>
          </a:xfrm>
          <a:prstGeom prst="rect">
            <a:avLst/>
          </a:prstGeom>
          <a:noFill/>
          <a:ln>
            <a:noFill/>
          </a:ln>
        </p:spPr>
      </p:pic>
      <p:pic>
        <p:nvPicPr>
          <p:cNvPr id="13" name="Picture 12">
            <a:extLst>
              <a:ext uri="{FF2B5EF4-FFF2-40B4-BE49-F238E27FC236}">
                <a16:creationId xmlns:a16="http://schemas.microsoft.com/office/drawing/2014/main" id="{BAEC629F-B1D8-8F09-16B8-154EE5FF94E2}"/>
              </a:ext>
            </a:extLst>
          </p:cNvPr>
          <p:cNvPicPr>
            <a:picLocks noChangeAspect="1"/>
          </p:cNvPicPr>
          <p:nvPr/>
        </p:nvPicPr>
        <p:blipFill>
          <a:blip r:embed="rId3"/>
          <a:stretch>
            <a:fillRect/>
          </a:stretch>
        </p:blipFill>
        <p:spPr>
          <a:xfrm>
            <a:off x="10149306" y="1086852"/>
            <a:ext cx="1272674" cy="1272674"/>
          </a:xfrm>
          <a:prstGeom prst="rect">
            <a:avLst/>
          </a:prstGeom>
        </p:spPr>
      </p:pic>
      <p:sp>
        <p:nvSpPr>
          <p:cNvPr id="14" name="Text Placeholder 3">
            <a:extLst>
              <a:ext uri="{FF2B5EF4-FFF2-40B4-BE49-F238E27FC236}">
                <a16:creationId xmlns:a16="http://schemas.microsoft.com/office/drawing/2014/main" id="{C0368D8D-AA19-43A5-5D55-796C1C2208D7}"/>
              </a:ext>
            </a:extLst>
          </p:cNvPr>
          <p:cNvSpPr txBox="1">
            <a:spLocks/>
          </p:cNvSpPr>
          <p:nvPr/>
        </p:nvSpPr>
        <p:spPr>
          <a:xfrm>
            <a:off x="2422359" y="3288632"/>
            <a:ext cx="9216189" cy="4023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De taakbalk</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Taakbalk is de naam voor de grijze balk onderaan het scherm. Deze bevat een aantal snelkoppelingen naar verschillende programma's. De taakbalk bevat aan de linkerkant de startknop, waarmee je programma's kunt starten en de pc kunt afsluiten.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96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199520" y="328079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55504" y="489324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191334" y="56515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Desktop</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10" name="Picture 9">
            <a:extLst>
              <a:ext uri="{FF2B5EF4-FFF2-40B4-BE49-F238E27FC236}">
                <a16:creationId xmlns:a16="http://schemas.microsoft.com/office/drawing/2014/main" id="{2B77C856-2DE4-0192-B432-471EAEEECF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58528" y="741406"/>
            <a:ext cx="3375780" cy="675156"/>
          </a:xfrm>
          <a:prstGeom prst="rect">
            <a:avLst/>
          </a:prstGeom>
          <a:noFill/>
          <a:ln>
            <a:noFill/>
          </a:ln>
        </p:spPr>
      </p:pic>
      <p:pic>
        <p:nvPicPr>
          <p:cNvPr id="15" name="Picture 14">
            <a:extLst>
              <a:ext uri="{FF2B5EF4-FFF2-40B4-BE49-F238E27FC236}">
                <a16:creationId xmlns:a16="http://schemas.microsoft.com/office/drawing/2014/main" id="{E37A6E84-8AF4-46B5-1829-FC1F6089F5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406" y="3737810"/>
            <a:ext cx="9215815" cy="272331"/>
          </a:xfrm>
          <a:prstGeom prst="rect">
            <a:avLst/>
          </a:prstGeom>
          <a:noFill/>
          <a:ln>
            <a:noFill/>
          </a:ln>
        </p:spPr>
      </p:pic>
      <p:grpSp>
        <p:nvGrpSpPr>
          <p:cNvPr id="17" name="Group 16">
            <a:extLst>
              <a:ext uri="{FF2B5EF4-FFF2-40B4-BE49-F238E27FC236}">
                <a16:creationId xmlns:a16="http://schemas.microsoft.com/office/drawing/2014/main" id="{12E1CE20-31E9-E41A-6FAA-C5EC5A9F8191}"/>
              </a:ext>
            </a:extLst>
          </p:cNvPr>
          <p:cNvGrpSpPr/>
          <p:nvPr/>
        </p:nvGrpSpPr>
        <p:grpSpPr>
          <a:xfrm>
            <a:off x="8545555" y="5272630"/>
            <a:ext cx="2788753" cy="578690"/>
            <a:chOff x="2045517" y="6166884"/>
            <a:chExt cx="2788753" cy="578690"/>
          </a:xfrm>
        </p:grpSpPr>
        <p:sp>
          <p:nvSpPr>
            <p:cNvPr id="19" name="Rectangle 18">
              <a:extLst>
                <a:ext uri="{FF2B5EF4-FFF2-40B4-BE49-F238E27FC236}">
                  <a16:creationId xmlns:a16="http://schemas.microsoft.com/office/drawing/2014/main" id="{4B212BF8-3C86-4B3B-E460-8C4380346CA4}"/>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CBD2DE-D6ED-55C9-CEC1-BF17D35744D0}"/>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0E2D5B-E6A3-17EC-3D31-047C03CA9068}"/>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 3</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2" name="Graphic 21" descr="Clipboard Partially Ticked outline">
              <a:extLst>
                <a:ext uri="{FF2B5EF4-FFF2-40B4-BE49-F238E27FC236}">
                  <a16:creationId xmlns:a16="http://schemas.microsoft.com/office/drawing/2014/main" id="{CE2374D4-2FC3-1950-9D0C-75C966E956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52084" y="6198780"/>
              <a:ext cx="520997" cy="520997"/>
            </a:xfrm>
            <a:prstGeom prst="rect">
              <a:avLst/>
            </a:prstGeom>
          </p:spPr>
        </p:pic>
      </p:grpSp>
      <p:sp>
        <p:nvSpPr>
          <p:cNvPr id="23" name="Text Placeholder 3">
            <a:extLst>
              <a:ext uri="{FF2B5EF4-FFF2-40B4-BE49-F238E27FC236}">
                <a16:creationId xmlns:a16="http://schemas.microsoft.com/office/drawing/2014/main" id="{2DED608F-F011-F9C5-06DD-AD93ABC8C786}"/>
              </a:ext>
            </a:extLst>
          </p:cNvPr>
          <p:cNvSpPr txBox="1">
            <a:spLocks/>
          </p:cNvSpPr>
          <p:nvPr/>
        </p:nvSpPr>
        <p:spPr>
          <a:xfrm>
            <a:off x="2272182" y="597977"/>
            <a:ext cx="9045805" cy="43634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bevat ook onder andere pictogrammen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de klok uiterst rechts.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Telkens wanneer je een toepassing opent (bijv. Word, Chrome, enz.), wordt deze gestart in een 'venster'. Deze verschijnen in de taakbalk. Je kunt op elk moment meer dan één venster open hebben en je kunt tussen de vensters wisselen door op de naam van het venster in de taakbalk te klikken.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kunt maar in één venster tegelijk werken.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45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1010217"/>
            <a:ext cx="11275247" cy="5325882"/>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worden de afbeeldingen op het bureaublad genoemd?</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kun je doen met het pictogram 'Deze computer'?</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het doel van de map 'Mijn documenten'?</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er gebeurd met de bestanden die van je computer zijn verwijderd?</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de prullenbak?</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Waar bevindt de taakbalk zich?</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bevat de taakbalk?</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de functie van de startknop?</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Kun je in meerdere vensters tegelijk werken?</a:t>
            </a:r>
          </a:p>
          <a:p>
            <a:pPr marL="1263650" lvl="0" indent="-457200" algn="just">
              <a:lnSpc>
                <a:spcPct val="15000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beheer je meerdere vensters?</a:t>
            </a:r>
          </a:p>
        </p:txBody>
      </p:sp>
      <p:sp>
        <p:nvSpPr>
          <p:cNvPr id="3" name="TextBox 2">
            <a:extLst>
              <a:ext uri="{FF2B5EF4-FFF2-40B4-BE49-F238E27FC236}">
                <a16:creationId xmlns:a16="http://schemas.microsoft.com/office/drawing/2014/main" id="{C0CD449E-10F8-A4E4-9356-8CCC0C467A9F}"/>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03</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6BABBBF6-D55B-8E96-9E94-EBD0A8AAAC7B}"/>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 volgende vragen zullen testen wat je tot nu toe hebt geleerd</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5862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04</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Wereldwijd web </a:t>
            </a: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5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1843790"/>
            <a:ext cx="5944765" cy="43965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internet is een verzameling computers die allemaal met elkaar verbonden zijn in een netwerk. De informatie die ze bevatten kan van de ene computer naar de andere worden gedeeld.</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Internet is als een bibliotheek omdat je er informatie kunt vinden over elk onderwerp dat je maar kunt bedenken. Dit wordt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het World Wide Web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genoemd.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Informatie op het internet is onderverdeeld in delen die websites worden genoemd.</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Wat is het World Wide Web?</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descr="Internet outline">
            <a:extLst>
              <a:ext uri="{FF2B5EF4-FFF2-40B4-BE49-F238E27FC236}">
                <a16:creationId xmlns:a16="http://schemas.microsoft.com/office/drawing/2014/main" id="{05B81F5A-FE06-85DA-A5A1-7A584E3FB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59514" y="3621504"/>
            <a:ext cx="2590801" cy="2590801"/>
          </a:xfrm>
          <a:prstGeom prst="rect">
            <a:avLst/>
          </a:prstGeom>
        </p:spPr>
      </p:pic>
    </p:spTree>
    <p:extLst>
      <p:ext uri="{BB962C8B-B14F-4D97-AF65-F5344CB8AC3E}">
        <p14:creationId xmlns:p14="http://schemas.microsoft.com/office/powerpoint/2010/main" val="2731549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843790"/>
            <a:ext cx="8839595" cy="5231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website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is een verzameling pagina's die webpagina's worden genoemd. Deze kunnen tekst, afbeeldingen, geluid en video's bevatten.  Ze bevatten informatie over verschillende onderwerpen zoals je bedrijf, levensstijl, films enzovoort.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Iedereen kan een website maken. Je bedrijf kan baat hebben bij een website op internet.  Een website kan bestaan uit een site met één pagina of uit allemaal zingende, dansende meerdere pagina's.</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je computer met het internet te verbinden, heb je een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modem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nodig.  Een modem moet worden aangesloten op een telefoonlijn.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Wat is een website?</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045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Op je computer moet ook speciale software staan die een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webbrowser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wordt genoemd. Deze staat meestal op je computer wanneer je de computer koopt. Er zijn verschillende webbrowsers, waaronder Internet Explorer, Chrome, Firefox...</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Wat heb ik nog meer nodig?</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B67B2106-FAE0-FB1A-B1DF-80E52159338E}"/>
              </a:ext>
            </a:extLst>
          </p:cNvPr>
          <p:cNvSpPr txBox="1">
            <a:spLocks/>
          </p:cNvSpPr>
          <p:nvPr/>
        </p:nvSpPr>
        <p:spPr>
          <a:xfrm>
            <a:off x="2397900" y="4595012"/>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Wanneer je de webbrowser opent, wordt de eerste webpagina die je ziet de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startpagina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genoemd. Deze kan worden gewijzigd in de startpagina van je keuze.</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00784529-FCF6-EE92-765F-13A1BD4D3206}"/>
              </a:ext>
            </a:extLst>
          </p:cNvPr>
          <p:cNvCxnSpPr>
            <a:cxnSpLocks/>
          </p:cNvCxnSpPr>
          <p:nvPr/>
        </p:nvCxnSpPr>
        <p:spPr>
          <a:xfrm flipH="1">
            <a:off x="2218017" y="444030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B410C87-1753-31BA-7CE1-4938D38A8910}"/>
              </a:ext>
            </a:extLst>
          </p:cNvPr>
          <p:cNvSpPr txBox="1"/>
          <p:nvPr/>
        </p:nvSpPr>
        <p:spPr>
          <a:xfrm>
            <a:off x="2397900" y="3811761"/>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Hoe werkt dit?</a:t>
            </a:r>
          </a:p>
        </p:txBody>
      </p:sp>
    </p:spTree>
    <p:extLst>
      <p:ext uri="{BB962C8B-B14F-4D97-AF65-F5344CB8AC3E}">
        <p14:creationId xmlns:p14="http://schemas.microsoft.com/office/powerpoint/2010/main" val="330217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301648" y="1442739"/>
            <a:ext cx="9368984"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Elke webpagina heeft zijn eigen speciale adres. Dit wordt een Universal Resource Locator (URL) genoemd.  Een URL is opgesplitst in vier delen. Deze bestaan uit: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28803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301648" y="659488"/>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Wat is een webadres?</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150CFFE3-D409-C29D-3149-1DBFDEE728D1}"/>
              </a:ext>
            </a:extLst>
          </p:cNvPr>
          <p:cNvGraphicFramePr>
            <a:graphicFrameLocks noGrp="1"/>
          </p:cNvGraphicFramePr>
          <p:nvPr>
            <p:extLst>
              <p:ext uri="{D42A27DB-BD31-4B8C-83A1-F6EECF244321}">
                <p14:modId xmlns:p14="http://schemas.microsoft.com/office/powerpoint/2010/main" val="2828749040"/>
              </p:ext>
            </p:extLst>
          </p:nvPr>
        </p:nvGraphicFramePr>
        <p:xfrm>
          <a:off x="2301648" y="2442117"/>
          <a:ext cx="9254248" cy="2511534"/>
        </p:xfrm>
        <a:graphic>
          <a:graphicData uri="http://schemas.openxmlformats.org/drawingml/2006/table">
            <a:tbl>
              <a:tblPr firstRow="1" firstCol="1" bandRow="1">
                <a:tableStyleId>{5C22544A-7EE6-4342-B048-85BDC9FD1C3A}</a:tableStyleId>
              </a:tblPr>
              <a:tblGrid>
                <a:gridCol w="2313061">
                  <a:extLst>
                    <a:ext uri="{9D8B030D-6E8A-4147-A177-3AD203B41FA5}">
                      <a16:colId xmlns:a16="http://schemas.microsoft.com/office/drawing/2014/main" val="307585470"/>
                    </a:ext>
                  </a:extLst>
                </a:gridCol>
                <a:gridCol w="2313061">
                  <a:extLst>
                    <a:ext uri="{9D8B030D-6E8A-4147-A177-3AD203B41FA5}">
                      <a16:colId xmlns:a16="http://schemas.microsoft.com/office/drawing/2014/main" val="1187737144"/>
                    </a:ext>
                  </a:extLst>
                </a:gridCol>
                <a:gridCol w="2314063">
                  <a:extLst>
                    <a:ext uri="{9D8B030D-6E8A-4147-A177-3AD203B41FA5}">
                      <a16:colId xmlns:a16="http://schemas.microsoft.com/office/drawing/2014/main" val="2079662817"/>
                    </a:ext>
                  </a:extLst>
                </a:gridCol>
                <a:gridCol w="2314063">
                  <a:extLst>
                    <a:ext uri="{9D8B030D-6E8A-4147-A177-3AD203B41FA5}">
                      <a16:colId xmlns:a16="http://schemas.microsoft.com/office/drawing/2014/main" val="3880134100"/>
                    </a:ext>
                  </a:extLst>
                </a:gridCol>
              </a:tblGrid>
              <a:tr h="492821">
                <a:tc gridSpan="4">
                  <a:txBody>
                    <a:bodyPr/>
                    <a:lstStyle/>
                    <a:p>
                      <a:pPr algn="ctr">
                        <a:lnSpc>
                          <a:spcPct val="150000"/>
                        </a:lnSpc>
                      </a:pPr>
                      <a:r>
                        <a:rPr lang="en-GB" sz="2400" b="1" u="sng" dirty="0">
                          <a:solidFill>
                            <a:schemeClr val="bg1"/>
                          </a:solidFill>
                          <a:effectLst/>
                          <a:hlinkClick r:id="rId2">
                            <a:extLst>
                              <a:ext uri="{A12FA001-AC4F-418D-AE19-62706E023703}">
                                <ahyp:hlinkClr xmlns:ahyp="http://schemas.microsoft.com/office/drawing/2018/hyperlinkcolor" val="tx"/>
                              </a:ext>
                            </a:extLst>
                          </a:hlinkClick>
                        </a:rPr>
                        <a:t>http://www.3Kitchens.eu</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84BFA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2999165"/>
                  </a:ext>
                </a:extLst>
              </a:tr>
              <a:tr h="492821">
                <a:tc>
                  <a:txBody>
                    <a:bodyPr/>
                    <a:lstStyle/>
                    <a:p>
                      <a:pPr algn="just">
                        <a:lnSpc>
                          <a:spcPct val="150000"/>
                        </a:lnSpc>
                      </a:pPr>
                      <a:r>
                        <a:rPr lang="en-GB" sz="2400" b="1">
                          <a:solidFill>
                            <a:schemeClr val="bg1"/>
                          </a:solidFill>
                          <a:effectLst/>
                        </a:rPr>
                        <a:t>http://</a:t>
                      </a:r>
                      <a:endParaRPr lang="en-IE" sz="2400" b="1">
                        <a:solidFill>
                          <a:schemeClr val="bg1"/>
                        </a:solidFill>
                        <a:effectLst/>
                        <a:latin typeface="Arial" panose="020B0604020202020204" pitchFamily="34" charset="0"/>
                        <a:ea typeface="Arial" panose="020B0604020202020204" pitchFamily="34" charset="0"/>
                      </a:endParaRPr>
                    </a:p>
                  </a:txBody>
                  <a:tcPr marL="68580" marR="68580" marT="0" marB="0">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dirty="0">
                          <a:solidFill>
                            <a:schemeClr val="bg1"/>
                          </a:solidFill>
                          <a:effectLst/>
                        </a:rPr>
                        <a:t>www.</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dirty="0">
                          <a:solidFill>
                            <a:schemeClr val="bg1"/>
                          </a:solidFill>
                          <a:effectLst/>
                        </a:rPr>
                        <a:t>3 Keukens</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tc>
                  <a:txBody>
                    <a:bodyPr/>
                    <a:lstStyle/>
                    <a:p>
                      <a:pPr algn="just">
                        <a:lnSpc>
                          <a:spcPct val="150000"/>
                        </a:lnSpc>
                      </a:pPr>
                      <a:r>
                        <a:rPr lang="en-GB" sz="2400" b="1" dirty="0">
                          <a:solidFill>
                            <a:schemeClr val="bg1"/>
                          </a:solidFill>
                          <a:effectLst/>
                        </a:rPr>
                        <a:t>.</a:t>
                      </a:r>
                      <a:r>
                        <a:rPr lang="en-GB" sz="2400" b="1" dirty="0" err="1">
                          <a:solidFill>
                            <a:schemeClr val="bg1"/>
                          </a:solidFill>
                          <a:effectLst/>
                        </a:rPr>
                        <a:t>eu</a:t>
                      </a:r>
                      <a:endParaRPr lang="en-IE" sz="24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9050" cap="flat" cmpd="sng" algn="ctr">
                      <a:solidFill>
                        <a:schemeClr val="bg1"/>
                      </a:solidFill>
                      <a:prstDash val="sysDot"/>
                      <a:round/>
                      <a:headEnd type="none" w="med" len="med"/>
                      <a:tailEnd type="none" w="med" len="med"/>
                    </a:lnL>
                    <a:lnR w="19050" cap="flat" cmpd="sng" algn="ctr">
                      <a:solidFill>
                        <a:schemeClr val="bg1"/>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chemeClr val="bg1"/>
                      </a:solidFill>
                      <a:prstDash val="sysDot"/>
                      <a:round/>
                      <a:headEnd type="none" w="med" len="med"/>
                      <a:tailEnd type="none" w="med" len="med"/>
                    </a:lnB>
                    <a:lnTlToBr w="12700" cmpd="sng">
                      <a:noFill/>
                      <a:prstDash val="solid"/>
                    </a:lnTlToBr>
                    <a:lnBlToTr w="12700" cmpd="sng">
                      <a:noFill/>
                      <a:prstDash val="solid"/>
                    </a:lnBlToTr>
                    <a:solidFill>
                      <a:srgbClr val="B6D1E1"/>
                    </a:solidFill>
                  </a:tcPr>
                </a:tc>
                <a:extLst>
                  <a:ext uri="{0D108BD9-81ED-4DB2-BD59-A6C34878D82A}">
                    <a16:rowId xmlns:a16="http://schemas.microsoft.com/office/drawing/2014/main" val="2659138155"/>
                  </a:ext>
                </a:extLst>
              </a:tr>
              <a:tr h="1525892">
                <a:tc>
                  <a:txBody>
                    <a:bodyPr/>
                    <a:lstStyle/>
                    <a:p>
                      <a:pPr algn="l">
                        <a:lnSpc>
                          <a:spcPts val="1700"/>
                        </a:lnSpc>
                      </a:pPr>
                      <a:r>
                        <a:rPr lang="en-GB" sz="1800">
                          <a:solidFill>
                            <a:srgbClr val="382B1B"/>
                          </a:solidFill>
                          <a:effectLst/>
                        </a:rPr>
                        <a:t>Hypertext Transfer Protocol: Dit onderdeel vertelt de computer hoe informatie van en naar uw computer moet worden verzonden.</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dirty="0">
                          <a:solidFill>
                            <a:srgbClr val="382B1B"/>
                          </a:solidFill>
                          <a:effectLst/>
                        </a:rPr>
                        <a:t>Wereldwijd web</a:t>
                      </a:r>
                      <a:endParaRPr lang="en-IE" sz="1800" dirty="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a:solidFill>
                            <a:srgbClr val="382B1B"/>
                          </a:solidFill>
                          <a:effectLst/>
                        </a:rPr>
                        <a:t>Site naam: Dit is de naam van je website</a:t>
                      </a:r>
                      <a:endParaRPr lang="en-IE" sz="180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lnSpc>
                          <a:spcPts val="1700"/>
                        </a:lnSpc>
                      </a:pPr>
                      <a:r>
                        <a:rPr lang="en-GB" sz="1800" dirty="0">
                          <a:solidFill>
                            <a:srgbClr val="382B1B"/>
                          </a:solidFill>
                          <a:effectLst/>
                        </a:rPr>
                        <a:t>Dit is de domeinnaam. Dit deel vertelt je het soort website en soms het land waar hij vandaan komt.</a:t>
                      </a:r>
                      <a:endParaRPr lang="en-IE" sz="1800" dirty="0">
                        <a:solidFill>
                          <a:srgbClr val="382B1B"/>
                        </a:solidFill>
                        <a:effectLst/>
                        <a:latin typeface="Arial" panose="020B0604020202020204" pitchFamily="34" charset="0"/>
                        <a:ea typeface="Arial" panose="020B0604020202020204" pitchFamily="34" charset="0"/>
                      </a:endParaRPr>
                    </a:p>
                  </a:txBody>
                  <a:tcPr marL="68580" marR="68580" marT="0" marB="0">
                    <a:lnL w="19050" cap="flat" cmpd="sng" algn="ctr">
                      <a:solidFill>
                        <a:srgbClr val="84BFA4"/>
                      </a:solidFill>
                      <a:prstDash val="sysDot"/>
                      <a:round/>
                      <a:headEnd type="none" w="med" len="med"/>
                      <a:tailEnd type="none" w="med" len="med"/>
                    </a:lnL>
                    <a:lnR w="19050" cap="flat" cmpd="sng" algn="ctr">
                      <a:solidFill>
                        <a:srgbClr val="84BFA4"/>
                      </a:solidFill>
                      <a:prstDash val="sysDot"/>
                      <a:round/>
                      <a:headEnd type="none" w="med" len="med"/>
                      <a:tailEnd type="none" w="med" len="med"/>
                    </a:lnR>
                    <a:lnT w="19050" cap="flat" cmpd="sng" algn="ctr">
                      <a:solidFill>
                        <a:schemeClr val="bg1"/>
                      </a:solidFill>
                      <a:prstDash val="sysDot"/>
                      <a:round/>
                      <a:headEnd type="none" w="med" len="med"/>
                      <a:tailEnd type="none" w="med" len="med"/>
                    </a:lnT>
                    <a:lnB w="19050" cap="flat" cmpd="sng" algn="ctr">
                      <a:solidFill>
                        <a:srgbClr val="84BFA4"/>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4479060"/>
                  </a:ext>
                </a:extLst>
              </a:tr>
            </a:tbl>
          </a:graphicData>
        </a:graphic>
      </p:graphicFrame>
      <p:sp>
        <p:nvSpPr>
          <p:cNvPr id="7" name="Text Placeholder 3">
            <a:extLst>
              <a:ext uri="{FF2B5EF4-FFF2-40B4-BE49-F238E27FC236}">
                <a16:creationId xmlns:a16="http://schemas.microsoft.com/office/drawing/2014/main" id="{A41DC608-1F9E-10E5-1BE6-2651891E8E97}"/>
              </a:ext>
            </a:extLst>
          </p:cNvPr>
          <p:cNvSpPr txBox="1">
            <a:spLocks/>
          </p:cNvSpPr>
          <p:nvPr/>
        </p:nvSpPr>
        <p:spPr>
          <a:xfrm>
            <a:off x="2301648" y="5109753"/>
            <a:ext cx="9368984"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je cursor over de webpagina beweegt, zie je soms dat de vorm verandert in een handje, wat aangeeft dat je een link naar een andere website hebt gevonden. Dit wordt een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hyperlink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genoemd.</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997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880656" y="603873"/>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592021" y="603873"/>
            <a:ext cx="4804984" cy="689519"/>
          </a:xfrm>
        </p:spPr>
        <p:txBody>
          <a:bodyPr/>
          <a:lstStyle/>
          <a:p>
            <a:r>
              <a:rPr lang="en-GB" sz="2400" dirty="0">
                <a:effectLst/>
                <a:latin typeface="Calibri" panose="020F0502020204030204" pitchFamily="34" charset="0"/>
                <a:ea typeface="Calibri" panose="020F0502020204030204" pitchFamily="34" charset="0"/>
              </a:rPr>
              <a:t>Computeronderdelen</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880656" y="1285245"/>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592021" y="1288453"/>
            <a:ext cx="4804984" cy="689519"/>
          </a:xfrm>
        </p:spPr>
        <p:txBody>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rPr>
              <a:t>Basiskennis computer</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641685"/>
            <a:ext cx="3717731" cy="124264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DIGITALE VAARDIGHEDEN</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880656" y="1966618"/>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592021" y="1973034"/>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Desktop</a:t>
            </a:r>
          </a:p>
        </p:txBody>
      </p:sp>
      <p:sp>
        <p:nvSpPr>
          <p:cNvPr id="4" name="Text Placeholder 18">
            <a:extLst>
              <a:ext uri="{FF2B5EF4-FFF2-40B4-BE49-F238E27FC236}">
                <a16:creationId xmlns:a16="http://schemas.microsoft.com/office/drawing/2014/main" id="{704EBF56-F781-B755-E825-30CAEBFBC3FC}"/>
              </a:ext>
            </a:extLst>
          </p:cNvPr>
          <p:cNvSpPr txBox="1">
            <a:spLocks/>
          </p:cNvSpPr>
          <p:nvPr/>
        </p:nvSpPr>
        <p:spPr>
          <a:xfrm>
            <a:off x="5888677" y="2681326"/>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04</a:t>
            </a:r>
          </a:p>
        </p:txBody>
      </p:sp>
      <p:sp>
        <p:nvSpPr>
          <p:cNvPr id="5" name="Text Placeholder 20">
            <a:extLst>
              <a:ext uri="{FF2B5EF4-FFF2-40B4-BE49-F238E27FC236}">
                <a16:creationId xmlns:a16="http://schemas.microsoft.com/office/drawing/2014/main" id="{FEB20137-4BA1-E716-9569-AC40D0568B7A}"/>
              </a:ext>
            </a:extLst>
          </p:cNvPr>
          <p:cNvSpPr txBox="1">
            <a:spLocks/>
          </p:cNvSpPr>
          <p:nvPr/>
        </p:nvSpPr>
        <p:spPr>
          <a:xfrm>
            <a:off x="6600042" y="268132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ea typeface="Calibri" panose="020F0502020204030204" pitchFamily="34" charset="0"/>
              </a:rPr>
              <a:t>Wereldwijd web</a:t>
            </a:r>
          </a:p>
        </p:txBody>
      </p:sp>
      <p:sp>
        <p:nvSpPr>
          <p:cNvPr id="6" name="Text Placeholder 22">
            <a:extLst>
              <a:ext uri="{FF2B5EF4-FFF2-40B4-BE49-F238E27FC236}">
                <a16:creationId xmlns:a16="http://schemas.microsoft.com/office/drawing/2014/main" id="{27C5F471-72A0-4A34-0C43-374D79A32713}"/>
              </a:ext>
            </a:extLst>
          </p:cNvPr>
          <p:cNvSpPr txBox="1">
            <a:spLocks/>
          </p:cNvSpPr>
          <p:nvPr/>
        </p:nvSpPr>
        <p:spPr>
          <a:xfrm>
            <a:off x="5888677" y="3362698"/>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05</a:t>
            </a:r>
          </a:p>
        </p:txBody>
      </p:sp>
      <p:sp>
        <p:nvSpPr>
          <p:cNvPr id="7" name="Text Placeholder 24">
            <a:extLst>
              <a:ext uri="{FF2B5EF4-FFF2-40B4-BE49-F238E27FC236}">
                <a16:creationId xmlns:a16="http://schemas.microsoft.com/office/drawing/2014/main" id="{520EDF4C-A853-9320-3068-2B059D2F296E}"/>
              </a:ext>
            </a:extLst>
          </p:cNvPr>
          <p:cNvSpPr txBox="1">
            <a:spLocks/>
          </p:cNvSpPr>
          <p:nvPr/>
        </p:nvSpPr>
        <p:spPr>
          <a:xfrm>
            <a:off x="6600042" y="336590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E-mail</a:t>
            </a:r>
          </a:p>
        </p:txBody>
      </p:sp>
      <p:sp>
        <p:nvSpPr>
          <p:cNvPr id="3" name="TextBox 2">
            <a:extLst>
              <a:ext uri="{FF2B5EF4-FFF2-40B4-BE49-F238E27FC236}">
                <a16:creationId xmlns:a16="http://schemas.microsoft.com/office/drawing/2014/main" id="{00995DE5-A03D-F796-7F23-0676C1C963AD}"/>
              </a:ext>
            </a:extLst>
          </p:cNvPr>
          <p:cNvSpPr txBox="1"/>
          <p:nvPr/>
        </p:nvSpPr>
        <p:spPr>
          <a:xfrm>
            <a:off x="543583" y="2502149"/>
            <a:ext cx="3219137" cy="1341586"/>
          </a:xfrm>
          <a:prstGeom prst="rect">
            <a:avLst/>
          </a:prstGeom>
          <a:noFill/>
        </p:spPr>
        <p:txBody>
          <a:bodyPr wrap="square">
            <a:spAutoFit/>
          </a:bodyPr>
          <a:lstStyle/>
          <a:p>
            <a:pPr>
              <a:lnSpc>
                <a:spcPct val="115000"/>
              </a:lnSpc>
            </a:pPr>
            <a:r>
              <a:rPr lang="en-GB" sz="2400" b="1" dirty="0">
                <a:solidFill>
                  <a:schemeClr val="bg1"/>
                </a:solidFill>
                <a:effectLst/>
                <a:latin typeface="Calibri" panose="020F0502020204030204" pitchFamily="34" charset="0"/>
                <a:ea typeface="Arial" panose="020B0604020202020204" pitchFamily="34" charset="0"/>
                <a:cs typeface="Calibri" panose="020F0502020204030204" pitchFamily="34" charset="0"/>
              </a:rPr>
              <a:t>Ideaal als eerste </a:t>
            </a:r>
            <a:r>
              <a:rPr lang="en-GB" sz="2400" b="1" dirty="0">
                <a:solidFill>
                  <a:schemeClr val="bg1"/>
                </a:solidFill>
                <a:latin typeface="Calibri" panose="020F0502020204030204" pitchFamily="34" charset="0"/>
                <a:ea typeface="Arial" panose="020B0604020202020204" pitchFamily="34" charset="0"/>
                <a:cs typeface="Calibri" panose="020F0502020204030204" pitchFamily="34" charset="0"/>
              </a:rPr>
              <a:t>kennismaking met digitale vaardigheden op de werkplek </a:t>
            </a:r>
            <a:endParaRPr lang="en-IE" sz="2400" dirty="0">
              <a:solidFill>
                <a:schemeClr val="bg1"/>
              </a:solidFill>
              <a:effectLst/>
              <a:latin typeface="Calibri" panose="020F0502020204030204" pitchFamily="34" charset="0"/>
              <a:ea typeface="Arial" panose="020B0604020202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7B0F8CE-D3CB-33CA-45E6-747EA880A127}"/>
              </a:ext>
            </a:extLst>
          </p:cNvPr>
          <p:cNvPicPr>
            <a:picLocks noChangeAspect="1"/>
          </p:cNvPicPr>
          <p:nvPr/>
        </p:nvPicPr>
        <p:blipFill>
          <a:blip r:embed="rId2"/>
          <a:stretch>
            <a:fillRect/>
          </a:stretch>
        </p:blipFill>
        <p:spPr>
          <a:xfrm>
            <a:off x="5792901" y="5694520"/>
            <a:ext cx="2204197" cy="464740"/>
          </a:xfrm>
          <a:prstGeom prst="rect">
            <a:avLst/>
          </a:prstGeom>
        </p:spPr>
      </p:pic>
      <p:pic>
        <p:nvPicPr>
          <p:cNvPr id="14" name="Picture 13" descr="A close-up of a text&#10;&#10;Description automatically generated">
            <a:extLst>
              <a:ext uri="{FF2B5EF4-FFF2-40B4-BE49-F238E27FC236}">
                <a16:creationId xmlns:a16="http://schemas.microsoft.com/office/drawing/2014/main" id="{796E4866-5DC8-B0BA-2B86-83AD990370B2}"/>
              </a:ext>
            </a:extLst>
          </p:cNvPr>
          <p:cNvPicPr>
            <a:picLocks noChangeAspect="1"/>
          </p:cNvPicPr>
          <p:nvPr/>
        </p:nvPicPr>
        <p:blipFill>
          <a:blip r:embed="rId3"/>
          <a:stretch>
            <a:fillRect/>
          </a:stretch>
        </p:blipFill>
        <p:spPr>
          <a:xfrm>
            <a:off x="8254388" y="5569547"/>
            <a:ext cx="3619526" cy="638180"/>
          </a:xfrm>
          <a:prstGeom prst="rect">
            <a:avLst/>
          </a:prstGeom>
        </p:spPr>
      </p:pic>
    </p:spTree>
    <p:extLst>
      <p:ext uri="{BB962C8B-B14F-4D97-AF65-F5344CB8AC3E}">
        <p14:creationId xmlns:p14="http://schemas.microsoft.com/office/powerpoint/2010/main" val="275880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hyperlink is een andere pagina. Deze wordt weergegeven door een woord of een paar woorden, meestal in een andere kleur en onderstreept.</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Wanneer je je muisaanwijzer op een hyperlink plaatst, verschijnt het adres van de URL in de statusbalk linksonder in het scherm. Dit kan soms erg lang zijn. Je hoeft je geen zorgen te maken, want je hoeft dit niet te onthouden. Als je op de hyperlink klikt, opent er een nieuwe pagina op je scherm.</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kunt door de website navigeren met de navigatiebalk.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Wat is een hyperlink?</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972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werkbalk is een verzameling afbeeldingen of pictogrammen die bovenaan worden weergegeven en waarmee je door de website kunt navigeren. De navigatiebalk wordt in de volgende editie uitgebreider besproken.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Website is een pagina of groep pagina's op het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World Wide Web</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Dit is een gebied dat gewijd is aan een bepaalde persoon of een bepaald bedrijf.</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Wanneer je de webbrowser laadt, zal het systeem je startpagina laden. Een website die je als standaard hebt gekozen.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26038" y="1528661"/>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Wat is een Navigator-werkbalk?</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0873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05921" y="1683370"/>
            <a:ext cx="8839595"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kunt door de website navigeren met de navigatiebalk.</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785938" indent="0">
              <a:lnSpc>
                <a:spcPts val="2560"/>
              </a:lnSpc>
              <a:spcBef>
                <a:spcPts val="0"/>
              </a:spcBef>
              <a:buClr>
                <a:srgbClr val="B6D1E1"/>
              </a:buClr>
              <a:buNone/>
            </a:pP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Dit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brengt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je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terug</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naar</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de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laatste</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pagina</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die je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hebt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bezocht</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Met de knop vooruit ga je weer vooruit.</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78593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Dit opent een map waarin je al je favoriete sites kunt opslaan, die je gemakkelijk kunt openen.</a:t>
            </a:r>
          </a:p>
          <a:p>
            <a:pPr marL="178593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Je kunt bestanden downloaden van het internet. Als je op de link klikt, wordt er een venster geopend waarin je wordt gevraagd waar je het bestand wilt plaatsen.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900119"/>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Wat is een Navigator-werkbalk?</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058A9C4-DA59-2E42-5F1B-49B7FF05E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542" y="2555547"/>
            <a:ext cx="592704" cy="459065"/>
          </a:xfrm>
          <a:prstGeom prst="rect">
            <a:avLst/>
          </a:prstGeom>
        </p:spPr>
      </p:pic>
      <p:pic>
        <p:nvPicPr>
          <p:cNvPr id="4" name="Picture 3">
            <a:extLst>
              <a:ext uri="{FF2B5EF4-FFF2-40B4-BE49-F238E27FC236}">
                <a16:creationId xmlns:a16="http://schemas.microsoft.com/office/drawing/2014/main" id="{A0AEBF62-945F-675E-0DF7-28AC8B697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687" y="3347593"/>
            <a:ext cx="613107" cy="466206"/>
          </a:xfrm>
          <a:prstGeom prst="rect">
            <a:avLst/>
          </a:prstGeom>
        </p:spPr>
      </p:pic>
      <p:pic>
        <p:nvPicPr>
          <p:cNvPr id="5" name="Picture 4">
            <a:extLst>
              <a:ext uri="{FF2B5EF4-FFF2-40B4-BE49-F238E27FC236}">
                <a16:creationId xmlns:a16="http://schemas.microsoft.com/office/drawing/2014/main" id="{A66DEE4D-8597-653E-F039-79453EA1BA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0434" y="4126640"/>
            <a:ext cx="613107" cy="517213"/>
          </a:xfrm>
          <a:prstGeom prst="rect">
            <a:avLst/>
          </a:prstGeom>
        </p:spPr>
      </p:pic>
      <p:cxnSp>
        <p:nvCxnSpPr>
          <p:cNvPr id="6" name="Straight Connector 5">
            <a:extLst>
              <a:ext uri="{FF2B5EF4-FFF2-40B4-BE49-F238E27FC236}">
                <a16:creationId xmlns:a16="http://schemas.microsoft.com/office/drawing/2014/main" id="{32CFA2E2-91E1-8ABC-2C02-5AF6212D302B}"/>
              </a:ext>
            </a:extLst>
          </p:cNvPr>
          <p:cNvCxnSpPr>
            <a:cxnSpLocks/>
          </p:cNvCxnSpPr>
          <p:nvPr/>
        </p:nvCxnSpPr>
        <p:spPr>
          <a:xfrm flipH="1">
            <a:off x="2206160" y="240993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1E87930-CAE2-9CB3-33E3-0B29B57E171D}"/>
              </a:ext>
            </a:extLst>
          </p:cNvPr>
          <p:cNvCxnSpPr>
            <a:cxnSpLocks/>
          </p:cNvCxnSpPr>
          <p:nvPr/>
        </p:nvCxnSpPr>
        <p:spPr>
          <a:xfrm flipH="1">
            <a:off x="2206160" y="3200643"/>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926FF-2D7B-9B89-5DD1-4895B0DACC8B}"/>
              </a:ext>
            </a:extLst>
          </p:cNvPr>
          <p:cNvCxnSpPr>
            <a:cxnSpLocks/>
          </p:cNvCxnSpPr>
          <p:nvPr/>
        </p:nvCxnSpPr>
        <p:spPr>
          <a:xfrm flipH="1">
            <a:off x="2206160" y="478207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D160454-C3FE-30EC-6670-CA83243D6DCA}"/>
              </a:ext>
            </a:extLst>
          </p:cNvPr>
          <p:cNvCxnSpPr>
            <a:cxnSpLocks/>
          </p:cNvCxnSpPr>
          <p:nvPr/>
        </p:nvCxnSpPr>
        <p:spPr>
          <a:xfrm flipH="1">
            <a:off x="2226038" y="3900800"/>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07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0" y="542553"/>
            <a:ext cx="2655425"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Een typisch adres </a:t>
            </a: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484211" y="1826443"/>
            <a:ext cx="4511859"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990" t="4156"/>
          <a:stretch/>
        </p:blipFill>
        <p:spPr>
          <a:xfrm flipH="1">
            <a:off x="4204460" y="153810"/>
            <a:ext cx="7987540" cy="6465651"/>
          </a:xfrm>
          <a:prstGeom prst="rect">
            <a:avLst/>
          </a:prstGeom>
          <a:noFill/>
        </p:spPr>
      </p:pic>
      <p:sp>
        <p:nvSpPr>
          <p:cNvPr id="7" name="TextBox 6">
            <a:extLst>
              <a:ext uri="{FF2B5EF4-FFF2-40B4-BE49-F238E27FC236}">
                <a16:creationId xmlns:a16="http://schemas.microsoft.com/office/drawing/2014/main" id="{83FF7251-560B-D36E-D069-972F5C0C45E0}"/>
              </a:ext>
            </a:extLst>
          </p:cNvPr>
          <p:cNvSpPr txBox="1"/>
          <p:nvPr/>
        </p:nvSpPr>
        <p:spPr>
          <a:xfrm>
            <a:off x="891209" y="2701477"/>
            <a:ext cx="2792896" cy="2556469"/>
          </a:xfrm>
          <a:prstGeom prst="rect">
            <a:avLst/>
          </a:prstGeom>
          <a:noFill/>
        </p:spPr>
        <p:txBody>
          <a:bodyPr wrap="square">
            <a:spAutoFit/>
          </a:bodyPr>
          <a:lstStyle/>
          <a:p>
            <a:pPr>
              <a:lnSpc>
                <a:spcPts val="2440"/>
              </a:lnSpc>
            </a:pPr>
            <a:r>
              <a:rPr lang="en-IE" sz="2400" dirty="0">
                <a:solidFill>
                  <a:srgbClr val="382B1B"/>
                </a:solidFill>
                <a:effectLst/>
                <a:latin typeface="Calibri" panose="020F0502020204030204" pitchFamily="34" charset="0"/>
                <a:ea typeface="Arial" panose="020B0604020202020204" pitchFamily="34" charset="0"/>
              </a:rPr>
              <a:t>Elke pagina van de website heeft zijn eigen adres, zodat we hem kunnen vinden. Dit wordt de Universal Resource Locator of kortweg URL genoemd.</a:t>
            </a:r>
            <a:endParaRPr lang="en-IE" sz="2400" dirty="0">
              <a:solidFill>
                <a:srgbClr val="382B1B"/>
              </a:solidFill>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A233DF37-51B4-C7B4-8614-44129357C985}"/>
              </a:ext>
            </a:extLst>
          </p:cNvPr>
          <p:cNvSpPr txBox="1"/>
          <p:nvPr/>
        </p:nvSpPr>
        <p:spPr>
          <a:xfrm>
            <a:off x="758686" y="1909177"/>
            <a:ext cx="3932583" cy="523220"/>
          </a:xfrm>
          <a:prstGeom prst="rect">
            <a:avLst/>
          </a:prstGeom>
          <a:noFill/>
        </p:spPr>
        <p:txBody>
          <a:bodyPr wrap="square">
            <a:spAutoFit/>
          </a:bodyPr>
          <a:lstStyle/>
          <a:p>
            <a:r>
              <a:rPr lang="en-IE" sz="2800" u="sng" dirty="0">
                <a:solidFill>
                  <a:srgbClr val="84BFA4"/>
                </a:solidFill>
                <a:effectLst/>
                <a:latin typeface="Calibri" panose="020F050202020403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http://www.3Kitchens.eu </a:t>
            </a:r>
            <a:endParaRPr lang="en-US" sz="2800" dirty="0">
              <a:solidFill>
                <a:srgbClr val="84BFA4"/>
              </a:solidFill>
            </a:endParaRPr>
          </a:p>
        </p:txBody>
      </p:sp>
      <p:pic>
        <p:nvPicPr>
          <p:cNvPr id="14" name="Picture 13">
            <a:extLst>
              <a:ext uri="{FF2B5EF4-FFF2-40B4-BE49-F238E27FC236}">
                <a16:creationId xmlns:a16="http://schemas.microsoft.com/office/drawing/2014/main" id="{1893B72C-0082-A28F-9EEC-E44F157D4850}"/>
              </a:ext>
            </a:extLst>
          </p:cNvPr>
          <p:cNvPicPr>
            <a:picLocks noChangeAspect="1"/>
          </p:cNvPicPr>
          <p:nvPr/>
        </p:nvPicPr>
        <p:blipFill rotWithShape="1">
          <a:blip r:embed="rId4"/>
          <a:srcRect l="1810" t="1170" r="16118" b="-1170"/>
          <a:stretch/>
        </p:blipFill>
        <p:spPr>
          <a:xfrm>
            <a:off x="5566610" y="603771"/>
            <a:ext cx="6625389" cy="4112608"/>
          </a:xfrm>
          <a:prstGeom prst="rect">
            <a:avLst/>
          </a:prstGeom>
        </p:spPr>
      </p:pic>
      <p:sp>
        <p:nvSpPr>
          <p:cNvPr id="15" name="Oval 14">
            <a:extLst>
              <a:ext uri="{FF2B5EF4-FFF2-40B4-BE49-F238E27FC236}">
                <a16:creationId xmlns:a16="http://schemas.microsoft.com/office/drawing/2014/main" id="{7F15103B-63AA-F2EC-E848-46269AD7A68B}"/>
              </a:ext>
            </a:extLst>
          </p:cNvPr>
          <p:cNvSpPr/>
          <p:nvPr/>
        </p:nvSpPr>
        <p:spPr>
          <a:xfrm>
            <a:off x="4127762" y="2493364"/>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AEB00DAF-02F7-E01E-C78C-86D8F663BA99}"/>
              </a:ext>
            </a:extLst>
          </p:cNvPr>
          <p:cNvSpPr txBox="1">
            <a:spLocks/>
          </p:cNvSpPr>
          <p:nvPr/>
        </p:nvSpPr>
        <p:spPr>
          <a:xfrm>
            <a:off x="4194963" y="2785056"/>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Klik om </a:t>
            </a: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 bekijken</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318454" y="4472619"/>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420699"/>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Wereldwijd web</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 Placeholder 3">
            <a:extLst>
              <a:ext uri="{FF2B5EF4-FFF2-40B4-BE49-F238E27FC236}">
                <a16:creationId xmlns:a16="http://schemas.microsoft.com/office/drawing/2014/main" id="{F05625B7-4265-6E43-9561-C27AB9E8077D}"/>
              </a:ext>
            </a:extLst>
          </p:cNvPr>
          <p:cNvSpPr txBox="1">
            <a:spLocks/>
          </p:cNvSpPr>
          <p:nvPr/>
        </p:nvSpPr>
        <p:spPr>
          <a:xfrm>
            <a:off x="2405921" y="978568"/>
            <a:ext cx="8839595" cy="3368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Wanneer je op het internet surft, zie je op sommige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webpagina's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woorden of zinnen in een andere kleur of onderstreept. Als je met je muis over deze woorden, zinnen en zelfs afbeeldingen beweegt, verandert je muisaanwijzer in een handvorm en verschijnt het adres van een nieuwe pagina in de statusbalk.  Deze woorden of zinnen worden hyperlinks genoemd.</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Hyperlinks bevatten een adres naar een andere pagina of een andere website. Als u op deze links klikt, gaat u naar een andere webpagina.</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51FFFE5D-2E42-E3EC-503D-6F8F034E51FD}"/>
              </a:ext>
            </a:extLst>
          </p:cNvPr>
          <p:cNvGrpSpPr/>
          <p:nvPr/>
        </p:nvGrpSpPr>
        <p:grpSpPr>
          <a:xfrm>
            <a:off x="8545555" y="5272630"/>
            <a:ext cx="2788753" cy="578690"/>
            <a:chOff x="2045517" y="6166884"/>
            <a:chExt cx="2788753" cy="578690"/>
          </a:xfrm>
        </p:grpSpPr>
        <p:sp>
          <p:nvSpPr>
            <p:cNvPr id="15" name="Rectangle 14">
              <a:extLst>
                <a:ext uri="{FF2B5EF4-FFF2-40B4-BE49-F238E27FC236}">
                  <a16:creationId xmlns:a16="http://schemas.microsoft.com/office/drawing/2014/main" id="{F3840A2E-0C5F-7BA0-5085-FCB16FD61BF0}"/>
                </a:ext>
              </a:extLst>
            </p:cNvPr>
            <p:cNvSpPr/>
            <p:nvPr/>
          </p:nvSpPr>
          <p:spPr>
            <a:xfrm>
              <a:off x="2651051" y="6166884"/>
              <a:ext cx="1949302"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4200F9-0A52-92BC-FBB4-6916440D3E43}"/>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B4798D-B1CE-A048-2836-0D95E02EF1B3}"/>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en-GB" sz="3000" b="1" dirty="0">
                  <a:effectLst/>
                  <a:latin typeface="Calibri" panose="020F0502020204030204" pitchFamily="34" charset="0"/>
                  <a:ea typeface="Times New Roman" panose="02020603050405020304" pitchFamily="18" charset="0"/>
                  <a:cs typeface="Times New Roman" panose="02020603050405020304" pitchFamily="18" charset="0"/>
                </a:rPr>
                <a:t>Oefening 4</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Graphic 18" descr="Clipboard Partially Ticked outline">
              <a:extLst>
                <a:ext uri="{FF2B5EF4-FFF2-40B4-BE49-F238E27FC236}">
                  <a16:creationId xmlns:a16="http://schemas.microsoft.com/office/drawing/2014/main" id="{45B92775-2BE2-2800-45D3-FA7143398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Tree>
    <p:extLst>
      <p:ext uri="{BB962C8B-B14F-4D97-AF65-F5344CB8AC3E}">
        <p14:creationId xmlns:p14="http://schemas.microsoft.com/office/powerpoint/2010/main" val="3986693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84DC58-5E4C-DBC0-3D21-A7017084B6CF}"/>
              </a:ext>
            </a:extLst>
          </p:cNvPr>
          <p:cNvSpPr txBox="1"/>
          <p:nvPr/>
        </p:nvSpPr>
        <p:spPr>
          <a:xfrm>
            <a:off x="367260" y="934519"/>
            <a:ext cx="11275247" cy="5325882"/>
          </a:xfrm>
          <a:prstGeom prst="rect">
            <a:avLst/>
          </a:prstGeom>
          <a:noFill/>
        </p:spPr>
        <p:txBody>
          <a:bodyPr wrap="square">
            <a:spAutoFit/>
          </a:bodyPr>
          <a:lstStyle/>
          <a:p>
            <a:pPr marL="806450" algn="just">
              <a:lnSpc>
                <a:spcPct val="15000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Welk World Wide Web?</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een website?</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Welk apparaat heb je nodig om je computer met het internet te verbinden?</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een webbrowser?</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Kun je een paar webbowers noemen?</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een webadres?</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een URL?</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werkt een hyperlink en hoe kun je er een herkennen op een webpagina?</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gebeurt er als je op een hyperlink klikt?</a:t>
            </a:r>
          </a:p>
          <a:p>
            <a:pPr marL="1263650" indent="-457200" algn="just">
              <a:lnSpc>
                <a:spcPct val="150000"/>
              </a:lnSpc>
              <a:buClr>
                <a:srgbClr val="C0DCEA"/>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Wat is het doel van de terug- en vooruitknop in de navigatiebalk?</a:t>
            </a:r>
          </a:p>
        </p:txBody>
      </p:sp>
      <p:sp>
        <p:nvSpPr>
          <p:cNvPr id="3" name="Rectangle 2">
            <a:extLst>
              <a:ext uri="{FF2B5EF4-FFF2-40B4-BE49-F238E27FC236}">
                <a16:creationId xmlns:a16="http://schemas.microsoft.com/office/drawing/2014/main" id="{C1B6CC95-7226-44D4-25F0-54A43CE7A178}"/>
              </a:ext>
            </a:extLst>
          </p:cNvPr>
          <p:cNvSpPr/>
          <p:nvPr/>
        </p:nvSpPr>
        <p:spPr>
          <a:xfrm>
            <a:off x="0" y="0"/>
            <a:ext cx="12192000" cy="948267"/>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4">
            <a:extLst>
              <a:ext uri="{FF2B5EF4-FFF2-40B4-BE49-F238E27FC236}">
                <a16:creationId xmlns:a16="http://schemas.microsoft.com/office/drawing/2014/main" id="{5114310E-39E2-06EB-D006-B28C5A6C892E}"/>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9790E61-1AD9-79E7-5967-3051348296C7}"/>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04</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8FEF3FDB-ACA4-CD2A-4E7F-D8F51B79D6C3}"/>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 volgende vragen zullen testen wat je tot nu toe hebt geleerd</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23029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05</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2450177"/>
            <a:ext cx="8826108" cy="3217862"/>
          </a:xfrm>
        </p:spPr>
        <p:txBody>
          <a:bodyPr/>
          <a:lstStyle/>
          <a:p>
            <a:pPr>
              <a:lnSpc>
                <a:spcPct val="107000"/>
              </a:lnSpc>
              <a:spcAft>
                <a:spcPts val="800"/>
              </a:spcAft>
            </a:pPr>
            <a:r>
              <a:rPr lang="sv-SE" sz="6000" dirty="0">
                <a:effectLst/>
                <a:latin typeface="Calibri" panose="020F0502020204030204" pitchFamily="34" charset="0"/>
                <a:ea typeface="Calibri" panose="020F0502020204030204" pitchFamily="34" charset="0"/>
              </a:rPr>
              <a:t>E-mail</a:t>
            </a:r>
            <a:endParaRPr lang="en-US" sz="6000" dirty="0"/>
          </a:p>
        </p:txBody>
      </p:sp>
    </p:spTree>
    <p:extLst>
      <p:ext uri="{BB962C8B-B14F-4D97-AF65-F5344CB8AC3E}">
        <p14:creationId xmlns:p14="http://schemas.microsoft.com/office/powerpoint/2010/main" val="1390255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440343" y="818147"/>
            <a:ext cx="8933510" cy="2988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E-mail staat voor Electronic Mail. Dit is een andere vorm van communicatie, zoals het schrijven van brieven maar dan veel sneller van de ene computer naar de andere. Met e-mail kun je documenten en afbeeldingen als bijlagen versturen. Bijlagen zijn erg handig, maar je moet voorzichtig zijn omdat het verzenden en ontvangen van grote bestanden veel tijd in beslag neemt.</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volgende gedeelte behandelt het gebruik van e-mailsoftware voor het verzenden en ontvangen van berichten, het bijvoegen van documenten of bestanden bij een bericht en het organiseren en beheren van berichtmappen of -mappen binnen e-mailsoftware.</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Zoals met alle nieuwe technologie, zijn er altijd gevaren waar je je bewust van moet zijn. Virussen zijn programma's die via e-mail kunnen worden verzonden. Deze kunnen je computer ernstig beschadigen en soms zelfs helemaal kapot maken.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Tree>
    <p:extLst>
      <p:ext uri="{BB962C8B-B14F-4D97-AF65-F5344CB8AC3E}">
        <p14:creationId xmlns:p14="http://schemas.microsoft.com/office/powerpoint/2010/main" val="1712952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3" name="Text Placeholder 3">
            <a:extLst>
              <a:ext uri="{FF2B5EF4-FFF2-40B4-BE49-F238E27FC236}">
                <a16:creationId xmlns:a16="http://schemas.microsoft.com/office/drawing/2014/main" id="{C6CE346E-429C-5E49-44C9-CE8D1776CB0E}"/>
              </a:ext>
            </a:extLst>
          </p:cNvPr>
          <p:cNvSpPr txBox="1">
            <a:spLocks/>
          </p:cNvSpPr>
          <p:nvPr/>
        </p:nvSpPr>
        <p:spPr>
          <a:xfrm>
            <a:off x="2405921" y="1779621"/>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Open nooit e-mails van mensen die je niet kent</a:t>
            </a:r>
          </a:p>
          <a:p>
            <a:pPr marL="357188"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Als je een bijlage ontvangt van iemand die je kent, maar de bijlage niet verwachtte, wees dan op je hoede. E-mails kunnen worden verzonden zonder dat de afzender er weet van heeft.</a:t>
            </a:r>
          </a:p>
          <a:p>
            <a:pPr marL="357188" indent="-342900">
              <a:lnSpc>
                <a:spcPts val="25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D553FBD-C9DE-D6C4-A5A2-3EDDE8B89BAC}"/>
              </a:ext>
            </a:extLst>
          </p:cNvPr>
          <p:cNvCxnSpPr>
            <a:cxnSpLocks/>
          </p:cNvCxnSpPr>
          <p:nvPr/>
        </p:nvCxnSpPr>
        <p:spPr>
          <a:xfrm flipH="1">
            <a:off x="2226038" y="162491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EBE7E8-7807-7BAC-2AEC-337F4C02D023}"/>
              </a:ext>
            </a:extLst>
          </p:cNvPr>
          <p:cNvSpPr txBox="1"/>
          <p:nvPr/>
        </p:nvSpPr>
        <p:spPr>
          <a:xfrm>
            <a:off x="2405921" y="723656"/>
            <a:ext cx="6770163" cy="1117550"/>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Je kunt je computer beschermen door basisvoorzorgen te nemen:</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3">
            <a:extLst>
              <a:ext uri="{FF2B5EF4-FFF2-40B4-BE49-F238E27FC236}">
                <a16:creationId xmlns:a16="http://schemas.microsoft.com/office/drawing/2014/main" id="{4E141644-72CF-62B3-B13B-2EF4714994FF}"/>
              </a:ext>
            </a:extLst>
          </p:cNvPr>
          <p:cNvSpPr txBox="1">
            <a:spLocks/>
          </p:cNvSpPr>
          <p:nvPr/>
        </p:nvSpPr>
        <p:spPr>
          <a:xfrm>
            <a:off x="2429984" y="4240427"/>
            <a:ext cx="8839595" cy="1589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Het bovenstaande e-mailadres kan worden onderverdeeld in vier segmenten.</a:t>
            </a:r>
          </a:p>
          <a:p>
            <a:pPr marL="14288" indent="0">
              <a:lnSpc>
                <a:spcPct val="100000"/>
              </a:lnSpc>
              <a:spcBef>
                <a:spcPts val="0"/>
              </a:spcBef>
              <a:buClr>
                <a:srgbClr val="B6D1E1"/>
              </a:buClr>
              <a:buNone/>
            </a:pPr>
            <a:endParaRPr lang="en-IE" sz="18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1800" b="1" dirty="0">
                <a:solidFill>
                  <a:srgbClr val="382B1B"/>
                </a:solidFill>
                <a:latin typeface="Calibri" panose="020F0502020204030204" pitchFamily="34" charset="0"/>
                <a:ea typeface="Calibri" panose="020F0502020204030204" pitchFamily="34" charset="0"/>
                <a:cs typeface="Calibri" panose="020F0502020204030204" pitchFamily="34" charset="0"/>
              </a:rPr>
              <a:t>Naam van persoon bij Organisatienaam Domeinnaam</a:t>
            </a:r>
          </a:p>
          <a:p>
            <a:pPr marL="14288" indent="0">
              <a:lnSpc>
                <a:spcPts val="2560"/>
              </a:lnSpc>
              <a:spcBef>
                <a:spcPts val="0"/>
              </a:spcBef>
              <a:buClr>
                <a:srgbClr val="B6D1E1"/>
              </a:buClr>
              <a:buNone/>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Info @ </a:t>
            </a:r>
            <a:r>
              <a:rPr lang="en-IE" sz="1800" dirty="0" err="1">
                <a:solidFill>
                  <a:srgbClr val="382B1B"/>
                </a:solidFill>
                <a:latin typeface="Calibri" panose="020F0502020204030204" pitchFamily="34" charset="0"/>
                <a:ea typeface="Calibri" panose="020F0502020204030204" pitchFamily="34" charset="0"/>
                <a:cs typeface="Calibri" panose="020F0502020204030204" pitchFamily="34" charset="0"/>
              </a:rPr>
              <a:t>gwaeu </a:t>
            </a: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.com</a:t>
            </a:r>
          </a:p>
          <a:p>
            <a:pPr marL="14288" indent="0">
              <a:lnSpc>
                <a:spcPct val="100000"/>
              </a:lnSpc>
              <a:spcBef>
                <a:spcPts val="0"/>
              </a:spcBef>
              <a:buClr>
                <a:srgbClr val="B6D1E1"/>
              </a:buClr>
              <a:buNone/>
            </a:pPr>
            <a:endPar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E-mailadressen kunnen letters, cijfers, underscores en punten bevatten.</a:t>
            </a:r>
          </a:p>
          <a:p>
            <a:pPr marL="357188" indent="-342900">
              <a:lnSpc>
                <a:spcPts val="25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E897C0C0-87DB-5253-107F-238B93D17BB9}"/>
              </a:ext>
            </a:extLst>
          </p:cNvPr>
          <p:cNvCxnSpPr>
            <a:cxnSpLocks/>
          </p:cNvCxnSpPr>
          <p:nvPr/>
        </p:nvCxnSpPr>
        <p:spPr>
          <a:xfrm flipH="1">
            <a:off x="2250101" y="429592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8C12564-211F-4809-1E69-788BF1C5CFAC}"/>
              </a:ext>
            </a:extLst>
          </p:cNvPr>
          <p:cNvSpPr txBox="1"/>
          <p:nvPr/>
        </p:nvSpPr>
        <p:spPr>
          <a:xfrm>
            <a:off x="2446026" y="3569472"/>
            <a:ext cx="9104290"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Een e-mailadres is als een postadres </a:t>
            </a:r>
          </a:p>
        </p:txBody>
      </p:sp>
    </p:spTree>
    <p:extLst>
      <p:ext uri="{BB962C8B-B14F-4D97-AF65-F5344CB8AC3E}">
        <p14:creationId xmlns:p14="http://schemas.microsoft.com/office/powerpoint/2010/main" val="3433467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3" name="Text Placeholder 3">
            <a:extLst>
              <a:ext uri="{FF2B5EF4-FFF2-40B4-BE49-F238E27FC236}">
                <a16:creationId xmlns:a16="http://schemas.microsoft.com/office/drawing/2014/main" id="{C6CE346E-429C-5E49-44C9-CE8D1776CB0E}"/>
              </a:ext>
            </a:extLst>
          </p:cNvPr>
          <p:cNvSpPr txBox="1">
            <a:spLocks/>
          </p:cNvSpPr>
          <p:nvPr/>
        </p:nvSpPr>
        <p:spPr>
          <a:xfrm>
            <a:off x="6529137" y="723656"/>
            <a:ext cx="5181600" cy="3418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Samenstellen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Je selecteert deze knop om een scherm te openen waarin je een nieuwe e-mail kunt maken.</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Postvak In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Hier worden alle nieuwe berichten ontvangen.</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Verzonden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Deze map bevat alle berichten die vanaf je computer zijn verzonden.</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Adresboek -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Deze map bevat e-mailadressen die je hebt ontwikkeld.</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BD553FBD-C9DE-D6C4-A5A2-3EDDE8B89BAC}"/>
              </a:ext>
            </a:extLst>
          </p:cNvPr>
          <p:cNvCxnSpPr>
            <a:cxnSpLocks/>
          </p:cNvCxnSpPr>
          <p:nvPr/>
        </p:nvCxnSpPr>
        <p:spPr>
          <a:xfrm flipV="1">
            <a:off x="6188438" y="566133"/>
            <a:ext cx="0" cy="37331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EBE7E8-7807-7BAC-2AEC-337F4C02D023}"/>
              </a:ext>
            </a:extLst>
          </p:cNvPr>
          <p:cNvSpPr txBox="1"/>
          <p:nvPr/>
        </p:nvSpPr>
        <p:spPr>
          <a:xfrm>
            <a:off x="2405922" y="723656"/>
            <a:ext cx="3433404" cy="2451248"/>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De meeste e-mailtoepassingen hebben een aantal gemeenschappelijke kenmerken. Hieronder volgt een uitleg van enkele daarvan.</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1546" y="4688304"/>
            <a:ext cx="1808749" cy="1808749"/>
          </a:xfrm>
          <a:prstGeom prst="rect">
            <a:avLst/>
          </a:prstGeom>
        </p:spPr>
      </p:pic>
    </p:spTree>
    <p:extLst>
      <p:ext uri="{BB962C8B-B14F-4D97-AF65-F5344CB8AC3E}">
        <p14:creationId xmlns:p14="http://schemas.microsoft.com/office/powerpoint/2010/main" val="2793458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29723" y="369151"/>
            <a:ext cx="7679034" cy="64854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600" b="1" dirty="0">
                <a:solidFill>
                  <a:srgbClr val="84BFA4"/>
                </a:solidFill>
                <a:latin typeface="Calibri" panose="020F0502020204030204" pitchFamily="34" charset="0"/>
                <a:ea typeface="Calibri" panose="020F0502020204030204" pitchFamily="34" charset="0"/>
                <a:cs typeface="Calibri" panose="020F0502020204030204" pitchFamily="34" charset="0"/>
              </a:rPr>
              <a:t>Waarom zijn digitale vaardigheden belangrijk?</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7061" t="285" r="10533" b="-285"/>
          <a:stretch/>
        </p:blipFill>
        <p:spPr>
          <a:xfrm>
            <a:off x="1507065" y="1094284"/>
            <a:ext cx="10669304" cy="5259814"/>
          </a:xfrm>
          <a:prstGeom prst="rect">
            <a:avLst/>
          </a:prstGeom>
        </p:spPr>
      </p:pic>
      <p:sp>
        <p:nvSpPr>
          <p:cNvPr id="4" name="Rectangle 3">
            <a:extLst>
              <a:ext uri="{FF2B5EF4-FFF2-40B4-BE49-F238E27FC236}">
                <a16:creationId xmlns:a16="http://schemas.microsoft.com/office/drawing/2014/main" id="{09654B8F-1911-7B30-B9D2-4247CA744824}"/>
              </a:ext>
            </a:extLst>
          </p:cNvPr>
          <p:cNvSpPr/>
          <p:nvPr/>
        </p:nvSpPr>
        <p:spPr>
          <a:xfrm rot="16200000">
            <a:off x="3487715" y="-2363451"/>
            <a:ext cx="5216576" cy="12192001"/>
          </a:xfrm>
          <a:prstGeom prst="rect">
            <a:avLst/>
          </a:prstGeom>
          <a:gradFill>
            <a:gsLst>
              <a:gs pos="65000">
                <a:srgbClr val="B6D1E1"/>
              </a:gs>
              <a:gs pos="99000">
                <a:srgbClr val="B6D1E1">
                  <a:alpha val="20000"/>
                </a:srgbClr>
              </a:gs>
              <a:gs pos="86000">
                <a:srgbClr val="B6D1E1">
                  <a:alpha val="51761"/>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raphic 4">
            <a:extLst>
              <a:ext uri="{FF2B5EF4-FFF2-40B4-BE49-F238E27FC236}">
                <a16:creationId xmlns:a16="http://schemas.microsoft.com/office/drawing/2014/main" id="{1B7AB10B-DAEB-4BED-8F7D-B330D024634C}"/>
              </a:ext>
            </a:extLst>
          </p:cNvPr>
          <p:cNvSpPr/>
          <p:nvPr/>
        </p:nvSpPr>
        <p:spPr>
          <a:xfrm>
            <a:off x="10265440" y="42651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362597" y="1312148"/>
            <a:ext cx="7850503" cy="37712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Digitale vaardigheden zijn om verschillende redenen essentieel in de wereld van vandaag:</a:t>
            </a:r>
          </a:p>
          <a:p>
            <a:pPr marL="0" indent="0">
              <a:lnSpc>
                <a:spcPts val="2360"/>
              </a:lnSpc>
              <a:spcBef>
                <a:spcPts val="0"/>
              </a:spcBef>
              <a:buClr>
                <a:srgbClr val="B6D1E1"/>
              </a:buClr>
              <a:buNone/>
            </a:pPr>
            <a:endPar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Competentie op de werkplek</a:t>
            </a:r>
          </a:p>
          <a:p>
            <a:pPr marL="0" indent="0">
              <a:lnSpc>
                <a:spcPts val="2360"/>
              </a:lnSpc>
              <a:spcBef>
                <a:spcPts val="0"/>
              </a:spcBef>
              <a:buClr>
                <a:srgbClr val="B6D1E1"/>
              </a:buClr>
              <a:buNone/>
            </a:pPr>
            <a:r>
              <a:rPr lang="en-IE" sz="2100" dirty="0">
                <a:solidFill>
                  <a:schemeClr val="bg1"/>
                </a:solidFill>
                <a:latin typeface="Calibri" panose="020F0502020204030204" pitchFamily="34" charset="0"/>
                <a:ea typeface="Calibri" panose="020F0502020204030204" pitchFamily="34" charset="0"/>
                <a:cs typeface="Calibri" panose="020F0502020204030204" pitchFamily="34" charset="0"/>
              </a:rPr>
              <a:t>De meeste banen vereisen op zijn minst digitale basisvaardigheden, zoals het gebruik van een computer, e-mail en kantoorsoftware.  Geavanceerde digitale vaardigheden verbeteren de productiviteit en efficiëntie bij taken als gegevensanalyse, projectbeheer en communicatie.</a:t>
            </a:r>
          </a:p>
          <a:p>
            <a:pPr marL="0" indent="0">
              <a:lnSpc>
                <a:spcPts val="2360"/>
              </a:lnSpc>
              <a:spcBef>
                <a:spcPts val="0"/>
              </a:spcBef>
              <a:buClr>
                <a:srgbClr val="B6D1E1"/>
              </a:buClr>
              <a:buNone/>
            </a:pPr>
            <a:endParaRPr lang="en-IE"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Economische deelname</a:t>
            </a:r>
          </a:p>
          <a:p>
            <a:pPr marL="0" indent="0">
              <a:lnSpc>
                <a:spcPts val="2360"/>
              </a:lnSpc>
              <a:spcBef>
                <a:spcPts val="0"/>
              </a:spcBef>
              <a:buClr>
                <a:srgbClr val="B6D1E1"/>
              </a:buClr>
              <a:buNone/>
            </a:pPr>
            <a:r>
              <a:rPr lang="en-IE" sz="2100" dirty="0">
                <a:solidFill>
                  <a:schemeClr val="bg1"/>
                </a:solidFill>
                <a:latin typeface="Calibri" panose="020F0502020204030204" pitchFamily="34" charset="0"/>
                <a:ea typeface="Calibri" panose="020F0502020204030204" pitchFamily="34" charset="0"/>
                <a:cs typeface="Calibri" panose="020F0502020204030204" pitchFamily="34" charset="0"/>
              </a:rPr>
              <a:t>De groeiende digitale economie vraagt om een beroepsbevolking die bedreven is in digitale technologieën. Digitale vaardigheden stellen mensen in staat om online bedrijven te starten en te runnen, toegang te krijgen tot wereldwijde markten en e-commerce platforms te gebruiken.</a:t>
            </a:r>
          </a:p>
          <a:p>
            <a:pPr marL="0" indent="0">
              <a:lnSpc>
                <a:spcPts val="2360"/>
              </a:lnSpc>
              <a:spcBef>
                <a:spcPts val="0"/>
              </a:spcBef>
              <a:buClr>
                <a:srgbClr val="B6D1E1"/>
              </a:buClr>
              <a:buNone/>
            </a:pPr>
            <a:endParaRPr lang="en-IE"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8895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43737" y="645694"/>
            <a:ext cx="2578769" cy="2578769"/>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2052338"/>
            <a:ext cx="8839595"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indent="-457200">
              <a:lnSpc>
                <a:spcPts val="2560"/>
              </a:lnSpc>
              <a:spcBef>
                <a:spcPts val="0"/>
              </a:spcBef>
              <a:buClr>
                <a:srgbClr val="B6D1E1"/>
              </a:buClr>
              <a:buFont typeface="+mj-lt"/>
              <a:buAutoNum type="arabicPeriod"/>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bericht maken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e-mailadres invoegen</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onderwerp invoegen</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Typ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bericht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in</a:t>
            </a: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Grootte bericht</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bericht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verzenden </a:t>
            </a:r>
          </a:p>
          <a:p>
            <a:pPr marL="471488" indent="-457200">
              <a:lnSpc>
                <a:spcPts val="2560"/>
              </a:lnSpc>
              <a:spcBef>
                <a:spcPts val="0"/>
              </a:spcBef>
              <a:buClr>
                <a:srgbClr val="B6D1E1"/>
              </a:buClr>
              <a:buFont typeface="+mj-lt"/>
              <a:buAutoNum type="arabicPeriod"/>
            </a:pP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Veilig blijven</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bericht verwijderen</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471488" indent="-457200">
              <a:lnSpc>
                <a:spcPts val="2560"/>
              </a:lnSpc>
              <a:spcBef>
                <a:spcPts val="0"/>
              </a:spcBef>
              <a:buClr>
                <a:srgbClr val="B6D1E1"/>
              </a:buClr>
              <a:buFont typeface="+mj-lt"/>
              <a:buAutoNum type="arabicPeriod"/>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900119"/>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Aan de slag met e-mail </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624912"/>
            <a:ext cx="6163983"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332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6385153" cy="43993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Google mail te openen, log je in bij Google met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www.google.com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en vervolgens in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gmail</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1. Een bericht maken</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descr="A computer screen with a white background&#10;&#10;Description automatically generated">
            <a:extLst>
              <a:ext uri="{FF2B5EF4-FFF2-40B4-BE49-F238E27FC236}">
                <a16:creationId xmlns:a16="http://schemas.microsoft.com/office/drawing/2014/main" id="{503C82AF-676F-D4F0-416D-3A9B8D79C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972" y="2518610"/>
            <a:ext cx="6589745" cy="3509394"/>
          </a:xfrm>
          <a:prstGeom prst="rect">
            <a:avLst/>
          </a:prstGeom>
          <a:noFill/>
          <a:ln>
            <a:noFill/>
          </a:ln>
        </p:spPr>
      </p:pic>
    </p:spTree>
    <p:extLst>
      <p:ext uri="{BB962C8B-B14F-4D97-AF65-F5344CB8AC3E}">
        <p14:creationId xmlns:p14="http://schemas.microsoft.com/office/powerpoint/2010/main" val="44423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407335"/>
            <a:ext cx="7684563" cy="4877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een nieuw e-mailbericht te maken, klikt u op de knop Samenstellen.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1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12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venster Nieuw bericht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wordt weergegeven. Wanneer u een e-mail opstelt en verzendt, moet u de volgende taken uitvoeren.</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1. Een bericht maken</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a:extLst>
              <a:ext uri="{FF2B5EF4-FFF2-40B4-BE49-F238E27FC236}">
                <a16:creationId xmlns:a16="http://schemas.microsoft.com/office/drawing/2014/main" id="{7F589302-2CC3-1212-0B9D-68B631B260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7800" y="2232918"/>
            <a:ext cx="6991000" cy="3337054"/>
          </a:xfrm>
          <a:prstGeom prst="rect">
            <a:avLst/>
          </a:prstGeom>
          <a:noFill/>
          <a:ln>
            <a:noFill/>
          </a:ln>
        </p:spPr>
      </p:pic>
    </p:spTree>
    <p:extLst>
      <p:ext uri="{BB962C8B-B14F-4D97-AF65-F5344CB8AC3E}">
        <p14:creationId xmlns:p14="http://schemas.microsoft.com/office/powerpoint/2010/main" val="1664094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7"/>
            <a:ext cx="6176605" cy="48778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Voer eerst een e-mailadres in het veld Aan: in. </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Het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veld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CC: toevoegen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wordt gebruikt om e-mailadressen op te geven van personen naar wie je een kopie van de e-mail wilt sturen.</a:t>
            </a:r>
          </a:p>
          <a:p>
            <a:pPr marL="357188" indent="-342900">
              <a:lnSpc>
                <a:spcPts val="2560"/>
              </a:lnSpc>
              <a:spcBef>
                <a:spcPts val="0"/>
              </a:spcBef>
              <a:buClr>
                <a:srgbClr val="B6D1E1"/>
              </a:buClr>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Het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veld </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Add BCC: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wordt gebruikt om e-mailadressen op te geven voor personen naar wie u een kopie van de e-mail wilt sturen, maar die u niet aan anderen wilt laten zien.</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2. Voeg een e-mailadres in</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53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6176605"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Voeg een titel toe in het onderwerpveld. Dit verschijnt in het e-mailprogramma van de ontvanger. </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3. Een onderwerp invoegen</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38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1" y="1522948"/>
            <a:ext cx="8679174"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Typ de inhoud van het e-mailbericht.</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bericht kan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worden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opgemaakt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door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bijvoorbeeld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lettergrootte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of de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kleur te veranderen</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Je kunt opsommingstekens</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nummers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enz.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invoegen</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Je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kunt alle taken op de tekst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uitvoeren die je ook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in een </a:t>
            </a:r>
            <a:r>
              <a:rPr lang="sv-S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Word-document </a:t>
            </a:r>
            <a:r>
              <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rPr>
              <a:t>zou doen.</a:t>
            </a:r>
          </a:p>
          <a:p>
            <a:pPr marL="357188"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4. Typ het bericht</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F6BE693D-EC9C-177C-DF06-9D8CB901BD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6361" y="1984234"/>
            <a:ext cx="5546776" cy="2545785"/>
          </a:xfrm>
          <a:prstGeom prst="rect">
            <a:avLst/>
          </a:prstGeom>
          <a:noFill/>
          <a:ln>
            <a:noFill/>
          </a:ln>
        </p:spPr>
      </p:pic>
      <p:pic>
        <p:nvPicPr>
          <p:cNvPr id="4" name="Picture 3">
            <a:extLst>
              <a:ext uri="{FF2B5EF4-FFF2-40B4-BE49-F238E27FC236}">
                <a16:creationId xmlns:a16="http://schemas.microsoft.com/office/drawing/2014/main" id="{92CE7D16-1EE7-C642-1D53-A84CD58CF2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6361" y="5993736"/>
            <a:ext cx="5595089" cy="313302"/>
          </a:xfrm>
          <a:prstGeom prst="rect">
            <a:avLst/>
          </a:prstGeom>
          <a:noFill/>
          <a:ln>
            <a:noFill/>
          </a:ln>
        </p:spPr>
      </p:pic>
    </p:spTree>
    <p:extLst>
      <p:ext uri="{BB962C8B-B14F-4D97-AF65-F5344CB8AC3E}">
        <p14:creationId xmlns:p14="http://schemas.microsoft.com/office/powerpoint/2010/main" val="2587791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pic>
        <p:nvPicPr>
          <p:cNvPr id="10" name="Graphic 9" descr="Email outline">
            <a:extLst>
              <a:ext uri="{FF2B5EF4-FFF2-40B4-BE49-F238E27FC236}">
                <a16:creationId xmlns:a16="http://schemas.microsoft.com/office/drawing/2014/main" id="{28A38FF9-C8E9-53B1-3B81-404023971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4203425"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Een bestand toevoegen aan een bericht.</a:t>
            </a:r>
          </a:p>
          <a:p>
            <a:pPr marL="14288" lvl="0" indent="0">
              <a:lnSpc>
                <a:spcPts val="2560"/>
              </a:lnSpc>
              <a:spcBef>
                <a:spcPts val="0"/>
              </a:spcBef>
              <a:buClr>
                <a:srgbClr val="B6D1E1"/>
              </a:buClr>
              <a:buNone/>
            </a:pPr>
            <a:endPar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een bestand bij te voegen, klik je op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dialoogvenster Bestand selecteren wordt weergegeven.</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357188" lvl="0"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5. Grootte bericht</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A5EEB7-395F-19AE-1434-68F01B59CFA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863498" y="3246972"/>
            <a:ext cx="1225393" cy="364055"/>
          </a:xfrm>
          <a:prstGeom prst="rect">
            <a:avLst/>
          </a:prstGeom>
          <a:noFill/>
          <a:ln>
            <a:noFill/>
          </a:ln>
        </p:spPr>
      </p:pic>
      <p:pic>
        <p:nvPicPr>
          <p:cNvPr id="8" name="Picture 7" descr="A screenshot of a computer&#10;&#10;Description automatically generated">
            <a:extLst>
              <a:ext uri="{FF2B5EF4-FFF2-40B4-BE49-F238E27FC236}">
                <a16:creationId xmlns:a16="http://schemas.microsoft.com/office/drawing/2014/main" id="{9C42706C-4C26-B4F2-7FCA-0EA4D4EC16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8051" y="4270813"/>
            <a:ext cx="2858560" cy="2128477"/>
          </a:xfrm>
          <a:prstGeom prst="rect">
            <a:avLst/>
          </a:prstGeom>
          <a:noFill/>
          <a:ln>
            <a:noFill/>
          </a:ln>
        </p:spPr>
      </p:pic>
      <p:sp>
        <p:nvSpPr>
          <p:cNvPr id="9" name="Text Placeholder 3">
            <a:extLst>
              <a:ext uri="{FF2B5EF4-FFF2-40B4-BE49-F238E27FC236}">
                <a16:creationId xmlns:a16="http://schemas.microsoft.com/office/drawing/2014/main" id="{4944E7B1-2C9D-294B-DE1D-E49E4BEDE416}"/>
              </a:ext>
            </a:extLst>
          </p:cNvPr>
          <p:cNvSpPr txBox="1">
            <a:spLocks/>
          </p:cNvSpPr>
          <p:nvPr/>
        </p:nvSpPr>
        <p:spPr>
          <a:xfrm>
            <a:off x="6953859" y="2172653"/>
            <a:ext cx="4476142"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Selecteer de bestanden die je wilt bijvoegen. Klik op Openen als je het bestand/de bestanden hebt gekozen. De bestanden worden als bijlage bij je e-mailbericht gevoegd.</a:t>
            </a:r>
          </a:p>
          <a:p>
            <a:pPr marL="357188" lvl="0"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37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3" y="1522948"/>
            <a:ext cx="7941236" cy="81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Opslagruimte" is een maatstaf voor hoeveel schijfruimte je e-mail inneemt op de servers van je e-mailprovider. Het wordt meestal gemeten in MB of "megabytes".  Een kleine e-mail met alleen tekst kan slechts een paar KB aan opslagruimte innemen, terwijl een grote e-mail met bijlagen, zoals een video- of MP3-bestand, meerdere MB in beslag kan nemen.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Omdat het type e-mail en de grootte van bijlagen zo kan variëren, is het moeilijk om een "gemiddelde" hoeveelheid ruimte te voorspellen die je nodig hebt om je e-mails op te slaan. Als je echter voornamelijk tekste-mails verstuurt en ontvangt, kun je waarschijnlijk ongeveer 200 berichten per MB opslagruimte opslaan. Als je veel bijlagen en bestanden verstuurt, moet je erop rekenen dat je 1-2 berichten per MB of minder kunt opslaan.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5. Grootte bericht</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Graphic 3" descr="Email outline">
            <a:extLst>
              <a:ext uri="{FF2B5EF4-FFF2-40B4-BE49-F238E27FC236}">
                <a16:creationId xmlns:a16="http://schemas.microsoft.com/office/drawing/2014/main" id="{B2209DF9-F018-8C44-9B96-FD2A63079A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cxnSp>
        <p:nvCxnSpPr>
          <p:cNvPr id="13" name="Straight Connector 12">
            <a:extLst>
              <a:ext uri="{FF2B5EF4-FFF2-40B4-BE49-F238E27FC236}">
                <a16:creationId xmlns:a16="http://schemas.microsoft.com/office/drawing/2014/main" id="{3F19D8DD-3696-1E7A-62BA-A66161D65520}"/>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82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3" y="1522948"/>
            <a:ext cx="5887846"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De meeste e-mailproviders bieden tussen de 5MB en 100MB opslagruimte, wat ruim voldoende is voor normaal gebruik, maar wat snel opgebruikt kan raken als je grote bestanden ontvangt. Sommige providers laten hun gebruikers betalen om hun opslagruimte te upgraden, waardoor er veel meer ruimte overblijft voor berichten in de mailbox van een gebruiker.</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moet wel in de gaten houden hoe groot je bestanden zijn, want e-mails met grote bijlagen worden geweigerd.</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5. Grootte bericht</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0853" y="405064"/>
            <a:ext cx="1552074" cy="1552074"/>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767194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16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Wanneer je een e-mail verstuurt, kun je een kopie van het bericht naar een andere ontvanger sturen door simpelweg hun e-mailadres in te voeren in het veld cc:.</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Een blinde kopie (bcc) gebruiken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een e-mail naar een groep mensen stuurt, kan elke ontvanger zien naar wie de e-mail is gestuurd. Het kan echter voorkomen dat u deze informatie niet wilt vrijgeven.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De oplossing is om de Blind Copy tool te gebruiken.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Om een ontvanger toe te voegen aan de Blind Copy-lijst, selecteert u de naam van de ontvanger en klikt u op . Wanneer deze e-mail wordt verzonden, weet de ontvanger Aan: niet dat de e-mail is verzonden naar de ontvanger Bcc:. De Bcc: ontvanger is echter wel op de hoogte van de ontvangers naar wie de e-mail is verzonden.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6. Een bericht verzenden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F97103B-7B35-27A1-2C7E-1D7D95C577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4865" y="5214382"/>
            <a:ext cx="828692" cy="343295"/>
          </a:xfrm>
          <a:prstGeom prst="rect">
            <a:avLst/>
          </a:prstGeom>
          <a:noFill/>
          <a:ln>
            <a:noFill/>
          </a:ln>
        </p:spPr>
      </p:pic>
    </p:spTree>
    <p:extLst>
      <p:ext uri="{BB962C8B-B14F-4D97-AF65-F5344CB8AC3E}">
        <p14:creationId xmlns:p14="http://schemas.microsoft.com/office/powerpoint/2010/main" val="252038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2807" r="18374" b="2305"/>
          <a:stretch/>
        </p:blipFill>
        <p:spPr>
          <a:xfrm>
            <a:off x="7430218" y="57509"/>
            <a:ext cx="4705894" cy="6280879"/>
          </a:xfrm>
          <a:prstGeom prst="rect">
            <a:avLst/>
          </a:prstGeom>
        </p:spPr>
      </p:pic>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454612" y="216001"/>
            <a:ext cx="6676558" cy="480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Toegang</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tot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informatie</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diensten</a:t>
            </a:r>
            <a:endPar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Veel</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diensten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waaronder</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bankdiensten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gezondheidszorg</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overheidsdiensten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moeten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online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toegankelijk</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zijn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2360"/>
              </a:lnSpc>
              <a:spcBef>
                <a:spcPts val="0"/>
              </a:spcBef>
              <a:buClr>
                <a:srgbClr val="B6D1E1"/>
              </a:buClr>
              <a:buNone/>
            </a:pPr>
            <a:endPar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Onderwijs</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levenslang</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leren</a:t>
            </a:r>
            <a:endPar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Toegang</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tot online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cursussen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leermiddelen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vergroot</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de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mogelijkheden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om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leren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vaardigheden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ontwikkelen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Digitale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vaardigheden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vergemakkelijken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je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professionele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ontwikkeling</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via webinars, tutorials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online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trainingsprogramma's</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2360"/>
              </a:lnSpc>
              <a:spcBef>
                <a:spcPts val="0"/>
              </a:spcBef>
              <a:buClr>
                <a:srgbClr val="B6D1E1"/>
              </a:buClr>
              <a:buNone/>
            </a:pPr>
            <a:endPar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Sociale</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connectiviteit</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b="1" dirty="0" err="1">
                <a:solidFill>
                  <a:srgbClr val="382B1B"/>
                </a:solidFill>
                <a:latin typeface="Calibri" panose="020F0502020204030204" pitchFamily="34" charset="0"/>
                <a:ea typeface="Calibri" panose="020F0502020204030204" pitchFamily="34" charset="0"/>
                <a:cs typeface="Calibri" panose="020F0502020204030204" pitchFamily="34" charset="0"/>
              </a:rPr>
              <a:t>communicatie</a:t>
            </a:r>
            <a:endParaRPr lang="en-IE" sz="21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Digitale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vaardigheden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maken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een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effectief</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gebruik</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van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sociale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media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mogelijk</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om in contact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komen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met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anderen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informatie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delen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professionele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netwerken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op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te</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100" dirty="0" err="1">
                <a:solidFill>
                  <a:srgbClr val="382B1B"/>
                </a:solidFill>
                <a:latin typeface="Calibri" panose="020F0502020204030204" pitchFamily="34" charset="0"/>
                <a:ea typeface="Calibri" panose="020F0502020204030204" pitchFamily="34" charset="0"/>
                <a:cs typeface="Calibri" panose="020F0502020204030204" pitchFamily="34" charset="0"/>
              </a:rPr>
              <a:t>bouwen</a:t>
            </a:r>
            <a:r>
              <a:rPr lang="en-IE" sz="21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raphic 4">
            <a:extLst>
              <a:ext uri="{FF2B5EF4-FFF2-40B4-BE49-F238E27FC236}">
                <a16:creationId xmlns:a16="http://schemas.microsoft.com/office/drawing/2014/main" id="{A3C4AE8F-9A64-7310-7AB9-249C79173770}"/>
              </a:ext>
            </a:extLst>
          </p:cNvPr>
          <p:cNvSpPr/>
          <p:nvPr/>
        </p:nvSpPr>
        <p:spPr>
          <a:xfrm>
            <a:off x="-737340" y="5103445"/>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32925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365297"/>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200" b="1" dirty="0">
                <a:solidFill>
                  <a:srgbClr val="382B1B"/>
                </a:solidFill>
                <a:latin typeface="Calibri" panose="020F0502020204030204" pitchFamily="34" charset="0"/>
                <a:ea typeface="Calibri" panose="020F0502020204030204" pitchFamily="34" charset="0"/>
                <a:cs typeface="Calibri" panose="020F0502020204030204" pitchFamily="34" charset="0"/>
              </a:rPr>
              <a:t>Een bericht beantwoorden</a:t>
            </a:r>
          </a:p>
          <a:p>
            <a:pPr marL="14288" indent="0">
              <a:lnSpc>
                <a:spcPts val="25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Om een e-mailbericht te beantwoorden, dubbelklikt u erop om het te openen of markeert u het bericht in het berichtenpaneel en klikt u op het pictogram op de werkbalk.</a:t>
            </a:r>
          </a:p>
          <a:p>
            <a:pPr marL="14288" indent="0">
              <a:lnSpc>
                <a:spcPts val="25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Het antwoordvenster wordt weergegeven. Het oorspronkelijke e-mailbericht van de ontvanger wordt onderaan uw e-mailbericht weergegeven. Typ de tekst voor het antwoord. Je zult zien dat de velden Aan: en Onderwerp: al ingevuld zijn. Klik op Verzenden om je antwoord te verzenden.</a:t>
            </a:r>
          </a:p>
          <a:p>
            <a:pPr marL="14288" indent="0">
              <a:lnSpc>
                <a:spcPts val="25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200" b="1" dirty="0">
                <a:solidFill>
                  <a:srgbClr val="382B1B"/>
                </a:solidFill>
                <a:latin typeface="Calibri" panose="020F0502020204030204" pitchFamily="34" charset="0"/>
                <a:ea typeface="Calibri" panose="020F0502020204030204" pitchFamily="34" charset="0"/>
                <a:cs typeface="Calibri" panose="020F0502020204030204" pitchFamily="34" charset="0"/>
              </a:rPr>
              <a:t>Alle functie beantwoorden</a:t>
            </a:r>
          </a:p>
          <a:p>
            <a:pPr marL="14288" indent="0">
              <a:lnSpc>
                <a:spcPts val="2560"/>
              </a:lnSpc>
              <a:spcBef>
                <a:spcPts val="0"/>
              </a:spcBef>
              <a:buClr>
                <a:srgbClr val="B6D1E1"/>
              </a:buClr>
              <a:buNone/>
            </a:pPr>
            <a:r>
              <a:rPr lang="en-IE" sz="2200" dirty="0">
                <a:solidFill>
                  <a:srgbClr val="382B1B"/>
                </a:solidFill>
                <a:latin typeface="Calibri" panose="020F0502020204030204" pitchFamily="34" charset="0"/>
                <a:ea typeface="Calibri" panose="020F0502020204030204" pitchFamily="34" charset="0"/>
                <a:cs typeface="Calibri" panose="020F0502020204030204" pitchFamily="34" charset="0"/>
              </a:rPr>
              <a:t>De functie Alles beantwoorden is handig als je een e-mail ontvangt die naar een groep ontvangers is gestuurd, bijvoorbeeld als je wordt gevraagd om een document te bekijken of een vergadering te regelen. Het veld Aan: zal veel e-mailadressen bevatten.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6. Een bericht verzenden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black arrow pointing to a black rectangle&#10;&#10;Description automatically generated">
            <a:extLst>
              <a:ext uri="{FF2B5EF4-FFF2-40B4-BE49-F238E27FC236}">
                <a16:creationId xmlns:a16="http://schemas.microsoft.com/office/drawing/2014/main" id="{D91C253F-B8F6-0740-8E9E-7A9D145247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1895" y="2378730"/>
            <a:ext cx="593557" cy="700397"/>
          </a:xfrm>
          <a:prstGeom prst="rect">
            <a:avLst/>
          </a:prstGeom>
          <a:noFill/>
          <a:ln>
            <a:noFill/>
          </a:ln>
        </p:spPr>
      </p:pic>
    </p:spTree>
    <p:extLst>
      <p:ext uri="{BB962C8B-B14F-4D97-AF65-F5344CB8AC3E}">
        <p14:creationId xmlns:p14="http://schemas.microsoft.com/office/powerpoint/2010/main" val="394240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08561"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Een bericht doorsturen</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bericht doorsturen naar een ander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ontvanger, klik op de neerwaartse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pijl en selecteer </a:t>
            </a:r>
            <a:r>
              <a:rPr lang="en-IE" sz="2400" i="1" dirty="0">
                <a:solidFill>
                  <a:srgbClr val="382B1B"/>
                </a:solidFill>
                <a:latin typeface="Calibri" panose="020F0502020204030204" pitchFamily="34" charset="0"/>
                <a:ea typeface="Calibri" panose="020F0502020204030204" pitchFamily="34" charset="0"/>
                <a:cs typeface="Calibri" panose="020F0502020204030204" pitchFamily="34" charset="0"/>
              </a:rPr>
              <a:t>'Doorsturen'.</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scherm E-mail doorsturen wordt weergegeven.</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Typ het e-mailadres van de nieuwe ontvanger in het veld Aan:. Het veld Onderwerp bevat de oorspronkelijke titel voorafgegaan door </a:t>
            </a:r>
            <a:r>
              <a:rPr lang="en-IE" sz="2400" dirty="0" err="1">
                <a:solidFill>
                  <a:srgbClr val="382B1B"/>
                </a:solidFill>
                <a:latin typeface="Calibri" panose="020F0502020204030204" pitchFamily="34" charset="0"/>
                <a:ea typeface="Calibri" panose="020F0502020204030204" pitchFamily="34" charset="0"/>
                <a:cs typeface="Calibri" panose="020F0502020204030204" pitchFamily="34" charset="0"/>
              </a:rPr>
              <a:t>Fw</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wat aangeeft dat het bericht is doorgestuurd.</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kunt ook een bericht typen wanneer je een e-mail doorstuurt. Wanneer je dit hebt gedaan, klik je op om de e-mail te verzenden.</a:t>
            </a:r>
          </a:p>
          <a:p>
            <a:pPr marL="14288" lvl="0"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6. Een bericht verzenden </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CC8C92-3711-7B43-AAFC-51FDA70CE0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06302" y="5676343"/>
            <a:ext cx="497886" cy="554723"/>
          </a:xfrm>
          <a:prstGeom prst="rect">
            <a:avLst/>
          </a:prstGeom>
          <a:noFill/>
          <a:ln>
            <a:noFill/>
          </a:ln>
        </p:spPr>
      </p:pic>
      <p:pic>
        <p:nvPicPr>
          <p:cNvPr id="8" name="Picture 7">
            <a:extLst>
              <a:ext uri="{FF2B5EF4-FFF2-40B4-BE49-F238E27FC236}">
                <a16:creationId xmlns:a16="http://schemas.microsoft.com/office/drawing/2014/main" id="{819F9235-0A1F-CB9A-138A-7C8660819B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4473" y="1681789"/>
            <a:ext cx="2664059" cy="2301669"/>
          </a:xfrm>
          <a:prstGeom prst="rect">
            <a:avLst/>
          </a:prstGeom>
          <a:noFill/>
          <a:ln>
            <a:noFill/>
          </a:ln>
        </p:spPr>
      </p:pic>
    </p:spTree>
    <p:extLst>
      <p:ext uri="{BB962C8B-B14F-4D97-AF65-F5344CB8AC3E}">
        <p14:creationId xmlns:p14="http://schemas.microsoft.com/office/powerpoint/2010/main" val="2731957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405922" y="1522948"/>
            <a:ext cx="9288773"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Veilig blijven is belangrijk in dit tijdperk van nieuwe technologie. Er zijn eenvoudige voorzorgsmaatregelen om te voorkomen dat je het doelwit wordt van fraudeurs.</a:t>
            </a:r>
          </a:p>
          <a:p>
            <a:pPr marL="14288" indent="0">
              <a:lnSpc>
                <a:spcPts val="2560"/>
              </a:lnSpc>
              <a:spcBef>
                <a:spcPts val="0"/>
              </a:spcBef>
              <a:buClr>
                <a:srgbClr val="B6D1E1"/>
              </a:buClr>
              <a:buNone/>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Wachtwoorden gebruiken</a:t>
            </a:r>
          </a:p>
          <a:p>
            <a:pPr marL="14288" indent="0">
              <a:lnSpc>
                <a:spcPts val="2560"/>
              </a:lnSpc>
              <a:spcBef>
                <a:spcPts val="0"/>
              </a:spcBef>
              <a:buClr>
                <a:srgbClr val="B6D1E1"/>
              </a:buClr>
              <a:buNone/>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Een goede gewoonte is om je computer met een wachtwoord te beveiligen. Veel computers hebben een functie die je vraagt om een wachtwoord in te voeren zodra de machine wordt ingeschakeld. Dit staat bekend als het inschakelwachtwoord. </a:t>
            </a:r>
          </a:p>
          <a:p>
            <a:pPr marL="14288" indent="0">
              <a:lnSpc>
                <a:spcPts val="2560"/>
              </a:lnSpc>
              <a:spcBef>
                <a:spcPts val="0"/>
              </a:spcBef>
              <a:buClr>
                <a:srgbClr val="B6D1E1"/>
              </a:buClr>
              <a:buNone/>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Er zijn nog andere manieren om wachtwoorden te beveiligen. Een wachtwoord voor de schermbeveiliging is bijvoorbeeld erg handig. Als je je computer voor een bepaalde tijd verlaat, die je kunt instellen, dan wordt het scherm vergrendeld en leeggemaakt. Je kunt verschillende grafische items selecteren die gedurende deze tijd worden weergegeven. Dit beschermt je werk wanneer je niet bij je computer bent, zonder dat je de computer hoeft uit te schakelen.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405921" y="707613"/>
            <a:ext cx="8649324" cy="784125"/>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7. Veilig blijven </a:t>
            </a:r>
          </a:p>
          <a:p>
            <a:pPr marL="14288">
              <a:lnSpc>
                <a:spcPts val="2560"/>
              </a:lnSpc>
              <a:buClr>
                <a:srgbClr val="B6D1E1"/>
              </a:buClr>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91537" y="276727"/>
            <a:ext cx="1275348" cy="1275348"/>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72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2" name="Text Placeholder 3">
            <a:extLst>
              <a:ext uri="{FF2B5EF4-FFF2-40B4-BE49-F238E27FC236}">
                <a16:creationId xmlns:a16="http://schemas.microsoft.com/office/drawing/2014/main" id="{2DA36C8D-2349-B824-6BF3-6399305AA74D}"/>
              </a:ext>
            </a:extLst>
          </p:cNvPr>
          <p:cNvSpPr txBox="1">
            <a:spLocks/>
          </p:cNvSpPr>
          <p:nvPr/>
        </p:nvSpPr>
        <p:spPr>
          <a:xfrm>
            <a:off x="2229460" y="1571075"/>
            <a:ext cx="4893236" cy="3418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Als je met je Postvak IN werkt, kun je ongewenste e-mailberichten verwijderen door simpelweg in het vakje aan de linkerkant van het bericht te klikken. Er verschijnen dan nieuwe pictogrammen bovenaan.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AAE59FA-D206-188B-F74C-0867773974E0}"/>
              </a:ext>
            </a:extLst>
          </p:cNvPr>
          <p:cNvSpPr txBox="1"/>
          <p:nvPr/>
        </p:nvSpPr>
        <p:spPr>
          <a:xfrm>
            <a:off x="2213416" y="723655"/>
            <a:ext cx="8649324" cy="450701"/>
          </a:xfrm>
          <a:prstGeom prst="rect">
            <a:avLst/>
          </a:prstGeom>
          <a:noFill/>
        </p:spPr>
        <p:txBody>
          <a:bodyPr wrap="square">
            <a:spAutoFit/>
          </a:bodyPr>
          <a:lstStyle/>
          <a:p>
            <a:pPr marL="14288">
              <a:lnSpc>
                <a:spcPts val="2560"/>
              </a:lnSpc>
              <a:buClr>
                <a:srgbClr val="B6D1E1"/>
              </a:buClr>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8. Een bericht verwijderen</a:t>
            </a:r>
          </a:p>
        </p:txBody>
      </p:sp>
      <p:pic>
        <p:nvPicPr>
          <p:cNvPr id="3" name="Graphic 2" descr="Email outline">
            <a:extLst>
              <a:ext uri="{FF2B5EF4-FFF2-40B4-BE49-F238E27FC236}">
                <a16:creationId xmlns:a16="http://schemas.microsoft.com/office/drawing/2014/main" id="{A7B93A4D-4E4F-B67F-754F-F7D4F508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7043" y="1816768"/>
            <a:ext cx="3364831" cy="3364831"/>
          </a:xfrm>
          <a:prstGeom prst="rect">
            <a:avLst/>
          </a:prstGeom>
        </p:spPr>
      </p:pic>
      <p:cxnSp>
        <p:nvCxnSpPr>
          <p:cNvPr id="4" name="Straight Connector 3">
            <a:extLst>
              <a:ext uri="{FF2B5EF4-FFF2-40B4-BE49-F238E27FC236}">
                <a16:creationId xmlns:a16="http://schemas.microsoft.com/office/drawing/2014/main" id="{8BC5F5D2-3B2B-4866-8650-4CFBBD5AB443}"/>
              </a:ext>
            </a:extLst>
          </p:cNvPr>
          <p:cNvCxnSpPr>
            <a:cxnSpLocks/>
          </p:cNvCxnSpPr>
          <p:nvPr/>
        </p:nvCxnSpPr>
        <p:spPr>
          <a:xfrm flipH="1">
            <a:off x="2226038" y="1288028"/>
            <a:ext cx="8089036"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66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77584" y="900119"/>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E-mails beheren </a:t>
            </a:r>
          </a:p>
        </p:txBody>
      </p:sp>
      <p:cxnSp>
        <p:nvCxnSpPr>
          <p:cNvPr id="7" name="Straight Connector 6">
            <a:extLst>
              <a:ext uri="{FF2B5EF4-FFF2-40B4-BE49-F238E27FC236}">
                <a16:creationId xmlns:a16="http://schemas.microsoft.com/office/drawing/2014/main" id="{4A2DBDB5-F857-0D4F-0CD7-AF80319D56AC}"/>
              </a:ext>
            </a:extLst>
          </p:cNvPr>
          <p:cNvCxnSpPr>
            <a:cxnSpLocks/>
          </p:cNvCxnSpPr>
          <p:nvPr/>
        </p:nvCxnSpPr>
        <p:spPr>
          <a:xfrm flipH="1">
            <a:off x="2226038" y="1624912"/>
            <a:ext cx="92761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26038" y="1624912"/>
            <a:ext cx="9822188" cy="6106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E-mails zijn onmiddellijk, zodra je op verzenden klikt, wordt de e-mail verzonden en binnen enkele seconden ontvangen door de ontvanger. E-mail is nu de populairste methode om berichten te versturen, niet alleen zakelijk maar ook privé. Het is snel, goedkoop, flexibel en handig.</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E-mail wordt gebruikt als belangrijkste vorm van communicatie voor bedrijven. De overheid moedigt iedereen aan om online te gaan en e-mail is de belangrijkste vorm van communicatie.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Door de informele aard van e-mail wordt gemakkelijk vergeten dat het een permanente vorm van schriftelijke communicatie is en dat materiaal kan worden teruggehaald, zelfs als het van computers wordt verwijderd. Daarom moeten e-mails met zorg worden opgesteld.</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4059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E-mails beheren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43473"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Je mag geen denigrerende opmerkingen maken in e-mails, aangezien dit een vorm van smaad kan zijn. U dient regelmatig overbodige e-mails te verwijderen om het systeem niet te zwaar te belasten.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Zorg altijd voor een e-mailbevestiging van de ontvangst van belangrijke berichten. Dit is niet altijd mogelijk en kan afhangen van het externe systeem dat je bericht ontvangt.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Vergeet niet dat e-mails kunnen worden teruggevonden, zelfs na verwijdering, en als bewijs kunnen worden gebruikt in juridische procedures.</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92761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816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E-mails beheren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48046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lvl="0"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Netiquette</a:t>
            </a:r>
          </a:p>
          <a:p>
            <a:pPr marL="14288" lvl="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woord netiquette is een combinatie van 'net' (van internet) en 'etiquette'. Het betekent het respecteren van de mening van andere gebruikers en het tonen van beleefdheid bij het posten van je mening in online discussiegroepen.</a:t>
            </a:r>
          </a:p>
          <a:p>
            <a:pPr marL="14288" lvl="0"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515333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Graphic 4" descr="Email outline">
            <a:extLst>
              <a:ext uri="{FF2B5EF4-FFF2-40B4-BE49-F238E27FC236}">
                <a16:creationId xmlns:a16="http://schemas.microsoft.com/office/drawing/2014/main" id="{31E54629-FA87-BB8B-D73B-451A8C745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875" y="1046747"/>
            <a:ext cx="3364831" cy="3364831"/>
          </a:xfrm>
          <a:prstGeom prst="rect">
            <a:avLst/>
          </a:prstGeom>
        </p:spPr>
      </p:pic>
    </p:spTree>
    <p:extLst>
      <p:ext uri="{BB962C8B-B14F-4D97-AF65-F5344CB8AC3E}">
        <p14:creationId xmlns:p14="http://schemas.microsoft.com/office/powerpoint/2010/main" val="4002956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036953" y="483026"/>
            <a:ext cx="2486921" cy="3097771"/>
          </a:xfrm>
          <a:prstGeom prst="rect">
            <a:avLst/>
          </a:prstGeom>
          <a:noFill/>
        </p:spPr>
        <p:txBody>
          <a:bodyPr wrap="square">
            <a:spAutoFit/>
          </a:bodyPr>
          <a:lstStyle/>
          <a:p>
            <a:pPr marL="14288">
              <a:lnSpc>
                <a:spcPts val="2560"/>
              </a:lnSpc>
              <a:buClr>
                <a:srgbClr val="B6D1E1"/>
              </a:buClr>
            </a:pPr>
            <a:r>
              <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rPr>
              <a:t>Het is een term die verwijst naar goed gedrag terwijl je verbonden bent met het internet. Hieronder staan enkele voorbeelden van netiquette,</a:t>
            </a:r>
          </a:p>
          <a:p>
            <a:pPr marL="14288">
              <a:lnSpc>
                <a:spcPts val="2560"/>
              </a:lnSpc>
              <a:buClr>
                <a:srgbClr val="B6D1E1"/>
              </a:buClr>
            </a:pPr>
            <a:endPar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4860759" y="483026"/>
            <a:ext cx="7090609" cy="503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Gebruik niet de naam van iemand anders en doe je niet voor als iemand anders. </a:t>
            </a:r>
          </a:p>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Probeer niet het wachtwoord van iemand anders te achterhalen. </a:t>
            </a:r>
          </a:p>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Probeer geen persoonlijke informatie over iemand te verkrijgen.</a:t>
            </a:r>
          </a:p>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Plaats of verspreid geen materiaal dat als illegaal wordt beschouwd. </a:t>
            </a:r>
          </a:p>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Plaats geen auteursrechtelijk beschermd materiaal waarvan u de rechten niet bezit. Sites variëren in hoe streng ze hierop zijn, maar u kunt niet alleen geconfronteerd worden met de mogelijkheid van juridische stappen door de rechthebbende, maar ook met een rechtszaak tegen de site.</a:t>
            </a:r>
          </a:p>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Gebruik geen beledigende of bedreigende taal. </a:t>
            </a:r>
          </a:p>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Je mag het stevig oneens zijn met wat iemand zegt, maar scheld hem niet uit en bedreig hem niet met persoonlijk geweld.</a:t>
            </a:r>
          </a:p>
          <a:p>
            <a:pPr marL="357188" lvl="0" indent="-342900">
              <a:lnSpc>
                <a:spcPts val="2560"/>
              </a:lnSpc>
              <a:spcBef>
                <a:spcPts val="0"/>
              </a:spcBef>
              <a:buClr>
                <a:srgbClr val="B6D1E1"/>
              </a:buClr>
            </a:pPr>
            <a:r>
              <a:rPr lang="en-IE" sz="1800" dirty="0">
                <a:solidFill>
                  <a:srgbClr val="382B1B"/>
                </a:solidFill>
                <a:latin typeface="Calibri" panose="020F0502020204030204" pitchFamily="34" charset="0"/>
                <a:ea typeface="Calibri" panose="020F0502020204030204" pitchFamily="34" charset="0"/>
                <a:cs typeface="Calibri" panose="020F0502020204030204" pitchFamily="34" charset="0"/>
              </a:rPr>
              <a:t>Plaats geen racistische opmerkingen over het geslacht, ras of geslacht van mensen. </a:t>
            </a:r>
          </a:p>
          <a:p>
            <a:pPr marL="14288" lvl="0"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V="1">
            <a:off x="4760690" y="325502"/>
            <a:ext cx="0" cy="55619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991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036953" y="611362"/>
            <a:ext cx="2486921" cy="3097771"/>
          </a:xfrm>
          <a:prstGeom prst="rect">
            <a:avLst/>
          </a:prstGeom>
          <a:noFill/>
        </p:spPr>
        <p:txBody>
          <a:bodyPr wrap="square">
            <a:spAutoFit/>
          </a:bodyPr>
          <a:lstStyle/>
          <a:p>
            <a:pPr marL="14288">
              <a:lnSpc>
                <a:spcPts val="2560"/>
              </a:lnSpc>
              <a:buClr>
                <a:srgbClr val="B6D1E1"/>
              </a:buClr>
            </a:pPr>
            <a:r>
              <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rPr>
              <a:t>Het is een term die verwijst naar goed gedrag terwijl je verbonden bent met het internet. Hieronder staan enkele voorbeelden van netiquette,</a:t>
            </a:r>
          </a:p>
          <a:p>
            <a:pPr marL="14288">
              <a:lnSpc>
                <a:spcPts val="2560"/>
              </a:lnSpc>
              <a:buClr>
                <a:srgbClr val="B6D1E1"/>
              </a:buClr>
            </a:pPr>
            <a:endParaRPr lang="en-IE" sz="26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4957010" y="611362"/>
            <a:ext cx="6994357" cy="5037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lvl="0" indent="-342900">
              <a:lnSpc>
                <a:spcPts val="2560"/>
              </a:lnSpc>
              <a:spcBef>
                <a:spcPts val="0"/>
              </a:spcBef>
              <a:buClr>
                <a:srgbClr val="B6D1E1"/>
              </a:buClr>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Gebruik duidelijke en eenvoudige taal.</a:t>
            </a:r>
          </a:p>
          <a:p>
            <a:pPr marL="357188" lvl="0" indent="-342900">
              <a:lnSpc>
                <a:spcPts val="2560"/>
              </a:lnSpc>
              <a:spcBef>
                <a:spcPts val="0"/>
              </a:spcBef>
              <a:buClr>
                <a:srgbClr val="B6D1E1"/>
              </a:buClr>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Vermijd op een site met veel anderstaligen het gebruik van jargon dat zij misschien niet begrijpen.</a:t>
            </a:r>
          </a:p>
          <a:p>
            <a:pPr marL="357188" lvl="0" indent="-342900">
              <a:lnSpc>
                <a:spcPts val="2560"/>
              </a:lnSpc>
              <a:spcBef>
                <a:spcPts val="0"/>
              </a:spcBef>
              <a:buClr>
                <a:srgbClr val="B6D1E1"/>
              </a:buClr>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Geen spam. Plaats niet herhaaldelijk dezelfde advertentie voor producten of diensten. De meeste sites hebben strikte en specifieke regels over wie advertenties mag plaatsen en wat voor soort advertenties dat zijn.</a:t>
            </a:r>
          </a:p>
          <a:p>
            <a:pPr marL="357188" lvl="0" indent="-342900">
              <a:lnSpc>
                <a:spcPts val="2560"/>
              </a:lnSpc>
              <a:spcBef>
                <a:spcPts val="0"/>
              </a:spcBef>
              <a:buClr>
                <a:srgbClr val="B6D1E1"/>
              </a:buClr>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Betaal voor wat je gebruikt. Als je shareware gebruikt, betaal er dan voor. Dit zal meer mensen aanmoedigen om shareware te schrijven. </a:t>
            </a:r>
          </a:p>
          <a:p>
            <a:pPr marL="357188" lvl="0" indent="-342900">
              <a:lnSpc>
                <a:spcPts val="2560"/>
              </a:lnSpc>
              <a:spcBef>
                <a:spcPts val="0"/>
              </a:spcBef>
              <a:buClr>
                <a:srgbClr val="B6D1E1"/>
              </a:buClr>
            </a:pP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Respecteer de tijd van anderen. We leven in een snel veranderende wereld. Wanneer je een e-mail verstuurt of een bericht plaatst in een discussiegroep, neem je de tijd van anderen in beslag. Het is jouw verantwoordelijkheid om ervoor te zorgen dat de tijd die ze besteden aan het lezen van jouw bericht niet wordt verspild</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357188" lvl="0" indent="-342900">
              <a:lnSpc>
                <a:spcPts val="2560"/>
              </a:lnSpc>
              <a:spcBef>
                <a:spcPts val="0"/>
              </a:spcBef>
              <a:buClr>
                <a:srgbClr val="B6D1E1"/>
              </a:buClr>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V="1">
            <a:off x="4760690" y="453838"/>
            <a:ext cx="0" cy="5561951"/>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966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E-mails lezen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75558"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Wanneer je een e-mailprogramma voor het eerst opent, toont het programma de berichten die al zijn gedownload. Om er zeker van te zijn dat je alle recente berichten hebt gedownload, klik je op het pictogram of Vernieuwen, afhankelijk van de software die je gebruikt.</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Dit zorgt ervoor dat alle nieuwe berichten worden ontvangen en alle berichten die zijn opgeslagen in je Postvak Uit worden verzonden.</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4B8A5DC-E86C-B8B7-9B74-4E58E63C89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2936" y="3465095"/>
            <a:ext cx="5297561" cy="546583"/>
          </a:xfrm>
          <a:prstGeom prst="rect">
            <a:avLst/>
          </a:prstGeom>
          <a:noFill/>
          <a:ln>
            <a:noFill/>
          </a:ln>
        </p:spPr>
      </p:pic>
      <p:pic>
        <p:nvPicPr>
          <p:cNvPr id="8" name="Picture 7">
            <a:extLst>
              <a:ext uri="{FF2B5EF4-FFF2-40B4-BE49-F238E27FC236}">
                <a16:creationId xmlns:a16="http://schemas.microsoft.com/office/drawing/2014/main" id="{E9909FF8-376E-416B-46BB-66D648B2A6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7796" y="2574158"/>
            <a:ext cx="728473" cy="394538"/>
          </a:xfrm>
          <a:prstGeom prst="rect">
            <a:avLst/>
          </a:prstGeom>
          <a:noFill/>
          <a:ln>
            <a:noFill/>
          </a:ln>
        </p:spPr>
      </p:pic>
    </p:spTree>
    <p:extLst>
      <p:ext uri="{BB962C8B-B14F-4D97-AF65-F5344CB8AC3E}">
        <p14:creationId xmlns:p14="http://schemas.microsoft.com/office/powerpoint/2010/main" val="64941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D5883A-F966-1042-9FE0-3B263D4513B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52807" r="18374" b="2305"/>
          <a:stretch/>
        </p:blipFill>
        <p:spPr>
          <a:xfrm>
            <a:off x="7430218" y="57509"/>
            <a:ext cx="4705894" cy="6280879"/>
          </a:xfrm>
          <a:prstGeom prst="rect">
            <a:avLst/>
          </a:prstGeom>
        </p:spPr>
      </p:pic>
      <p:sp>
        <p:nvSpPr>
          <p:cNvPr id="6" name="Text Placeholder 3">
            <a:extLst>
              <a:ext uri="{FF2B5EF4-FFF2-40B4-BE49-F238E27FC236}">
                <a16:creationId xmlns:a16="http://schemas.microsoft.com/office/drawing/2014/main" id="{F5C9DBDF-1998-EDEB-6E0F-1156F7A7688F}"/>
              </a:ext>
            </a:extLst>
          </p:cNvPr>
          <p:cNvSpPr txBox="1">
            <a:spLocks/>
          </p:cNvSpPr>
          <p:nvPr/>
        </p:nvSpPr>
        <p:spPr>
          <a:xfrm>
            <a:off x="678899" y="614596"/>
            <a:ext cx="7490740" cy="48055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Veiligheid</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Inzicht in digitale beveiliging helpt persoonlijke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en professionele gegevens tegen cyberbedreigingen. Kennis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van privacy-instellingen en veilige online praktijken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zorgt voor betere controle over persoonlijke informatie.</a:t>
            </a:r>
          </a:p>
          <a:p>
            <a:pPr marL="0" indent="0">
              <a:lnSpc>
                <a:spcPts val="2360"/>
              </a:lnSpc>
              <a:spcBef>
                <a:spcPts val="0"/>
              </a:spcBef>
              <a:buClr>
                <a:srgbClr val="B6D1E1"/>
              </a:buClr>
              <a:buNone/>
            </a:pPr>
            <a:endPar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360"/>
              </a:lnSpc>
              <a:spcBef>
                <a:spcPts val="0"/>
              </a:spcBef>
              <a:buClr>
                <a:srgbClr val="B6D1E1"/>
              </a:buClr>
              <a:buNone/>
            </a:pPr>
            <a:r>
              <a:rPr lang="en-IE" sz="2300" b="1" dirty="0">
                <a:solidFill>
                  <a:srgbClr val="382B1B"/>
                </a:solidFill>
                <a:latin typeface="Calibri" panose="020F0502020204030204" pitchFamily="34" charset="0"/>
                <a:ea typeface="Calibri" panose="020F0502020204030204" pitchFamily="34" charset="0"/>
                <a:cs typeface="Calibri" panose="020F0502020204030204" pitchFamily="34" charset="0"/>
              </a:rPr>
              <a:t>Empowerment en inclusie</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Bevordert inclusiviteit door mensen met verschillende achtergronden toegang te geven tot en te laten deelnemen aan digitale media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platforms. Digitale vaardigheden ondersteunen deelname aan sociale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en politieke activiteiten, die belangenbehartiging en </a:t>
            </a:r>
          </a:p>
          <a:p>
            <a:pPr marL="0" indent="0">
              <a:lnSpc>
                <a:spcPts val="2360"/>
              </a:lnSpc>
              <a:spcBef>
                <a:spcPts val="0"/>
              </a:spcBef>
              <a:buClr>
                <a:srgbClr val="B6D1E1"/>
              </a:buClr>
              <a:buNone/>
            </a:pPr>
            <a:r>
              <a:rPr lang="en-IE" sz="2300" dirty="0">
                <a:solidFill>
                  <a:srgbClr val="382B1B"/>
                </a:solidFill>
                <a:latin typeface="Calibri" panose="020F0502020204030204" pitchFamily="34" charset="0"/>
                <a:ea typeface="Calibri" panose="020F0502020204030204" pitchFamily="34" charset="0"/>
                <a:cs typeface="Calibri" panose="020F0502020204030204" pitchFamily="34" charset="0"/>
              </a:rPr>
              <a:t>maatschappelijke betrokkenheid.</a:t>
            </a:r>
          </a:p>
          <a:p>
            <a:pPr marL="0" indent="0">
              <a:lnSpc>
                <a:spcPts val="2360"/>
              </a:lnSpc>
              <a:spcBef>
                <a:spcPts val="0"/>
              </a:spcBef>
              <a:buClr>
                <a:srgbClr val="B6D1E1"/>
              </a:buClr>
              <a:buNone/>
            </a:pPr>
            <a:endParaRPr lang="en-IE" sz="23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Graphic 4">
            <a:extLst>
              <a:ext uri="{FF2B5EF4-FFF2-40B4-BE49-F238E27FC236}">
                <a16:creationId xmlns:a16="http://schemas.microsoft.com/office/drawing/2014/main" id="{A3C4AE8F-9A64-7310-7AB9-249C79173770}"/>
              </a:ext>
            </a:extLst>
          </p:cNvPr>
          <p:cNvSpPr/>
          <p:nvPr/>
        </p:nvSpPr>
        <p:spPr>
          <a:xfrm>
            <a:off x="-737340" y="5103445"/>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403129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45500" y="9161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E-mails lezen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892969"/>
            <a:ext cx="8975558"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aantal ongelezen berichten in de Inbox wordt automatisch bijgewerkt om het aantal ongelezen berichten aan te geven.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Een bestandsbijlage openen en opslaan</a:t>
            </a:r>
          </a:p>
          <a:p>
            <a:pPr marL="361950"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Wanneer je een e-mail ontvangt die bijlagen bevat, verschijnt er een paperclipsymbool naast het e-mailbericht zoals hieronder weergegeven.</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Klik op het e-mailbericht om het te openen.</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Het bijgevoegde bestand vind je onderaan de e-mail.</a:t>
            </a:r>
          </a:p>
          <a:p>
            <a:pPr marL="357188" indent="-342900">
              <a:lnSpc>
                <a:spcPts val="2560"/>
              </a:lnSpc>
              <a:spcBef>
                <a:spcPts val="0"/>
              </a:spcBef>
              <a:buClr>
                <a:srgbClr val="B6D1E1"/>
              </a:buClr>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Klik op 'Bekijken' om deze bijlage te openen.</a:t>
            </a:r>
          </a:p>
          <a:p>
            <a:pPr marL="14288" indent="0">
              <a:lnSpc>
                <a:spcPct val="10000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endParaRPr lang="en-IE" sz="1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ct val="100000"/>
              </a:lnSpc>
              <a:spcBef>
                <a:spcPts val="0"/>
              </a:spcBef>
              <a:buClr>
                <a:srgbClr val="B6D1E1"/>
              </a:buClr>
              <a:buNone/>
            </a:pPr>
            <a:endParaRPr lang="en-IE" sz="8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B6D1E1"/>
                </a:solidFill>
                <a:latin typeface="Calibri" panose="020F0502020204030204" pitchFamily="34" charset="0"/>
                <a:ea typeface="Calibri" panose="020F0502020204030204" pitchFamily="34" charset="0"/>
                <a:cs typeface="Calibri" panose="020F0502020204030204" pitchFamily="34" charset="0"/>
              </a:rPr>
              <a:t>LET OP: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Bijlagen kunnen virussen bevatten. Open het bestand alleen als je het verwacht en zeker weet dat het niet geïnfecteerd is.</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6249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7484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6" name="Text Placeholder 5">
            <a:extLst>
              <a:ext uri="{FF2B5EF4-FFF2-40B4-BE49-F238E27FC236}">
                <a16:creationId xmlns:a16="http://schemas.microsoft.com/office/drawing/2014/main" id="{2F01830D-422A-A75D-2D47-D3FC54A7896B}"/>
              </a:ext>
            </a:extLst>
          </p:cNvPr>
          <p:cNvSpPr txBox="1">
            <a:spLocks/>
          </p:cNvSpPr>
          <p:nvPr/>
        </p:nvSpPr>
        <p:spPr>
          <a:xfrm rot="16200000">
            <a:off x="-2881776" y="240465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E-mail</a:t>
            </a:r>
          </a:p>
          <a:p>
            <a:pPr marL="0" indent="0">
              <a:lnSpc>
                <a:spcPts val="4020"/>
              </a:lnSpc>
              <a:spcBef>
                <a:spcPts val="0"/>
              </a:spcBef>
              <a:buNone/>
            </a:pPr>
            <a:endPar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6" name="TextBox 5">
            <a:extLst>
              <a:ext uri="{FF2B5EF4-FFF2-40B4-BE49-F238E27FC236}">
                <a16:creationId xmlns:a16="http://schemas.microsoft.com/office/drawing/2014/main" id="{0AAE59FA-D206-188B-F74C-0867773974E0}"/>
              </a:ext>
            </a:extLst>
          </p:cNvPr>
          <p:cNvSpPr txBox="1"/>
          <p:nvPr/>
        </p:nvSpPr>
        <p:spPr>
          <a:xfrm>
            <a:off x="2232800" y="674861"/>
            <a:ext cx="8649324" cy="464230"/>
          </a:xfrm>
          <a:prstGeom prst="rect">
            <a:avLst/>
          </a:prstGeom>
          <a:noFill/>
        </p:spPr>
        <p:txBody>
          <a:bodyPr wrap="square">
            <a:spAutoFit/>
          </a:bodyPr>
          <a:lstStyle/>
          <a:p>
            <a:pPr marL="14288">
              <a:lnSpc>
                <a:spcPts val="2560"/>
              </a:lnSpc>
              <a:buClr>
                <a:srgbClr val="B6D1E1"/>
              </a:buClr>
            </a:pPr>
            <a:r>
              <a:rPr lang="en-IE" sz="3600" b="1" dirty="0">
                <a:solidFill>
                  <a:srgbClr val="84BFA4"/>
                </a:solidFill>
                <a:latin typeface="Calibri" panose="020F0502020204030204" pitchFamily="34" charset="0"/>
                <a:ea typeface="Calibri" panose="020F0502020204030204" pitchFamily="34" charset="0"/>
                <a:cs typeface="Calibri" panose="020F0502020204030204" pitchFamily="34" charset="0"/>
              </a:rPr>
              <a:t>Reageren op e-mailproblemen </a:t>
            </a:r>
          </a:p>
        </p:txBody>
      </p:sp>
      <p:sp>
        <p:nvSpPr>
          <p:cNvPr id="4" name="Text Placeholder 3">
            <a:extLst>
              <a:ext uri="{FF2B5EF4-FFF2-40B4-BE49-F238E27FC236}">
                <a16:creationId xmlns:a16="http://schemas.microsoft.com/office/drawing/2014/main" id="{57959C6F-CBAE-3B35-0278-6915BEC45834}"/>
              </a:ext>
            </a:extLst>
          </p:cNvPr>
          <p:cNvSpPr txBox="1">
            <a:spLocks/>
          </p:cNvSpPr>
          <p:nvPr/>
        </p:nvSpPr>
        <p:spPr>
          <a:xfrm>
            <a:off x="2205789" y="1588169"/>
            <a:ext cx="29504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Er zijn een aantal veelvoorkomende problemen waar mensen mee te maken krijgen. Deze kunnen zijn:</a:t>
            </a:r>
          </a:p>
        </p:txBody>
      </p:sp>
      <p:cxnSp>
        <p:nvCxnSpPr>
          <p:cNvPr id="3" name="Straight Connector 2">
            <a:extLst>
              <a:ext uri="{FF2B5EF4-FFF2-40B4-BE49-F238E27FC236}">
                <a16:creationId xmlns:a16="http://schemas.microsoft.com/office/drawing/2014/main" id="{75B837AB-AC60-C152-3C6B-4691DACF1E86}"/>
              </a:ext>
            </a:extLst>
          </p:cNvPr>
          <p:cNvCxnSpPr>
            <a:cxnSpLocks/>
          </p:cNvCxnSpPr>
          <p:nvPr/>
        </p:nvCxnSpPr>
        <p:spPr>
          <a:xfrm flipH="1">
            <a:off x="2226038" y="1320112"/>
            <a:ext cx="8971351"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2" name="Text Placeholder 3">
            <a:extLst>
              <a:ext uri="{FF2B5EF4-FFF2-40B4-BE49-F238E27FC236}">
                <a16:creationId xmlns:a16="http://schemas.microsoft.com/office/drawing/2014/main" id="{66E3706A-B781-94CA-6A9E-A7A101497BBD}"/>
              </a:ext>
            </a:extLst>
          </p:cNvPr>
          <p:cNvSpPr txBox="1">
            <a:spLocks/>
          </p:cNvSpPr>
          <p:nvPr/>
        </p:nvSpPr>
        <p:spPr>
          <a:xfrm>
            <a:off x="5571289" y="1580549"/>
            <a:ext cx="6404811" cy="40907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42900">
              <a:lnSpc>
                <a:spcPts val="2560"/>
              </a:lnSpc>
              <a:spcBef>
                <a:spcPts val="0"/>
              </a:spcBef>
              <a:buClr>
                <a:srgbClr val="B6D1E1"/>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Verlies van de internetverbinding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 Controleer de verbindingen om er zeker van te zijn dat je internet hebt.</a:t>
            </a:r>
          </a:p>
          <a:p>
            <a:pPr marL="357188" indent="-342900">
              <a:lnSpc>
                <a:spcPts val="2560"/>
              </a:lnSpc>
              <a:spcBef>
                <a:spcPts val="0"/>
              </a:spcBef>
              <a:buClr>
                <a:srgbClr val="B6D1E1"/>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E-mails met virussen ontvangen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 Er zijn eenvoudige stappen die je kunt nemen om ervoor te zorgen dat je computer niet geïnfecteerd raakt met virussen. Door filters aan te maken, worden aangetaste e-mails naar de map Spam / Junk verplaatst.</a:t>
            </a:r>
          </a:p>
          <a:p>
            <a:pPr marL="357188" indent="-342900">
              <a:lnSpc>
                <a:spcPts val="2560"/>
              </a:lnSpc>
              <a:spcBef>
                <a:spcPts val="0"/>
              </a:spcBef>
              <a:buClr>
                <a:srgbClr val="B6D1E1"/>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E-mails ontvangen van onbekende gebruiker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 Open nooit berichten van afzenders die je niet herkent.</a:t>
            </a:r>
          </a:p>
          <a:p>
            <a:pPr marL="357188" indent="-342900">
              <a:lnSpc>
                <a:spcPts val="2560"/>
              </a:lnSpc>
              <a:spcBef>
                <a:spcPts val="0"/>
              </a:spcBef>
              <a:buClr>
                <a:srgbClr val="B6D1E1"/>
              </a:buClr>
            </a:pPr>
            <a:r>
              <a:rPr lang="en-IE" sz="2000" b="1" dirty="0">
                <a:solidFill>
                  <a:srgbClr val="382B1B"/>
                </a:solidFill>
                <a:latin typeface="Calibri" panose="020F0502020204030204" pitchFamily="34" charset="0"/>
                <a:ea typeface="Calibri" panose="020F0502020204030204" pitchFamily="34" charset="0"/>
                <a:cs typeface="Calibri" panose="020F0502020204030204" pitchFamily="34" charset="0"/>
              </a:rPr>
              <a:t>Melding 'Mailbox vol' </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 Normaal gesproken krijg je deze foutmelding als je te veel oude e-mails in je Postvak In hebt staan. Verwijder alle berichten, vooral die met grote </a:t>
            </a:r>
            <a:r>
              <a:rPr lang="en-IE" sz="2000" dirty="0" err="1">
                <a:solidFill>
                  <a:srgbClr val="382B1B"/>
                </a:solidFill>
                <a:latin typeface="Calibri" panose="020F0502020204030204" pitchFamily="34" charset="0"/>
                <a:ea typeface="Calibri" panose="020F0502020204030204" pitchFamily="34" charset="0"/>
                <a:cs typeface="Calibri" panose="020F0502020204030204" pitchFamily="34" charset="0"/>
              </a:rPr>
              <a:t>bijlagen</a:t>
            </a:r>
            <a:r>
              <a:rPr lang="en-IE" sz="2000" dirty="0">
                <a:solidFill>
                  <a:srgbClr val="382B1B"/>
                </a:solidFill>
                <a:latin typeface="Calibri" panose="020F0502020204030204" pitchFamily="34" charset="0"/>
                <a:ea typeface="Calibri" panose="020F0502020204030204" pitchFamily="34" charset="0"/>
                <a:cs typeface="Calibri" panose="020F0502020204030204" pitchFamily="34" charset="0"/>
              </a:rPr>
              <a:t>.</a:t>
            </a:r>
          </a:p>
        </p:txBody>
      </p:sp>
      <p:cxnSp>
        <p:nvCxnSpPr>
          <p:cNvPr id="5" name="Straight Connector 4">
            <a:extLst>
              <a:ext uri="{FF2B5EF4-FFF2-40B4-BE49-F238E27FC236}">
                <a16:creationId xmlns:a16="http://schemas.microsoft.com/office/drawing/2014/main" id="{D1E64659-0ACB-FB59-938E-E5574ADD9ED6}"/>
              </a:ext>
            </a:extLst>
          </p:cNvPr>
          <p:cNvCxnSpPr>
            <a:cxnSpLocks/>
          </p:cNvCxnSpPr>
          <p:nvPr/>
        </p:nvCxnSpPr>
        <p:spPr>
          <a:xfrm flipV="1">
            <a:off x="5382990" y="1562100"/>
            <a:ext cx="0" cy="453390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2835516-E534-8107-4291-D17945B25A5D}"/>
              </a:ext>
            </a:extLst>
          </p:cNvPr>
          <p:cNvSpPr txBox="1"/>
          <p:nvPr/>
        </p:nvSpPr>
        <p:spPr>
          <a:xfrm>
            <a:off x="2263775" y="3937001"/>
            <a:ext cx="2778125" cy="2246769"/>
          </a:xfrm>
          <a:prstGeom prst="rect">
            <a:avLst/>
          </a:prstGeom>
          <a:noFill/>
        </p:spPr>
        <p:txBody>
          <a:bodyPr wrap="square">
            <a:spAutoFit/>
          </a:bodyPr>
          <a:lstStyle/>
          <a:p>
            <a:r>
              <a:rPr lang="en-IE" sz="2000" b="1" i="1" dirty="0">
                <a:solidFill>
                  <a:srgbClr val="84BFA4"/>
                </a:solidFill>
                <a:latin typeface="Calibri" panose="020F0502020204030204" pitchFamily="34" charset="0"/>
                <a:ea typeface="Calibri" panose="020F0502020204030204" pitchFamily="34" charset="0"/>
                <a:cs typeface="Calibri" panose="020F0502020204030204" pitchFamily="34" charset="0"/>
              </a:rPr>
              <a:t>Als je veel bijlagen hebt die je wilt bewaren, probeer ze dan ergens anders op de computer op te slaan. Dit verkleint je mailbox.</a:t>
            </a:r>
            <a:endParaRPr lang="en-US" sz="2000" b="1" i="1" dirty="0">
              <a:solidFill>
                <a:srgbClr val="84BFA4"/>
              </a:solidFill>
            </a:endParaRPr>
          </a:p>
        </p:txBody>
      </p:sp>
    </p:spTree>
    <p:extLst>
      <p:ext uri="{BB962C8B-B14F-4D97-AF65-F5344CB8AC3E}">
        <p14:creationId xmlns:p14="http://schemas.microsoft.com/office/powerpoint/2010/main" val="493626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91067" y="1094884"/>
            <a:ext cx="11275247" cy="5016758"/>
          </a:xfrm>
          <a:prstGeom prst="rect">
            <a:avLst/>
          </a:prstGeom>
          <a:noFill/>
        </p:spPr>
        <p:txBody>
          <a:bodyPr wrap="square">
            <a:spAutoFit/>
          </a:bodyPr>
          <a:lstStyle/>
          <a:p>
            <a:pPr marL="806450" algn="just">
              <a:lnSpc>
                <a:spcPts val="2440"/>
              </a:lnSpc>
            </a:pPr>
            <a:endParaRPr lang="en-IE" sz="9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Hoe </a:t>
            </a: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begin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je </a:t>
            </a: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een nieuw e-mailbericht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als je het e-mailprogramma </a:t>
            </a:r>
            <a:r>
              <a:rPr lang="en-IE" sz="2200" dirty="0" err="1">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gmail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(Google) hebt geopend? Kies een van de onderstaande pictogrammen. (vink het juiste pictogram aan)</a:t>
            </a:r>
          </a:p>
          <a:p>
            <a:pPr marL="806450" lvl="1" algn="just">
              <a:lnSpc>
                <a:spcPts val="2440"/>
              </a:lnSpc>
              <a:buClr>
                <a:srgbClr val="84BFA4"/>
              </a:buCl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806450" lvl="1" algn="just">
              <a:lnSpc>
                <a:spcPts val="2440"/>
              </a:lnSpc>
              <a:buClr>
                <a:srgbClr val="84BFA4"/>
              </a:buClr>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806450" lvl="1" algn="just">
              <a:lnSpc>
                <a:spcPts val="2440"/>
              </a:lnSpc>
              <a:buClr>
                <a:srgbClr val="84BFA4"/>
              </a:buClr>
            </a:pPr>
            <a:endPar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endParaRPr>
          </a:p>
          <a:p>
            <a:pPr marL="806450" lvl="1" algn="just">
              <a:lnSpc>
                <a:spcPts val="2440"/>
              </a:lnSpc>
              <a:buClr>
                <a:srgbClr val="84BFA4"/>
              </a:buCl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 </a:t>
            </a:r>
          </a:p>
          <a:p>
            <a:pPr marL="1263650" lvl="1" indent="-457200" algn="just">
              <a:lnSpc>
                <a:spcPts val="2440"/>
              </a:lnSpc>
              <a:buClr>
                <a:srgbClr val="84BFA4"/>
              </a:buClr>
              <a:buFont typeface="+mj-lt"/>
              <a:buAutoNum type="arabicPeriod" startAt="2"/>
            </a:pPr>
            <a:r>
              <a:rPr lang="en-IE" sz="2200" b="1" dirty="0">
                <a:solidFill>
                  <a:srgbClr val="382B1B"/>
                </a:solidFill>
                <a:latin typeface="Calibri" panose="020F0502020204030204" pitchFamily="34" charset="0"/>
                <a:ea typeface="Times New Roman" panose="02020603050405020304" pitchFamily="18" charset="0"/>
                <a:cs typeface="Calibri" panose="020F0502020204030204" pitchFamily="34" charset="0"/>
              </a:rPr>
              <a:t> Stel een e-mail op naar Jane </a:t>
            </a:r>
            <a:r>
              <a:rPr lang="en-IE" sz="2200" dirty="0" err="1">
                <a:solidFill>
                  <a:srgbClr val="382B1B"/>
                </a:solidFill>
                <a:latin typeface="Calibri" panose="020F0502020204030204" pitchFamily="34" charset="0"/>
                <a:ea typeface="Times New Roman" panose="02020603050405020304" pitchFamily="18" charset="0"/>
                <a:cs typeface="Calibri" panose="020F0502020204030204" pitchFamily="34" charset="0"/>
              </a:rPr>
              <a:t>(</a:t>
            </a: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jane@gmail.com) met de volgende informatie.       </a:t>
            </a:r>
          </a:p>
          <a:p>
            <a:pPr marL="1303338" lvl="1" algn="just">
              <a:lnSpc>
                <a:spcPts val="2440"/>
              </a:lnSpc>
              <a:buClr>
                <a:srgbClr val="84BFA4"/>
              </a:buClr>
            </a:pPr>
            <a:r>
              <a:rPr lang="en-IE" sz="2200" i="1" dirty="0">
                <a:solidFill>
                  <a:srgbClr val="382B1B"/>
                </a:solidFill>
                <a:latin typeface="Calibri" panose="020F0502020204030204" pitchFamily="34" charset="0"/>
                <a:ea typeface="Times New Roman" panose="02020603050405020304" pitchFamily="18" charset="0"/>
                <a:cs typeface="Calibri" panose="020F0502020204030204" pitchFamily="34" charset="0"/>
              </a:rPr>
              <a:t>Hoi Jane, de IT-cursus begint maandag om 9.30 uur in The Light House.</a:t>
            </a:r>
          </a:p>
          <a:p>
            <a:pPr marL="1336675" lvl="1" algn="just">
              <a:lnSpc>
                <a:spcPts val="2440"/>
              </a:lnSpc>
              <a:buClr>
                <a:srgbClr val="84BFA4"/>
              </a:buClr>
            </a:pPr>
            <a:r>
              <a:rPr lang="en-IE" sz="2200" dirty="0">
                <a:solidFill>
                  <a:srgbClr val="382B1B"/>
                </a:solidFill>
                <a:latin typeface="Calibri" panose="020F0502020204030204" pitchFamily="34" charset="0"/>
                <a:ea typeface="Times New Roman" panose="02020603050405020304" pitchFamily="18" charset="0"/>
                <a:cs typeface="Calibri" panose="020F0502020204030204" pitchFamily="34" charset="0"/>
              </a:rPr>
              <a:t>Voeg 'Training' in het vak Onderwerp in.</a:t>
            </a:r>
          </a:p>
          <a:p>
            <a:pPr marL="1263650" lvl="1" indent="-457200" algn="just">
              <a:lnSpc>
                <a:spcPts val="2440"/>
              </a:lnSpc>
              <a:buClr>
                <a:srgbClr val="84BFA4"/>
              </a:buClr>
              <a:buFont typeface="+mj-lt"/>
              <a:buAutoNum type="arabicPeriod"/>
            </a:pPr>
            <a:endParaRPr lang="en-IE" sz="20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startAt="3"/>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Je e-mail naar Jane is verdwenen, maar je wilt controleren of je de juiste locatie hebt getypt. </a:t>
            </a: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 welke map zou je kijken? </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(Omcirkel het juiste antwoord)</a:t>
            </a:r>
          </a:p>
          <a:p>
            <a:pPr marL="1524000" lvl="1" indent="-322263"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Postvak IN</a:t>
            </a:r>
          </a:p>
          <a:p>
            <a:pPr marL="1524000" lvl="1" indent="-322263"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Verwijderd</a:t>
            </a:r>
          </a:p>
          <a:p>
            <a:pPr marL="1524000" lvl="1" indent="-322263"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Verzonden</a:t>
            </a:r>
          </a:p>
        </p:txBody>
      </p:sp>
      <p:sp>
        <p:nvSpPr>
          <p:cNvPr id="6" name="TextBox 5">
            <a:extLst>
              <a:ext uri="{FF2B5EF4-FFF2-40B4-BE49-F238E27FC236}">
                <a16:creationId xmlns:a16="http://schemas.microsoft.com/office/drawing/2014/main" id="{879B06B3-8B4F-352A-9770-F2B7C84A6A3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556618FE-C5A8-FDB7-EBA8-95B526D15B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262" y="2319867"/>
            <a:ext cx="1783081" cy="599545"/>
          </a:xfrm>
          <a:prstGeom prst="rect">
            <a:avLst/>
          </a:prstGeom>
          <a:noFill/>
          <a:ln>
            <a:noFill/>
          </a:ln>
        </p:spPr>
      </p:pic>
      <p:pic>
        <p:nvPicPr>
          <p:cNvPr id="5" name="Picture 4">
            <a:extLst>
              <a:ext uri="{FF2B5EF4-FFF2-40B4-BE49-F238E27FC236}">
                <a16:creationId xmlns:a16="http://schemas.microsoft.com/office/drawing/2014/main" id="{588896D7-0746-0800-9105-ACC12B188F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8288" y="2234954"/>
            <a:ext cx="729635" cy="753673"/>
          </a:xfrm>
          <a:prstGeom prst="rect">
            <a:avLst/>
          </a:prstGeom>
          <a:noFill/>
          <a:ln>
            <a:noFill/>
          </a:ln>
        </p:spPr>
      </p:pic>
      <p:sp>
        <p:nvSpPr>
          <p:cNvPr id="8" name="TextBox 7">
            <a:extLst>
              <a:ext uri="{FF2B5EF4-FFF2-40B4-BE49-F238E27FC236}">
                <a16:creationId xmlns:a16="http://schemas.microsoft.com/office/drawing/2014/main" id="{2A39A9D9-DD51-DA23-5EB1-2D66B43ACF7C}"/>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 volgende vragen zullen testen wat je tot nu toe hebt geleerd</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81963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08533-62A2-A3FA-88BC-D7A6E14173D0}"/>
              </a:ext>
            </a:extLst>
          </p:cNvPr>
          <p:cNvSpPr/>
          <p:nvPr/>
        </p:nvSpPr>
        <p:spPr>
          <a:xfrm>
            <a:off x="0" y="0"/>
            <a:ext cx="12192000" cy="948267"/>
          </a:xfrm>
          <a:prstGeom prst="rect">
            <a:avLst/>
          </a:prstGeom>
          <a:solidFill>
            <a:srgbClr val="C0DC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ic 4">
            <a:extLst>
              <a:ext uri="{FF2B5EF4-FFF2-40B4-BE49-F238E27FC236}">
                <a16:creationId xmlns:a16="http://schemas.microsoft.com/office/drawing/2014/main" id="{C5260585-56D1-BDC0-1E57-AE2C931342EA}"/>
              </a:ext>
            </a:extLst>
          </p:cNvPr>
          <p:cNvSpPr/>
          <p:nvPr/>
        </p:nvSpPr>
        <p:spPr>
          <a:xfrm>
            <a:off x="-388165" y="-338667"/>
            <a:ext cx="1634509" cy="168530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C8E94B-71DC-0BBD-9D80-C6C4469C3BFC}"/>
              </a:ext>
            </a:extLst>
          </p:cNvPr>
          <p:cNvSpPr txBox="1"/>
          <p:nvPr/>
        </p:nvSpPr>
        <p:spPr>
          <a:xfrm>
            <a:off x="474134" y="1484351"/>
            <a:ext cx="11275247" cy="4093428"/>
          </a:xfrm>
          <a:prstGeom prst="rect">
            <a:avLst/>
          </a:prstGeom>
          <a:noFill/>
        </p:spPr>
        <p:txBody>
          <a:bodyPr wrap="square">
            <a:spAutoFit/>
          </a:bodyPr>
          <a:lstStyle/>
          <a:p>
            <a:pPr marL="1263650" lvl="1" indent="-457200" algn="just">
              <a:lnSpc>
                <a:spcPts val="2440"/>
              </a:lnSpc>
              <a:buClr>
                <a:srgbClr val="84BFA4"/>
              </a:buClr>
              <a:buFont typeface="+mj-lt"/>
              <a:buAutoNum type="arabicPeriod" startAt="4"/>
            </a:pP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Stuur de volgende e-mail naar de groep 'Training'</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
            </a:r>
          </a:p>
          <a:p>
            <a:pPr marL="1252538" lvl="1" algn="just">
              <a:lnSpc>
                <a:spcPts val="2440"/>
              </a:lnSpc>
              <a:buClr>
                <a:srgbClr val="84BFA4"/>
              </a:buClr>
            </a:pPr>
            <a:r>
              <a:rPr lang="en-IE" sz="2200" i="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Hallo allemaal, De trainingsgroep plant een overlegvergadering op woensdag 29 maart. Kunnen jullie allemaal terug reageren of de ochtend of middag goed uitkomt?'</a:t>
            </a:r>
          </a:p>
          <a:p>
            <a:pPr marL="1252538" lvl="1" algn="just">
              <a:lnSpc>
                <a:spcPts val="2440"/>
              </a:lnSpc>
              <a:buClr>
                <a:srgbClr val="84BFA4"/>
              </a:buClr>
            </a:pPr>
            <a:r>
              <a:rPr lang="en-IE" sz="2200" i="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Voeg 'Training' in het vak Onderwerp in.</a:t>
            </a:r>
          </a:p>
          <a:p>
            <a:pPr marL="1252538" lvl="1" algn="just">
              <a:lnSpc>
                <a:spcPts val="2440"/>
              </a:lnSpc>
              <a:buClr>
                <a:srgbClr val="84BFA4"/>
              </a:buClr>
            </a:pPr>
            <a:endParaRPr lang="en-IE" sz="2200" i="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1" indent="-457200" algn="just">
              <a:lnSpc>
                <a:spcPts val="2440"/>
              </a:lnSpc>
              <a:buClr>
                <a:srgbClr val="84BFA4"/>
              </a:buClr>
              <a:buFont typeface="+mj-lt"/>
              <a:buAutoNum type="arabicPeriod" startAt="5"/>
            </a:pPr>
            <a:r>
              <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Welke van de volgende acties helpen om je online veilig te houden</a:t>
            </a: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a:t>
            </a:r>
          </a:p>
          <a:p>
            <a:pPr marL="1658938" lvl="1" indent="-355600"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Wachtwoorden gebruiken</a:t>
            </a:r>
          </a:p>
          <a:p>
            <a:pPr marL="1658938" lvl="1" indent="-355600"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Spam e-mails openen</a:t>
            </a:r>
          </a:p>
          <a:p>
            <a:pPr marL="1658938" lvl="1" indent="-355600" algn="just">
              <a:lnSpc>
                <a:spcPts val="2440"/>
              </a:lnSpc>
              <a:buClr>
                <a:srgbClr val="84BFA4"/>
              </a:buClr>
              <a:buFont typeface="Arial" panose="020B0604020202020204" pitchFamily="34" charset="0"/>
              <a:buChar char="•"/>
            </a:pPr>
            <a:r>
              <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rPr>
              <a:t>Installeer de nieuwste versie van antivirussoftware</a:t>
            </a:r>
          </a:p>
          <a:p>
            <a:pPr marL="1263650" lvl="1" indent="-457200" algn="just">
              <a:lnSpc>
                <a:spcPts val="2440"/>
              </a:lnSpc>
              <a:buClr>
                <a:srgbClr val="84BFA4"/>
              </a:buClr>
              <a:buFont typeface="+mj-lt"/>
              <a:buAutoNum type="arabicPeriod" startAt="5"/>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indent="-457200" algn="just">
              <a:lnSpc>
                <a:spcPts val="2440"/>
              </a:lnSpc>
              <a:buClr>
                <a:srgbClr val="C0DCEA"/>
              </a:buClr>
              <a:buFont typeface="+mj-lt"/>
              <a:buAutoNum type="arabicPeriod" startAt="5"/>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a:p>
            <a:pPr marL="1263650" lvl="0" indent="-457200" algn="just">
              <a:lnSpc>
                <a:spcPts val="2440"/>
              </a:lnSpc>
              <a:buClr>
                <a:srgbClr val="C0DCEA"/>
              </a:buClr>
              <a:buFont typeface="+mj-lt"/>
              <a:buAutoNum type="arabicPeriod" startAt="3"/>
            </a:pPr>
            <a:endParaRPr lang="en-IE" sz="2200"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879B06B3-8B4F-352A-9770-F2B7C84A6A38}"/>
              </a:ext>
            </a:extLst>
          </p:cNvPr>
          <p:cNvSpPr txBox="1"/>
          <p:nvPr/>
        </p:nvSpPr>
        <p:spPr>
          <a:xfrm>
            <a:off x="316462" y="-158181"/>
            <a:ext cx="1021272" cy="1023678"/>
          </a:xfrm>
          <a:prstGeom prst="rect">
            <a:avLst/>
          </a:prstGeom>
          <a:noFill/>
        </p:spPr>
        <p:txBody>
          <a:bodyPr wrap="square">
            <a:spAutoFit/>
          </a:bodyPr>
          <a:lstStyle/>
          <a:p>
            <a:pPr algn="just">
              <a:lnSpc>
                <a:spcPct val="150000"/>
              </a:lnSpc>
              <a:tabLst>
                <a:tab pos="747713" algn="l"/>
              </a:tabLst>
            </a:pPr>
            <a:r>
              <a:rPr lang="en-GB" sz="45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05</a:t>
            </a:r>
            <a:endParaRPr lang="en-IE" sz="22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8" name="TextBox 7">
            <a:extLst>
              <a:ext uri="{FF2B5EF4-FFF2-40B4-BE49-F238E27FC236}">
                <a16:creationId xmlns:a16="http://schemas.microsoft.com/office/drawing/2014/main" id="{2A39A9D9-DD51-DA23-5EB1-2D66B43ACF7C}"/>
              </a:ext>
            </a:extLst>
          </p:cNvPr>
          <p:cNvSpPr txBox="1"/>
          <p:nvPr/>
        </p:nvSpPr>
        <p:spPr>
          <a:xfrm>
            <a:off x="1501793" y="163552"/>
            <a:ext cx="11275247" cy="713272"/>
          </a:xfrm>
          <a:prstGeom prst="rect">
            <a:avLst/>
          </a:prstGeom>
          <a:noFill/>
        </p:spPr>
        <p:txBody>
          <a:bodyPr wrap="square">
            <a:spAutoFit/>
          </a:bodyPr>
          <a:lstStyle/>
          <a:p>
            <a:pPr algn="just">
              <a:lnSpc>
                <a:spcPct val="150000"/>
              </a:lnSpc>
              <a:tabLst>
                <a:tab pos="747713" algn="l"/>
              </a:tabLst>
            </a:pPr>
            <a:r>
              <a:rPr lang="en-IE" sz="29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 volgende vragen zullen testen wat je tot nu toe hebt geleerd</a:t>
            </a:r>
            <a:endParaRPr lang="en-IE" sz="2900" b="1" dirty="0">
              <a:solidFill>
                <a:srgbClr val="382B1B"/>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778476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596082" cy="1740959"/>
          </a:xfrm>
        </p:spPr>
        <p:txBody>
          <a:bodyPr>
            <a:normAutofit/>
          </a:bodyPr>
          <a:lstStyle/>
          <a:p>
            <a:pPr algn="l"/>
            <a:r>
              <a:rPr lang="en-US" sz="3600" b="0" dirty="0">
                <a:highlight>
                  <a:srgbClr val="84BFA4"/>
                </a:highlight>
              </a:rPr>
              <a:t> Goed gedaan, je hebt het gehaald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6570477" y="3718658"/>
            <a:ext cx="5886066" cy="7350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4200" b="1" dirty="0">
                <a:solidFill>
                  <a:schemeClr val="bg1"/>
                </a:solidFill>
              </a:rPr>
              <a:t>M2.1 Inleidende digitale vaardigheden voor de werkplek </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spTree>
    <p:extLst>
      <p:ext uri="{BB962C8B-B14F-4D97-AF65-F5344CB8AC3E}">
        <p14:creationId xmlns:p14="http://schemas.microsoft.com/office/powerpoint/2010/main" val="64766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Computeronderdelen</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1843790"/>
            <a:ext cx="6029709" cy="5231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endPar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endPar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Monitor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Een monitor lijkt op een televisiescherm. Het belangrijkste doel is om je de informatie te laten zien die je intypt of die de computer verwerkt. </a:t>
            </a:r>
          </a:p>
          <a:p>
            <a:pPr marL="14288" indent="0">
              <a:lnSpc>
                <a:spcPts val="2560"/>
              </a:lnSpc>
              <a:spcBef>
                <a:spcPts val="0"/>
              </a:spcBef>
              <a:buClr>
                <a:srgbClr val="B6D1E1"/>
              </a:buClr>
              <a:buNone/>
            </a:pPr>
            <a:endPar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Muis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De muis wordt gebruikt als invoerapparaat. Hiermee kun je de computer vertellen wat hij moet doen.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74165" y="4304866"/>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74165" y="616614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74165" y="229868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9" name="Picture 8" descr="A computer monitor with a black screen&#10;&#10;Description automatically generated">
            <a:extLst>
              <a:ext uri="{FF2B5EF4-FFF2-40B4-BE49-F238E27FC236}">
                <a16:creationId xmlns:a16="http://schemas.microsoft.com/office/drawing/2014/main" id="{0E6420E9-1FD7-161F-7A65-54DAD5FD07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67350" y="2615726"/>
            <a:ext cx="2036860" cy="1425802"/>
          </a:xfrm>
          <a:prstGeom prst="rect">
            <a:avLst/>
          </a:prstGeom>
          <a:noFill/>
          <a:ln>
            <a:noFill/>
          </a:ln>
          <a:effectLst/>
        </p:spPr>
      </p:pic>
      <p:sp>
        <p:nvSpPr>
          <p:cNvPr id="11" name="Rectangle 10">
            <a:extLst>
              <a:ext uri="{FF2B5EF4-FFF2-40B4-BE49-F238E27FC236}">
                <a16:creationId xmlns:a16="http://schemas.microsoft.com/office/drawing/2014/main" id="{FE675C22-1511-462B-361D-445BE3B69ECA}"/>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0871BD3C-C7CF-E2B4-9E84-91F6CB24F8FB}"/>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8" name="Text Placeholder 23">
            <a:extLst>
              <a:ext uri="{FF2B5EF4-FFF2-40B4-BE49-F238E27FC236}">
                <a16:creationId xmlns:a16="http://schemas.microsoft.com/office/drawing/2014/main" id="{BD2906B2-B1F5-E670-25A4-C6A3292F3F80}"/>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34" name="TextBox 33">
            <a:extLst>
              <a:ext uri="{FF2B5EF4-FFF2-40B4-BE49-F238E27FC236}">
                <a16:creationId xmlns:a16="http://schemas.microsoft.com/office/drawing/2014/main" id="{4632B223-D0A4-95BE-BA92-A5DFA0BE327E}"/>
              </a:ext>
            </a:extLst>
          </p:cNvPr>
          <p:cNvSpPr txBox="1"/>
          <p:nvPr/>
        </p:nvSpPr>
        <p:spPr>
          <a:xfrm>
            <a:off x="2405921" y="490592"/>
            <a:ext cx="8649324" cy="1117614"/>
          </a:xfrm>
          <a:prstGeom prst="rect">
            <a:avLst/>
          </a:prstGeom>
          <a:noFill/>
        </p:spPr>
        <p:txBody>
          <a:bodyPr wrap="square">
            <a:spAutoFit/>
          </a:bodyPr>
          <a:lstStyle/>
          <a:p>
            <a:pPr marL="14288" indent="0">
              <a:lnSpc>
                <a:spcPts val="2560"/>
              </a:lnSpc>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Laten we onze kennis opfrissen. </a:t>
            </a:r>
          </a:p>
          <a:p>
            <a:pPr marL="14288" indent="0">
              <a:lnSpc>
                <a:spcPts val="2560"/>
              </a:lnSpc>
              <a:spcBef>
                <a:spcPts val="0"/>
              </a:spcBef>
              <a:buClr>
                <a:srgbClr val="B6D1E1"/>
              </a:buClr>
              <a:buNone/>
            </a:pPr>
            <a:endPar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14288" indent="0">
              <a:lnSpc>
                <a:spcPts val="2560"/>
              </a:lnSpc>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Computers hebben vier basiscomponenten</a:t>
            </a:r>
          </a:p>
        </p:txBody>
      </p:sp>
      <p:sp>
        <p:nvSpPr>
          <p:cNvPr id="35" name="Text Placeholder 5">
            <a:extLst>
              <a:ext uri="{FF2B5EF4-FFF2-40B4-BE49-F238E27FC236}">
                <a16:creationId xmlns:a16="http://schemas.microsoft.com/office/drawing/2014/main" id="{693E2717-9754-60B8-167D-39D119C54291}"/>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Computeronderdelen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9B1BFA35-1B8D-46A2-02B3-CB8E69FADF06}"/>
              </a:ext>
            </a:extLst>
          </p:cNvPr>
          <p:cNvPicPr>
            <a:picLocks noChangeAspect="1"/>
          </p:cNvPicPr>
          <p:nvPr/>
        </p:nvPicPr>
        <p:blipFill rotWithShape="1">
          <a:blip r:embed="rId3"/>
          <a:srcRect l="3097" t="29027" r="6992" b="13629"/>
          <a:stretch/>
        </p:blipFill>
        <p:spPr>
          <a:xfrm>
            <a:off x="9304423" y="4700337"/>
            <a:ext cx="1936738" cy="1235242"/>
          </a:xfrm>
          <a:prstGeom prst="rect">
            <a:avLst/>
          </a:prstGeom>
        </p:spPr>
      </p:pic>
    </p:spTree>
    <p:extLst>
      <p:ext uri="{BB962C8B-B14F-4D97-AF65-F5344CB8AC3E}">
        <p14:creationId xmlns:p14="http://schemas.microsoft.com/office/powerpoint/2010/main" val="171149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B14B41-7DAF-10A0-C996-C603B7692DC8}"/>
              </a:ext>
            </a:extLst>
          </p:cNvPr>
          <p:cNvSpPr txBox="1">
            <a:spLocks/>
          </p:cNvSpPr>
          <p:nvPr/>
        </p:nvSpPr>
        <p:spPr>
          <a:xfrm>
            <a:off x="2589635" y="2518348"/>
            <a:ext cx="6029709" cy="4557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0">
              <a:lnSpc>
                <a:spcPts val="2560"/>
              </a:lnSpc>
              <a:spcBef>
                <a:spcPts val="0"/>
              </a:spcBef>
              <a:buClr>
                <a:srgbClr val="B6D1E1"/>
              </a:buClr>
              <a:buNone/>
            </a:pP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Toetsenbord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Het toetsenbord staat ook bekend als invoerapparaat. Het lijkt op een typemachine. Je kunt het gebruiken om tekst of opdrachten in de computer in te voeren.</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r>
              <a:rPr lang="en-IE" sz="2400" b="1" dirty="0" err="1">
                <a:solidFill>
                  <a:srgbClr val="382B1B"/>
                </a:solidFill>
                <a:latin typeface="Calibri" panose="020F0502020204030204" pitchFamily="34" charset="0"/>
                <a:ea typeface="Calibri" panose="020F0502020204030204" pitchFamily="34" charset="0"/>
                <a:cs typeface="Calibri" panose="020F0502020204030204" pitchFamily="34" charset="0"/>
              </a:rPr>
              <a:t>Systeemkast</a:t>
            </a:r>
            <a:r>
              <a:rPr lang="en-IE" sz="2400" b="1" dirty="0">
                <a:solidFill>
                  <a:srgbClr val="382B1B"/>
                </a:solidFill>
                <a:latin typeface="Calibri" panose="020F0502020204030204" pitchFamily="34" charset="0"/>
                <a:ea typeface="Calibri" panose="020F0502020204030204" pitchFamily="34" charset="0"/>
                <a:cs typeface="Calibri" panose="020F0502020204030204" pitchFamily="34" charset="0"/>
              </a:rPr>
              <a:t> </a:t>
            </a: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De systeemkast is de eenheid die alle elektronische onderdelen van de computer bevat. Het bevat een centrale verwerkingseenheid (CPU); het brein van de computer. </a:t>
            </a:r>
          </a:p>
          <a:p>
            <a:pPr marL="14288" indent="0">
              <a:lnSpc>
                <a:spcPts val="2560"/>
              </a:lnSpc>
              <a:spcBef>
                <a:spcPts val="0"/>
              </a:spcBef>
              <a:buClr>
                <a:srgbClr val="B6D1E1"/>
              </a:buClr>
              <a:buNone/>
            </a:pPr>
            <a:r>
              <a:rPr lang="en-IE" sz="24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a:p>
            <a:pPr marL="14288" indent="0">
              <a:lnSpc>
                <a:spcPts val="2560"/>
              </a:lnSpc>
              <a:spcBef>
                <a:spcPts val="0"/>
              </a:spcBef>
              <a:buClr>
                <a:srgbClr val="B6D1E1"/>
              </a:buClr>
              <a:buNone/>
            </a:pPr>
            <a:endParaRPr lang="sv-SE" sz="24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0C28F0F7-0F37-2F90-DA4A-B66BAC8D9B75}"/>
              </a:ext>
            </a:extLst>
          </p:cNvPr>
          <p:cNvCxnSpPr>
            <a:cxnSpLocks/>
          </p:cNvCxnSpPr>
          <p:nvPr/>
        </p:nvCxnSpPr>
        <p:spPr>
          <a:xfrm flipH="1">
            <a:off x="2274165" y="394510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33F738-7D3A-5A20-4F82-E1662E39447D}"/>
              </a:ext>
            </a:extLst>
          </p:cNvPr>
          <p:cNvCxnSpPr>
            <a:cxnSpLocks/>
          </p:cNvCxnSpPr>
          <p:nvPr/>
        </p:nvCxnSpPr>
        <p:spPr>
          <a:xfrm flipH="1">
            <a:off x="2274165" y="5971274"/>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3B0E214-4C53-34C8-B9D0-68544C6568A9}"/>
              </a:ext>
            </a:extLst>
          </p:cNvPr>
          <p:cNvCxnSpPr>
            <a:cxnSpLocks/>
          </p:cNvCxnSpPr>
          <p:nvPr/>
        </p:nvCxnSpPr>
        <p:spPr>
          <a:xfrm flipH="1">
            <a:off x="2274165" y="2298682"/>
            <a:ext cx="9193310" cy="0"/>
          </a:xfrm>
          <a:prstGeom prst="line">
            <a:avLst/>
          </a:prstGeom>
          <a:ln w="28575">
            <a:solidFill>
              <a:srgbClr val="B6D1E1"/>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descr="A black rectangular object with a white background&#10;&#10;Description automatically generated">
            <a:extLst>
              <a:ext uri="{FF2B5EF4-FFF2-40B4-BE49-F238E27FC236}">
                <a16:creationId xmlns:a16="http://schemas.microsoft.com/office/drawing/2014/main" id="{D6D02858-6485-4BA8-4FE5-CD836CB3B5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3054" y="4382726"/>
            <a:ext cx="1101488" cy="1101488"/>
          </a:xfrm>
          <a:prstGeom prst="rect">
            <a:avLst/>
          </a:prstGeom>
          <a:noFill/>
          <a:ln>
            <a:noFill/>
          </a:ln>
          <a:effectLst/>
        </p:spPr>
      </p:pic>
      <p:sp>
        <p:nvSpPr>
          <p:cNvPr id="11" name="Rectangle 10">
            <a:extLst>
              <a:ext uri="{FF2B5EF4-FFF2-40B4-BE49-F238E27FC236}">
                <a16:creationId xmlns:a16="http://schemas.microsoft.com/office/drawing/2014/main" id="{94236706-53B8-8539-071C-E90A5E3CD982}"/>
              </a:ext>
            </a:extLst>
          </p:cNvPr>
          <p:cNvSpPr/>
          <p:nvPr/>
        </p:nvSpPr>
        <p:spPr>
          <a:xfrm>
            <a:off x="509665" y="0"/>
            <a:ext cx="889377"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
            <a:extLst>
              <a:ext uri="{FF2B5EF4-FFF2-40B4-BE49-F238E27FC236}">
                <a16:creationId xmlns:a16="http://schemas.microsoft.com/office/drawing/2014/main" id="{1C823915-C0C0-1119-56DD-2A9A1D396364}"/>
              </a:ext>
            </a:extLst>
          </p:cNvPr>
          <p:cNvSpPr/>
          <p:nvPr/>
        </p:nvSpPr>
        <p:spPr>
          <a:xfrm>
            <a:off x="249913" y="213719"/>
            <a:ext cx="1364140" cy="140653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5" name="Text Placeholder 23">
            <a:extLst>
              <a:ext uri="{FF2B5EF4-FFF2-40B4-BE49-F238E27FC236}">
                <a16:creationId xmlns:a16="http://schemas.microsoft.com/office/drawing/2014/main" id="{65AD61EA-0581-A880-8179-F31F51A2D916}"/>
              </a:ext>
            </a:extLst>
          </p:cNvPr>
          <p:cNvSpPr txBox="1">
            <a:spLocks/>
          </p:cNvSpPr>
          <p:nvPr/>
        </p:nvSpPr>
        <p:spPr>
          <a:xfrm>
            <a:off x="159714" y="556301"/>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16" name="TextBox 15">
            <a:extLst>
              <a:ext uri="{FF2B5EF4-FFF2-40B4-BE49-F238E27FC236}">
                <a16:creationId xmlns:a16="http://schemas.microsoft.com/office/drawing/2014/main" id="{C5C2F399-C7E9-4DD2-B663-8DD38209FEB9}"/>
              </a:ext>
            </a:extLst>
          </p:cNvPr>
          <p:cNvSpPr txBox="1"/>
          <p:nvPr/>
        </p:nvSpPr>
        <p:spPr>
          <a:xfrm>
            <a:off x="2405921" y="900119"/>
            <a:ext cx="8649324" cy="450701"/>
          </a:xfrm>
          <a:prstGeom prst="rect">
            <a:avLst/>
          </a:prstGeom>
          <a:noFill/>
        </p:spPr>
        <p:txBody>
          <a:bodyPr wrap="square">
            <a:spAutoFit/>
          </a:bodyPr>
          <a:lstStyle/>
          <a:p>
            <a:pPr marL="14288" indent="0">
              <a:lnSpc>
                <a:spcPts val="2560"/>
              </a:lnSpc>
              <a:spcBef>
                <a:spcPts val="0"/>
              </a:spcBef>
              <a:buClr>
                <a:srgbClr val="B6D1E1"/>
              </a:buClr>
              <a:buNone/>
            </a:pPr>
            <a:r>
              <a:rPr lang="en-IE" sz="3200" b="1" dirty="0">
                <a:solidFill>
                  <a:srgbClr val="84BFA4"/>
                </a:solidFill>
                <a:latin typeface="Calibri" panose="020F0502020204030204" pitchFamily="34" charset="0"/>
                <a:ea typeface="Calibri" panose="020F0502020204030204" pitchFamily="34" charset="0"/>
                <a:cs typeface="Calibri" panose="020F0502020204030204" pitchFamily="34" charset="0"/>
              </a:rPr>
              <a:t>Computers hebben vier basiscomponenten</a:t>
            </a:r>
          </a:p>
        </p:txBody>
      </p:sp>
      <p:sp>
        <p:nvSpPr>
          <p:cNvPr id="17" name="Text Placeholder 5">
            <a:extLst>
              <a:ext uri="{FF2B5EF4-FFF2-40B4-BE49-F238E27FC236}">
                <a16:creationId xmlns:a16="http://schemas.microsoft.com/office/drawing/2014/main" id="{E7800BD1-C9DB-16AE-C3C8-D7541170709F}"/>
              </a:ext>
            </a:extLst>
          </p:cNvPr>
          <p:cNvSpPr txBox="1">
            <a:spLocks/>
          </p:cNvSpPr>
          <p:nvPr/>
        </p:nvSpPr>
        <p:spPr>
          <a:xfrm rot="16200000">
            <a:off x="-2881776" y="256507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3500" b="1" dirty="0">
                <a:solidFill>
                  <a:schemeClr val="bg1"/>
                </a:solidFill>
                <a:latin typeface="Calibri" panose="020F0502020204030204" pitchFamily="34" charset="0"/>
                <a:ea typeface="Calibri" panose="020F0502020204030204" pitchFamily="34" charset="0"/>
                <a:cs typeface="Calibri" panose="020F0502020204030204" pitchFamily="34" charset="0"/>
              </a:rPr>
              <a:t> Computeronderdelen</a:t>
            </a:r>
          </a:p>
          <a:p>
            <a:pPr marL="0" indent="0">
              <a:lnSpc>
                <a:spcPts val="4020"/>
              </a:lnSpc>
              <a:spcBef>
                <a:spcPts val="0"/>
              </a:spcBef>
              <a:buNone/>
            </a:pPr>
            <a:endPar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C5FF2C8D-A62D-0AAD-4185-E196456B3CC2}"/>
              </a:ext>
            </a:extLst>
          </p:cNvPr>
          <p:cNvPicPr>
            <a:picLocks noChangeAspect="1"/>
          </p:cNvPicPr>
          <p:nvPr/>
        </p:nvPicPr>
        <p:blipFill rotWithShape="1">
          <a:blip r:embed="rId3"/>
          <a:srcRect t="21474" b="15790"/>
          <a:stretch/>
        </p:blipFill>
        <p:spPr>
          <a:xfrm>
            <a:off x="9192127" y="2566736"/>
            <a:ext cx="2079684" cy="1304729"/>
          </a:xfrm>
          <a:prstGeom prst="rect">
            <a:avLst/>
          </a:prstGeom>
        </p:spPr>
      </p:pic>
    </p:spTree>
    <p:extLst>
      <p:ext uri="{BB962C8B-B14F-4D97-AF65-F5344CB8AC3E}">
        <p14:creationId xmlns:p14="http://schemas.microsoft.com/office/powerpoint/2010/main" val="148671012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5186</Words>
  <Application>Microsoft Office PowerPoint</Application>
  <PresentationFormat>Widescreen</PresentationFormat>
  <Paragraphs>578</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Aptos</vt: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docId:ADC22CB9E56A3CDEFE8C47BF8E8C1EC0</cp:keywords>
  <cp:lastModifiedBy>Yasmin Akhtar</cp:lastModifiedBy>
  <cp:revision>422</cp:revision>
  <dcterms:created xsi:type="dcterms:W3CDTF">2020-10-14T13:32:04Z</dcterms:created>
  <dcterms:modified xsi:type="dcterms:W3CDTF">2024-12-29T20:31:25Z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