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3"/>
  </p:notesMasterIdLst>
  <p:sldIdLst>
    <p:sldId id="430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52" r:id="rId34"/>
    <p:sldId id="353" r:id="rId35"/>
    <p:sldId id="354" r:id="rId36"/>
    <p:sldId id="356"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82" r:id="rId56"/>
    <p:sldId id="381" r:id="rId57"/>
    <p:sldId id="383" r:id="rId58"/>
    <p:sldId id="357" r:id="rId59"/>
    <p:sldId id="358" r:id="rId60"/>
    <p:sldId id="359" r:id="rId61"/>
    <p:sldId id="373" r:id="rId62"/>
    <p:sldId id="306" r:id="rId63"/>
    <p:sldId id="307" r:id="rId64"/>
    <p:sldId id="308" r:id="rId65"/>
    <p:sldId id="309" r:id="rId66"/>
    <p:sldId id="310" r:id="rId67"/>
    <p:sldId id="311" r:id="rId68"/>
    <p:sldId id="312" r:id="rId69"/>
    <p:sldId id="313" r:id="rId70"/>
    <p:sldId id="314" r:id="rId71"/>
    <p:sldId id="380" r:id="rId72"/>
    <p:sldId id="376" r:id="rId73"/>
    <p:sldId id="377" r:id="rId74"/>
    <p:sldId id="378" r:id="rId75"/>
    <p:sldId id="379" r:id="rId76"/>
    <p:sldId id="315"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361" r:id="rId90"/>
    <p:sldId id="362" r:id="rId91"/>
    <p:sldId id="363" r:id="rId92"/>
    <p:sldId id="365" r:id="rId93"/>
    <p:sldId id="374" r:id="rId94"/>
    <p:sldId id="329" r:id="rId95"/>
    <p:sldId id="330" r:id="rId96"/>
    <p:sldId id="331" r:id="rId97"/>
    <p:sldId id="332" r:id="rId98"/>
    <p:sldId id="333" r:id="rId99"/>
    <p:sldId id="334" r:id="rId100"/>
    <p:sldId id="335" r:id="rId101"/>
    <p:sldId id="385" r:id="rId102"/>
    <p:sldId id="336" r:id="rId103"/>
    <p:sldId id="337" r:id="rId104"/>
    <p:sldId id="338" r:id="rId105"/>
    <p:sldId id="339" r:id="rId106"/>
    <p:sldId id="340" r:id="rId107"/>
    <p:sldId id="341" r:id="rId108"/>
    <p:sldId id="342" r:id="rId109"/>
    <p:sldId id="343" r:id="rId110"/>
    <p:sldId id="344" r:id="rId111"/>
    <p:sldId id="345" r:id="rId112"/>
    <p:sldId id="346" r:id="rId113"/>
    <p:sldId id="347" r:id="rId114"/>
    <p:sldId id="348" r:id="rId115"/>
    <p:sldId id="364" r:id="rId116"/>
    <p:sldId id="367" r:id="rId117"/>
    <p:sldId id="366" r:id="rId118"/>
    <p:sldId id="375" r:id="rId119"/>
    <p:sldId id="349" r:id="rId120"/>
    <p:sldId id="350" r:id="rId121"/>
    <p:sldId id="351" r:id="rId122"/>
  </p:sldIdLst>
  <p:sldSz cx="18288000" cy="10287000"/>
  <p:notesSz cx="6858000" cy="9144000"/>
  <p:embeddedFontLst>
    <p:embeddedFont>
      <p:font typeface="Montserrat" panose="00000500000000000000" pitchFamily="2" charset="0"/>
      <p:regular r:id="rId124"/>
      <p:bold r:id="rId125"/>
      <p:italic r:id="rId126"/>
      <p:boldItalic r:id="rId127"/>
    </p:embeddedFont>
    <p:embeddedFont>
      <p:font typeface="Segoe UI" panose="020B0502040204020203" pitchFamily="34" charset="0"/>
      <p:regular r:id="rId128"/>
      <p:bold r:id="rId129"/>
      <p:italic r:id="rId130"/>
      <p:boldItalic r:id="rId131"/>
    </p:embeddedFont>
    <p:embeddedFont>
      <p:font typeface="TT Rounds Condensed" panose="020B0604020202020204" charset="0"/>
      <p:regular r:id="rId132"/>
    </p:embeddedFont>
    <p:embeddedFont>
      <p:font typeface="TT Rounds Condensed Bold" panose="020B0604020202020204" charset="0"/>
      <p:regular r:id="rId133"/>
    </p:embeddedFont>
    <p:embeddedFont>
      <p:font typeface="TT Rounds Condensed Bold Italics" panose="020B0604020202020204" charset="0"/>
      <p:regular r:id="rId134"/>
    </p:embeddedFont>
    <p:embeddedFont>
      <p:font typeface="TT Rounds Condensed Italics" panose="020B0604020202020204" charset="0"/>
      <p:regular r:id="rId1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1152" y="3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1.fntdata"/><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fntdata"/><Relationship Id="rId129" Type="http://schemas.openxmlformats.org/officeDocument/2006/relationships/font" Target="fonts/font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7.fntdata"/><Relationship Id="rId135" Type="http://schemas.openxmlformats.org/officeDocument/2006/relationships/font" Target="fonts/font1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8.fntdata"/><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E80619-211A-46E8-97C3-192F35B63308}" type="datetimeFigureOut">
              <a:rPr lang="fr-FR" smtClean="0"/>
              <a:t>29/12/2024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Tweede niveau</a:t>
            </a:r>
          </a:p>
          <a:p>
            <a:pPr lvl="2"/>
            <a:r>
              <a:rPr lang="fr-FR"/>
              <a:t>Troisième niveau</a:t>
            </a:r>
          </a:p>
          <a:p>
            <a:pPr lvl="3"/>
            <a:r>
              <a:rPr lang="fr-FR"/>
              <a:t>Vierde niveau</a:t>
            </a:r>
          </a:p>
          <a:p>
            <a:pPr lvl="4"/>
            <a:r>
              <a:rPr lang="fr-FR"/>
              <a:t>Vijfde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030F-DC52-40E8-8641-0F2B0F3C8780}" type="slidenum">
              <a:rPr lang="fr-FR" smtClean="0"/>
              <a:t>‹#›</a:t>
            </a:fld>
            <a:endParaRPr lang="fr-FR"/>
          </a:p>
        </p:txBody>
      </p:sp>
    </p:spTree>
    <p:extLst>
      <p:ext uri="{BB962C8B-B14F-4D97-AF65-F5344CB8AC3E}">
        <p14:creationId xmlns:p14="http://schemas.microsoft.com/office/powerpoint/2010/main" val="147059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Slide ">
    <p:spTree>
      <p:nvGrpSpPr>
        <p:cNvPr id="1" name=""/>
        <p:cNvGrpSpPr/>
        <p:nvPr/>
      </p:nvGrpSpPr>
      <p:grpSpPr>
        <a:xfrm>
          <a:off x="0" y="0"/>
          <a:ext cx="0" cy="0"/>
          <a:chOff x="0" y="0"/>
          <a:chExt cx="0" cy="0"/>
        </a:xfrm>
      </p:grpSpPr>
      <p:sp>
        <p:nvSpPr>
          <p:cNvPr id="21" name="Graphic 4">
            <a:extLst>
              <a:ext uri="{FF2B5EF4-FFF2-40B4-BE49-F238E27FC236}">
                <a16:creationId xmlns:a16="http://schemas.microsoft.com/office/drawing/2014/main" id="{D377447C-3800-BF41-AC21-75980C23CBDA}"/>
              </a:ext>
            </a:extLst>
          </p:cNvPr>
          <p:cNvSpPr/>
          <p:nvPr userDrawn="1"/>
        </p:nvSpPr>
        <p:spPr>
          <a:xfrm rot="4567512">
            <a:off x="71508" y="3740669"/>
            <a:ext cx="10314291" cy="1247483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sz="2700" b="0" i="0" dirty="0">
              <a:latin typeface="Calibri" panose="020F0502020204030204" pitchFamily="34" charset="0"/>
            </a:endParaRPr>
          </a:p>
        </p:txBody>
      </p:sp>
      <p:sp>
        <p:nvSpPr>
          <p:cNvPr id="37" name="Rectangle 36">
            <a:extLst>
              <a:ext uri="{FF2B5EF4-FFF2-40B4-BE49-F238E27FC236}">
                <a16:creationId xmlns:a16="http://schemas.microsoft.com/office/drawing/2014/main" id="{09E2EE56-C4C1-3447-8BDE-612AE4D353F3}"/>
              </a:ext>
            </a:extLst>
          </p:cNvPr>
          <p:cNvSpPr/>
          <p:nvPr userDrawn="1"/>
        </p:nvSpPr>
        <p:spPr>
          <a:xfrm>
            <a:off x="-615709" y="-7458908"/>
            <a:ext cx="13531109" cy="24993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5" b="0" i="0" dirty="0">
              <a:latin typeface="Calibri" panose="020F0502020204030204" pitchFamily="34" charset="0"/>
            </a:endParaRPr>
          </a:p>
        </p:txBody>
      </p:sp>
      <p:sp>
        <p:nvSpPr>
          <p:cNvPr id="42" name="Text Placeholder 23">
            <a:extLst>
              <a:ext uri="{FF2B5EF4-FFF2-40B4-BE49-F238E27FC236}">
                <a16:creationId xmlns:a16="http://schemas.microsoft.com/office/drawing/2014/main" id="{48D1558D-97C2-924C-AD24-DBE4ACF82563}"/>
              </a:ext>
            </a:extLst>
          </p:cNvPr>
          <p:cNvSpPr>
            <a:spLocks noGrp="1"/>
          </p:cNvSpPr>
          <p:nvPr>
            <p:ph type="body" sz="quarter" idx="15" hasCustomPrompt="1"/>
          </p:nvPr>
        </p:nvSpPr>
        <p:spPr>
          <a:xfrm>
            <a:off x="1269665" y="7279755"/>
            <a:ext cx="8153828" cy="1737393"/>
          </a:xfrm>
          <a:prstGeom prst="rect">
            <a:avLst/>
          </a:prstGeom>
        </p:spPr>
        <p:txBody>
          <a:bodyPr anchor="t">
            <a:noAutofit/>
          </a:bodyPr>
          <a:lstStyle>
            <a:lvl1pPr marL="0" indent="0" algn="l">
              <a:buNone/>
              <a:defRPr sz="7500" b="1" baseline="0">
                <a:solidFill>
                  <a:schemeClr val="bg1"/>
                </a:solidFill>
                <a:latin typeface="+mn-lt"/>
              </a:defRPr>
            </a:lvl1pPr>
          </a:lstStyle>
          <a:p>
            <a:pPr lvl="0"/>
            <a:r>
              <a:rPr lang="en-US" dirty="0"/>
              <a:t>POWERPIONT</a:t>
            </a:r>
          </a:p>
        </p:txBody>
      </p:sp>
      <p:sp>
        <p:nvSpPr>
          <p:cNvPr id="43" name="Text Placeholder 23">
            <a:extLst>
              <a:ext uri="{FF2B5EF4-FFF2-40B4-BE49-F238E27FC236}">
                <a16:creationId xmlns:a16="http://schemas.microsoft.com/office/drawing/2014/main" id="{6432507D-AA31-7440-8DFB-420E3D6F226B}"/>
              </a:ext>
            </a:extLst>
          </p:cNvPr>
          <p:cNvSpPr>
            <a:spLocks noGrp="1"/>
          </p:cNvSpPr>
          <p:nvPr>
            <p:ph type="body" sz="quarter" idx="16" hasCustomPrompt="1"/>
          </p:nvPr>
        </p:nvSpPr>
        <p:spPr>
          <a:xfrm>
            <a:off x="1269665" y="6381809"/>
            <a:ext cx="7917977" cy="1046030"/>
          </a:xfrm>
          <a:prstGeom prst="rect">
            <a:avLst/>
          </a:prstGeom>
        </p:spPr>
        <p:txBody>
          <a:bodyPr anchor="t">
            <a:normAutofit/>
          </a:bodyPr>
          <a:lstStyle>
            <a:lvl1pPr marL="0" indent="0" algn="l">
              <a:buNone/>
              <a:defRPr sz="5400" b="0" i="0">
                <a:solidFill>
                  <a:schemeClr val="bg1"/>
                </a:solidFill>
                <a:latin typeface="+mn-lt"/>
              </a:defRPr>
            </a:lvl1pPr>
          </a:lstStyle>
          <a:p>
            <a:pPr lvl="0"/>
            <a:r>
              <a:rPr lang="en-US" dirty="0"/>
              <a:t>Cover Design 1</a:t>
            </a:r>
          </a:p>
        </p:txBody>
      </p:sp>
      <p:sp>
        <p:nvSpPr>
          <p:cNvPr id="50" name="Graphic 4">
            <a:extLst>
              <a:ext uri="{FF2B5EF4-FFF2-40B4-BE49-F238E27FC236}">
                <a16:creationId xmlns:a16="http://schemas.microsoft.com/office/drawing/2014/main" id="{0988C3FD-DBEC-AE40-B45E-24DDE3F5D408}"/>
              </a:ext>
            </a:extLst>
          </p:cNvPr>
          <p:cNvSpPr/>
          <p:nvPr userDrawn="1"/>
        </p:nvSpPr>
        <p:spPr>
          <a:xfrm>
            <a:off x="9489387" y="8408452"/>
            <a:ext cx="3227916" cy="3328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sz="2700" b="0" i="0" dirty="0">
              <a:latin typeface="Calibri" panose="020F0502020204030204" pitchFamily="34" charset="0"/>
            </a:endParaRPr>
          </a:p>
        </p:txBody>
      </p:sp>
      <p:sp>
        <p:nvSpPr>
          <p:cNvPr id="54" name="Rectangle 53">
            <a:extLst>
              <a:ext uri="{FF2B5EF4-FFF2-40B4-BE49-F238E27FC236}">
                <a16:creationId xmlns:a16="http://schemas.microsoft.com/office/drawing/2014/main" id="{9AEF2644-A126-3E4A-81FA-F4CAC6F22573}"/>
              </a:ext>
            </a:extLst>
          </p:cNvPr>
          <p:cNvSpPr/>
          <p:nvPr userDrawn="1"/>
        </p:nvSpPr>
        <p:spPr>
          <a:xfrm>
            <a:off x="-4627968" y="-2234117"/>
            <a:ext cx="4674636" cy="1397079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5" b="0" i="0" dirty="0">
              <a:latin typeface="Calibri" panose="020F0502020204030204" pitchFamily="34" charset="0"/>
            </a:endParaRPr>
          </a:p>
        </p:txBody>
      </p:sp>
      <p:sp>
        <p:nvSpPr>
          <p:cNvPr id="55" name="Rectangle 54">
            <a:extLst>
              <a:ext uri="{FF2B5EF4-FFF2-40B4-BE49-F238E27FC236}">
                <a16:creationId xmlns:a16="http://schemas.microsoft.com/office/drawing/2014/main" id="{A2F4105F-510B-C140-9678-64E154F30317}"/>
              </a:ext>
            </a:extLst>
          </p:cNvPr>
          <p:cNvSpPr/>
          <p:nvPr userDrawn="1"/>
        </p:nvSpPr>
        <p:spPr>
          <a:xfrm>
            <a:off x="-2850777" y="10332037"/>
            <a:ext cx="22146483" cy="53050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5" b="0" i="0" dirty="0">
              <a:latin typeface="Calibri" panose="020F0502020204030204" pitchFamily="34" charset="0"/>
            </a:endParaRPr>
          </a:p>
        </p:txBody>
      </p:sp>
      <p:pic>
        <p:nvPicPr>
          <p:cNvPr id="3" name="Picture 2">
            <a:extLst>
              <a:ext uri="{FF2B5EF4-FFF2-40B4-BE49-F238E27FC236}">
                <a16:creationId xmlns:a16="http://schemas.microsoft.com/office/drawing/2014/main" id="{915CD5DF-C948-B7B1-E690-5BDB254C1C29}"/>
              </a:ext>
            </a:extLst>
          </p:cNvPr>
          <p:cNvPicPr>
            <a:picLocks noChangeAspect="1"/>
          </p:cNvPicPr>
          <p:nvPr userDrawn="1"/>
        </p:nvPicPr>
        <p:blipFill>
          <a:blip r:embed="rId2"/>
          <a:stretch>
            <a:fillRect/>
          </a:stretch>
        </p:blipFill>
        <p:spPr>
          <a:xfrm>
            <a:off x="833985" y="150825"/>
            <a:ext cx="6159441" cy="4453305"/>
          </a:xfrm>
          <a:prstGeom prst="rect">
            <a:avLst/>
          </a:prstGeom>
        </p:spPr>
      </p:pic>
      <p:sp>
        <p:nvSpPr>
          <p:cNvPr id="10" name="Picture Placeholder 9">
            <a:extLst>
              <a:ext uri="{FF2B5EF4-FFF2-40B4-BE49-F238E27FC236}">
                <a16:creationId xmlns:a16="http://schemas.microsoft.com/office/drawing/2014/main" id="{CE323B95-0140-0C38-CD50-750C6BBDD54B}"/>
              </a:ext>
            </a:extLst>
          </p:cNvPr>
          <p:cNvSpPr>
            <a:spLocks noGrp="1"/>
          </p:cNvSpPr>
          <p:nvPr>
            <p:ph type="pic" sz="quarter" idx="17"/>
          </p:nvPr>
        </p:nvSpPr>
        <p:spPr>
          <a:xfrm>
            <a:off x="8616056" y="-24160"/>
            <a:ext cx="9663599" cy="8277758"/>
          </a:xfrm>
          <a:custGeom>
            <a:avLst/>
            <a:gdLst>
              <a:gd name="connsiteX0" fmla="*/ 593939 w 6442399"/>
              <a:gd name="connsiteY0" fmla="*/ 0 h 5518505"/>
              <a:gd name="connsiteX1" fmla="*/ 6442399 w 6442399"/>
              <a:gd name="connsiteY1" fmla="*/ 0 h 5518505"/>
              <a:gd name="connsiteX2" fmla="*/ 6442399 w 6442399"/>
              <a:gd name="connsiteY2" fmla="*/ 4726101 h 5518505"/>
              <a:gd name="connsiteX3" fmla="*/ 6345166 w 6442399"/>
              <a:gd name="connsiteY3" fmla="*/ 4804836 h 5518505"/>
              <a:gd name="connsiteX4" fmla="*/ 4858485 w 6442399"/>
              <a:gd name="connsiteY4" fmla="*/ 5443435 h 5518505"/>
              <a:gd name="connsiteX5" fmla="*/ 41762 w 6442399"/>
              <a:gd name="connsiteY5" fmla="*/ 1716213 h 5518505"/>
              <a:gd name="connsiteX6" fmla="*/ 470132 w 6442399"/>
              <a:gd name="connsiteY6" fmla="*/ 264359 h 5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399" h="5518505">
                <a:moveTo>
                  <a:pt x="593939" y="0"/>
                </a:moveTo>
                <a:lnTo>
                  <a:pt x="6442399" y="0"/>
                </a:lnTo>
                <a:lnTo>
                  <a:pt x="6442399" y="4726101"/>
                </a:lnTo>
                <a:lnTo>
                  <a:pt x="6345166" y="4804836"/>
                </a:lnTo>
                <a:cubicBezTo>
                  <a:pt x="5916525" y="5129995"/>
                  <a:pt x="5418314" y="5356329"/>
                  <a:pt x="4858485" y="5443435"/>
                </a:cubicBezTo>
                <a:cubicBezTo>
                  <a:pt x="2234621" y="5852268"/>
                  <a:pt x="-362316" y="4588619"/>
                  <a:pt x="41762" y="1716213"/>
                </a:cubicBezTo>
                <a:cubicBezTo>
                  <a:pt x="106419" y="1254287"/>
                  <a:pt x="259721" y="755776"/>
                  <a:pt x="470132" y="264359"/>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pic>
        <p:nvPicPr>
          <p:cNvPr id="4" name="Picture 3" descr="Blue text on a black background&#10;&#10;Description automatically generated">
            <a:extLst>
              <a:ext uri="{FF2B5EF4-FFF2-40B4-BE49-F238E27FC236}">
                <a16:creationId xmlns:a16="http://schemas.microsoft.com/office/drawing/2014/main" id="{5FFF963D-628F-F1F9-04B7-BBEEF251ED22}"/>
              </a:ext>
            </a:extLst>
          </p:cNvPr>
          <p:cNvPicPr>
            <a:picLocks noChangeAspect="1"/>
          </p:cNvPicPr>
          <p:nvPr userDrawn="1"/>
        </p:nvPicPr>
        <p:blipFill>
          <a:blip r:embed="rId3"/>
          <a:stretch>
            <a:fillRect/>
          </a:stretch>
        </p:blipFill>
        <p:spPr>
          <a:xfrm>
            <a:off x="13804465" y="8958262"/>
            <a:ext cx="4055768" cy="848750"/>
          </a:xfrm>
          <a:prstGeom prst="rect">
            <a:avLst/>
          </a:prstGeom>
        </p:spPr>
      </p:pic>
    </p:spTree>
    <p:extLst>
      <p:ext uri="{BB962C8B-B14F-4D97-AF65-F5344CB8AC3E}">
        <p14:creationId xmlns:p14="http://schemas.microsoft.com/office/powerpoint/2010/main" val="1239584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Klik om de stijl van de mastertitel te bewerken</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Klik om Mastertekststijlen te bewerken</a:t>
            </a:r>
          </a:p>
          <a:p>
            <a:pPr lvl="1"/>
            <a:r>
              <a:rPr lang="en-US"/>
              <a:t>Tweede niveau</a:t>
            </a:r>
          </a:p>
          <a:p>
            <a:pPr lvl="2"/>
            <a:r>
              <a:rPr lang="en-US"/>
              <a:t>Derde niveau</a:t>
            </a:r>
          </a:p>
          <a:p>
            <a:pPr lvl="3"/>
            <a:r>
              <a:rPr lang="en-US"/>
              <a:t>Vierde niveau</a:t>
            </a:r>
          </a:p>
          <a:p>
            <a:pPr lvl="4"/>
            <a:r>
              <a:rPr lang="en-US"/>
              <a:t>Vijfde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webtv.hotellerie-restauration.ac-versailles.fr/Pate-brisee-methode-inversee" TargetMode="External"/><Relationship Id="rId7" Type="http://schemas.openxmlformats.org/officeDocument/2006/relationships/hyperlink" Target="https://webtv.hotellerie-restauration.ac-versailles.fr/La-pate-a-choux-au-lait-et-dessechee"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ebtv.hotellerie-restauration.ac-versailles.fr/La-pate-feuilletee" TargetMode="External"/><Relationship Id="rId5" Type="http://schemas.openxmlformats.org/officeDocument/2006/relationships/hyperlink" Target="https://www.youtube.com/watch?v=IkM0xy-ajh0" TargetMode="External"/><Relationship Id="rId4" Type="http://schemas.openxmlformats.org/officeDocument/2006/relationships/hyperlink" Target="https://webtv.hotellerie-restauration.ac-versailles.fr/Shortcrust-pastry"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webtv.hotellerie-restauration.ac-versailles.fr/Creme-patissiere"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ebtv.hotellerie-restauration.ac-versailles.fr/spip.php?page=iframe-video&amp;id_article=1327" TargetMode="External"/><Relationship Id="rId5" Type="http://schemas.openxmlformats.org/officeDocument/2006/relationships/hyperlink" Target="https://webtv.hotellerie-restauration.ac-versailles.fr/Sweetened-whipped-cream" TargetMode="External"/><Relationship Id="rId4" Type="http://schemas.openxmlformats.org/officeDocument/2006/relationships/hyperlink" Target="https://webtv.hotellerie-restauration.ac-versailles.fr/Creme-Chantilly"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fiches.hotellerie-restauration.ac-versailles.fr/fiche/178/jouer"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fiches.hotellerie-restauration.ac-versailles.fr/fiche/127/jouer" TargetMode="External"/><Relationship Id="rId4" Type="http://schemas.openxmlformats.org/officeDocument/2006/relationships/hyperlink" Target="https://fiches.hotellerie-restauration.ac-versailles.fr/fiche/128/jouer"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_f3JFAyApJI" TargetMode="External"/><Relationship Id="rId3" Type="http://schemas.openxmlformats.org/officeDocument/2006/relationships/hyperlink" Target="https://www.youtube.com/watch?v=ENkGZEbz8U8" TargetMode="External"/><Relationship Id="rId7" Type="http://schemas.openxmlformats.org/officeDocument/2006/relationships/hyperlink" Target="https://www.youtube.com/watch?v=RAtfBsq1ZJw" TargetMode="External"/><Relationship Id="rId12" Type="http://schemas.openxmlformats.org/officeDocument/2006/relationships/hyperlink" Target="https://www.youtube.com/watch?v=RUJ_MR8b1Ns"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youtube.com/watch?v=jYdKqrz0Wes" TargetMode="External"/><Relationship Id="rId11" Type="http://schemas.openxmlformats.org/officeDocument/2006/relationships/hyperlink" Target="https://www.youtube.com/watch?v=7hOfCRAJSI0" TargetMode="External"/><Relationship Id="rId5" Type="http://schemas.openxmlformats.org/officeDocument/2006/relationships/hyperlink" Target="https://www.youtube.com/watch?v=Pw3yYR4HMLA" TargetMode="External"/><Relationship Id="rId10" Type="http://schemas.openxmlformats.org/officeDocument/2006/relationships/hyperlink" Target="https://www.youtube.com/watch?v=zpL4nV9RCS0" TargetMode="External"/><Relationship Id="rId4" Type="http://schemas.openxmlformats.org/officeDocument/2006/relationships/hyperlink" Target="https://www.youtube.com/watch?v=RA9qQ1rTu40" TargetMode="External"/><Relationship Id="rId9" Type="http://schemas.openxmlformats.org/officeDocument/2006/relationships/hyperlink" Target="https://www.youtube.com/watch?v=7gOvKztwwlI"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4dgAeVEC_5M" TargetMode="External"/><Relationship Id="rId3" Type="http://schemas.openxmlformats.org/officeDocument/2006/relationships/hyperlink" Target="https://www.google.com/search?sca_esv=01c6b6c64d473f5a&amp;sca_upv=1&amp;rlz=1C5CHFA_enFR977FR977&amp;q=rotir+des+l%C3%A9gumes&amp;tbm=vid&amp;source=lnms&amp;fbs=AEQNm0CbCVgAZ5mWEJDg6aoPVcBgTlosgQSuzBMlnAdio07UCId2t1azIRgowYJD0nDbqEJMVw8rHb1W2uDg6FcI5d8mLT3cHmLoRURQaSmyXeXfPtELGeO9ojoiVzLHR5NbIQiVSa_P9oqM9eDtQFIgTs_g8wT50WMwCWr7eflxpYS4RFYckEorudMcrCSXHiMTDhokVXDJ&amp;sa=X&amp;ved=2ahUKEwiD_-mezquHAxUOTqQEHcfaDKYQ0pQJegQICxAB&amp;biw=1386&amp;bih=745&amp;dpr=2#:~:text=Recette%20l%C3%A9gume%20r%C3%B4ti,com%20%E2%80%BA%20watch" TargetMode="External"/><Relationship Id="rId7" Type="http://schemas.openxmlformats.org/officeDocument/2006/relationships/hyperlink" Target="https://www.youtube.com/watch?v=2C5jByci-SM"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youtube.com/watch?v=boGqmBJkSV4" TargetMode="External"/><Relationship Id="rId5" Type="http://schemas.openxmlformats.org/officeDocument/2006/relationships/hyperlink" Target="https://www.google.com/search?q=mijoter+recette&amp;sca_esv=01c6b6c64d473f5a&amp;sca_upv=1&amp;rlz=1C5CHFA_enFR977FR977&amp;biw=1386&amp;bih=745&amp;tbm=vid&amp;ei=qW6WZsLbO6aSkdUPir-U4A0&amp;oq=mijoter+&amp;gs_lp=Eg1nd3Mtd2l6LXZpZGVvIghtaWpvdGVyICoCCAYyBRAAGIAEMgUQABiABDIFEAAYgAQyBRAAGIAEMgUQABiABDIFEAAYgAQyBRAAGIAEMgUQABiABDIFEAAYgAQyBRAAGIAESO5sULERWMpOcAB4AJABAJgBY6AB4QWqAQE5uAEByAEA-AEBmAIJoAKRBsICCBAAGBYYChgewgIGEAAYFhgewgILEAAYgAQYsQMYgwHCAg4QABiABBixAxiDARiKBcICCBAAGIAEGLEDwgIHEAAYgAQYCpgDAIgGAZIHAzguMaAHuSs&amp;sclient=gws-wiz-video#:~:text=Comment%20cuisiner%20un,com%20%E2%80%BA%20watch" TargetMode="External"/><Relationship Id="rId4" Type="http://schemas.openxmlformats.org/officeDocument/2006/relationships/hyperlink" Target="https://www.google.com/search?q=braiser+fenouil&amp;sca_esv=01c6b6c64d473f5a&amp;sca_upv=1&amp;rlz=1C5CHFA_enFR977FR977&amp;biw=1386&amp;bih=745&amp;tbm=vid&amp;ei=Qm6WZsv3MeGF7M8Pq72F4AI&amp;oq=Braiser&amp;gs_lp=Eg1nd3Mtd2l6LXZpZGVvIgdCcmFpc2VyKgIICDIIEAAYgAQYsQMyBRAAGIAEMgoQABiABBhDGIoFMgUQABiABDIFEAAYgAQyBRAAGIAEMgUQABiABDIFEAAYgAQyBRAAGIAEMgUQABiABEjETVAAWOYLcAB4AJABAJgBXqABvQSqAQE3uAEByAEA-AEBmAIHoALcBMICDhAAGIAEGLEDGIMBGIoFwgILEAAYgAQYsQMYgwHCAg0QABiABBixAxhDGIoFwgIHEAAYgAQYCpgDAJIHAzYuMaAHniQ&amp;sclient=gws-wiz-video#:~:text=R%C3%A9sultats%20de%20recherche-,FENOUIL%20BRAIS%C3%89%20!,www.youtube.com%20%E2%80%BA%20watch,-11%3A36"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6bVIAImIk4Q"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www.youtube.com/watch?v=Wmi628usBSI" TargetMode="External"/><Relationship Id="rId4" Type="http://schemas.openxmlformats.org/officeDocument/2006/relationships/hyperlink" Target="https://www.youtube.com/watch?v=JVHMJvoLar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_uBafUuSX9M"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youtu.be/-nu3rjERBwI?si=LHsPrIuuRWuQVYOB" TargetMode="External"/><Relationship Id="rId4" Type="http://schemas.openxmlformats.org/officeDocument/2006/relationships/hyperlink" Target="https://www.youtube.com/watch?v=Z0gf2C6keYI"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vyhaeb5wRSM"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www.youtube.com/watch?v=kEX0IsdaEME" TargetMode="External"/><Relationship Id="rId4" Type="http://schemas.openxmlformats.org/officeDocument/2006/relationships/hyperlink" Target="https://www.youtube.com/watch?v=FlquMrEbLWA"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images.app.goo.gl/ZTGV4nuJK6qkhs2f7" TargetMode="External"/><Relationship Id="rId7" Type="http://schemas.openxmlformats.org/officeDocument/2006/relationships/hyperlink" Target="https://images.app.goo.gl/yQw8VMnqaZXQX62KA"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pGjG8Nje54aHYxxs9" TargetMode="External"/><Relationship Id="rId5" Type="http://schemas.openxmlformats.org/officeDocument/2006/relationships/hyperlink" Target="https://images.app.goo.gl/eoDyktv6mLtdbP3x7" TargetMode="External"/><Relationship Id="rId4" Type="http://schemas.openxmlformats.org/officeDocument/2006/relationships/hyperlink" Target="https://images.app.goo.gl/8UiZBR3EcHxDiVsc7"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images.app.goo.gl/gPs7ZH46w3yWtZH66"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images.app.goo.gl/UAYC2rvneZ5A1Gc69"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images.app.goo.gl/wLJwnGsRBuQSt5a49"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YC4RPRci69rUynAn6" TargetMode="External"/><Relationship Id="rId5" Type="http://schemas.openxmlformats.org/officeDocument/2006/relationships/hyperlink" Target="https://images.app.goo.gl/dVegBxYMCBjAXSLU9" TargetMode="External"/><Relationship Id="rId4" Type="http://schemas.openxmlformats.org/officeDocument/2006/relationships/hyperlink" Target="https://images.app.goo.gl/o3aJM5CueHpg1BgB7"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images.app.goo.gl/2JWkrbW1vYFfG7AVA" TargetMode="External"/><Relationship Id="rId7" Type="http://schemas.openxmlformats.org/officeDocument/2006/relationships/hyperlink" Target="https://images.app.goo.gl/KYZRrCEek3sJMmTq7"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TtfZyJG655BA45Sc7" TargetMode="External"/><Relationship Id="rId5" Type="http://schemas.openxmlformats.org/officeDocument/2006/relationships/hyperlink" Target="https://images.app.goo.gl/ZNA5Y4QuxkZ8VtTw8" TargetMode="External"/><Relationship Id="rId4" Type="http://schemas.openxmlformats.org/officeDocument/2006/relationships/hyperlink" Target="https://images.app.goo.gl/1qiJgUsdpbRNoH7d9"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images.app.goo.gl/vxMCMoUYJ1EG6ZAz7"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REB5HnQWzMjDPEF27" TargetMode="External"/><Relationship Id="rId5" Type="http://schemas.openxmlformats.org/officeDocument/2006/relationships/hyperlink" Target="https://images.app.goo.gl/dvKWQQyzH4fr7dmQ7" TargetMode="External"/><Relationship Id="rId4" Type="http://schemas.openxmlformats.org/officeDocument/2006/relationships/hyperlink" Target="https://images.app.goo.gl/9dLexWXP6TE4FGk4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images.app.goo.gl/qTuAMUYFChpNpVky8" TargetMode="External"/><Relationship Id="rId3" Type="http://schemas.openxmlformats.org/officeDocument/2006/relationships/hyperlink" Target="https://images.app.goo.gl/3uTYbWYwKZXdsxBE6" TargetMode="External"/><Relationship Id="rId7" Type="http://schemas.openxmlformats.org/officeDocument/2006/relationships/hyperlink" Target="https://images.app.goo.gl/p9pgu76JjH4RUHtj9"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images.app.goo.gl/oHH5YNbFMwB1UnYu9" TargetMode="External"/><Relationship Id="rId5" Type="http://schemas.openxmlformats.org/officeDocument/2006/relationships/hyperlink" Target="https://images.app.goo.gl/4zkabhznq3qwRhCi6" TargetMode="External"/><Relationship Id="rId4" Type="http://schemas.openxmlformats.org/officeDocument/2006/relationships/hyperlink" Target="https://images.app.goo.gl/Gaei2gre8wmWkX4w6"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fiches.hotellerie-restauration.ac-versailles.fr/fiche/404"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hyperlink" Target="https://fiches.hotellerie-restauration.ac-versailles.fr/fiche/404" TargetMode="External"/><Relationship Id="rId3" Type="http://schemas.openxmlformats.org/officeDocument/2006/relationships/hyperlink" Target="https://fiches.hotellerie-restauration.ac-versailles.fr/fiche/46/jouer" TargetMode="External"/><Relationship Id="rId7" Type="http://schemas.openxmlformats.org/officeDocument/2006/relationships/hyperlink" Target="https://fiches.hotellerie-restauration.ac-versailles.fr/fiche/46"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fiches.hotellerie-restauration.ac-versailles.fr/fiche/56" TargetMode="External"/><Relationship Id="rId5" Type="http://schemas.openxmlformats.org/officeDocument/2006/relationships/hyperlink" Target="https://fiches.hotellerie-restauration.ac-versailles.fr/fiche/115" TargetMode="External"/><Relationship Id="rId4" Type="http://schemas.openxmlformats.org/officeDocument/2006/relationships/hyperlink" Target="https://fiches.hotellerie-restauration.ac-versailles.fr/fiche/5"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fiches.hotellerie-restauration.ac-versailles.fr/fiche/404"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fiches.hotellerie-restauration.ac-versailles.fr/fiche/404"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bG9QHIZ5qv0"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5E970-9D84-07C6-7DB4-A745987BD830}"/>
              </a:ext>
            </a:extLst>
          </p:cNvPr>
          <p:cNvSpPr>
            <a:spLocks noGrp="1"/>
          </p:cNvSpPr>
          <p:nvPr>
            <p:ph type="body" sz="quarter" idx="16"/>
          </p:nvPr>
        </p:nvSpPr>
        <p:spPr>
          <a:xfrm>
            <a:off x="1143000" y="6300994"/>
            <a:ext cx="7765005" cy="1046030"/>
          </a:xfrm>
        </p:spPr>
        <p:txBody>
          <a:bodyPr>
            <a:noAutofit/>
          </a:bodyPr>
          <a:lstStyle/>
          <a:p>
            <a:pPr>
              <a:lnSpc>
                <a:spcPts val="6900"/>
              </a:lnSpc>
              <a:spcBef>
                <a:spcPts val="0"/>
              </a:spcBef>
            </a:pPr>
            <a:r>
              <a:rPr lang="en-US" b="1" dirty="0"/>
              <a:t>M1.2  </a:t>
            </a:r>
          </a:p>
          <a:p>
            <a:pPr>
              <a:lnSpc>
                <a:spcPts val="6900"/>
              </a:lnSpc>
              <a:spcBef>
                <a:spcPts val="0"/>
              </a:spcBef>
            </a:pPr>
            <a:r>
              <a:rPr lang="en-US" b="1" dirty="0"/>
              <a:t>Culinaire vaardigheden om te slagen</a:t>
            </a:r>
          </a:p>
        </p:txBody>
      </p:sp>
      <p:sp>
        <p:nvSpPr>
          <p:cNvPr id="7" name="Text Placeholder 5">
            <a:extLst>
              <a:ext uri="{FF2B5EF4-FFF2-40B4-BE49-F238E27FC236}">
                <a16:creationId xmlns:a16="http://schemas.microsoft.com/office/drawing/2014/main" id="{2DBFE76A-072E-DCA6-FB27-705E9445DF35}"/>
              </a:ext>
            </a:extLst>
          </p:cNvPr>
          <p:cNvSpPr txBox="1">
            <a:spLocks/>
          </p:cNvSpPr>
          <p:nvPr/>
        </p:nvSpPr>
        <p:spPr>
          <a:xfrm>
            <a:off x="1269665" y="9017148"/>
            <a:ext cx="5847134" cy="1096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chemeClr val="bg1"/>
                </a:solidFill>
              </a:rPr>
              <a:t>www.3kitchens.eu</a:t>
            </a:r>
          </a:p>
        </p:txBody>
      </p:sp>
      <p:pic>
        <p:nvPicPr>
          <p:cNvPr id="5" name="Picture Placeholder 4">
            <a:extLst>
              <a:ext uri="{FF2B5EF4-FFF2-40B4-BE49-F238E27FC236}">
                <a16:creationId xmlns:a16="http://schemas.microsoft.com/office/drawing/2014/main" id="{6542A309-5A07-4108-C199-3C26E4886917}"/>
              </a:ext>
            </a:extLst>
          </p:cNvPr>
          <p:cNvPicPr>
            <a:picLocks noGrp="1" noChangeAspect="1"/>
          </p:cNvPicPr>
          <p:nvPr>
            <p:ph type="pic" sz="quarter" idx="17"/>
          </p:nvPr>
        </p:nvPicPr>
        <p:blipFill>
          <a:blip r:embed="rId2"/>
          <a:srcRect l="11100" r="11100"/>
          <a:stretch>
            <a:fillRect/>
          </a:stretch>
        </p:blipFill>
        <p:spPr>
          <a:xfrm>
            <a:off x="8256494" y="-24160"/>
            <a:ext cx="10023161" cy="8585756"/>
          </a:xfrm>
        </p:spPr>
      </p:pic>
      <p:pic>
        <p:nvPicPr>
          <p:cNvPr id="4" name="Picture 3">
            <a:extLst>
              <a:ext uri="{FF2B5EF4-FFF2-40B4-BE49-F238E27FC236}">
                <a16:creationId xmlns:a16="http://schemas.microsoft.com/office/drawing/2014/main" id="{D25170CC-5E42-EAC5-F382-95CF84B11965}"/>
              </a:ext>
            </a:extLst>
          </p:cNvPr>
          <p:cNvPicPr>
            <a:picLocks noChangeAspect="1"/>
          </p:cNvPicPr>
          <p:nvPr/>
        </p:nvPicPr>
        <p:blipFill>
          <a:blip r:embed="rId3"/>
          <a:stretch>
            <a:fillRect/>
          </a:stretch>
        </p:blipFill>
        <p:spPr>
          <a:xfrm>
            <a:off x="12893524" y="8741774"/>
            <a:ext cx="4977032" cy="1300815"/>
          </a:xfrm>
          <a:prstGeom prst="rect">
            <a:avLst/>
          </a:prstGeom>
        </p:spPr>
      </p:pic>
      <p:sp>
        <p:nvSpPr>
          <p:cNvPr id="2" name="TextBox 1">
            <a:extLst>
              <a:ext uri="{FF2B5EF4-FFF2-40B4-BE49-F238E27FC236}">
                <a16:creationId xmlns:a16="http://schemas.microsoft.com/office/drawing/2014/main" id="{D821F332-3A3F-EE32-320B-10753A6A58E8}"/>
              </a:ext>
            </a:extLst>
          </p:cNvPr>
          <p:cNvSpPr txBox="1"/>
          <p:nvPr/>
        </p:nvSpPr>
        <p:spPr>
          <a:xfrm>
            <a:off x="1136073" y="5474485"/>
            <a:ext cx="7974918" cy="830997"/>
          </a:xfrm>
          <a:prstGeom prst="rect">
            <a:avLst/>
          </a:prstGeom>
          <a:noFill/>
        </p:spPr>
        <p:txBody>
          <a:bodyPr wrap="square">
            <a:spAutoFit/>
          </a:bodyPr>
          <a:lstStyle/>
          <a:p>
            <a:r>
              <a:rPr lang="en-IE" sz="2400" b="1" dirty="0">
                <a:solidFill>
                  <a:schemeClr val="bg1"/>
                </a:solidFill>
                <a:highlight>
                  <a:srgbClr val="84BFA4"/>
                </a:highlight>
              </a:rPr>
              <a:t>Inzetbaarheidsprogramma - Voedingsmiddelenindustrie </a:t>
            </a:r>
          </a:p>
          <a:p>
            <a:r>
              <a:rPr lang="en-IE" sz="2400" b="1" dirty="0">
                <a:solidFill>
                  <a:schemeClr val="bg1"/>
                </a:solidFill>
                <a:highlight>
                  <a:srgbClr val="84BFA4"/>
                </a:highlight>
              </a:rPr>
              <a:t>Technische vaardigheden </a:t>
            </a:r>
            <a:endParaRPr lang="en-IE" sz="2400" dirty="0">
              <a:solidFill>
                <a:schemeClr val="bg1"/>
              </a:solidFill>
              <a:highlight>
                <a:srgbClr val="84BFA4"/>
              </a:highlight>
            </a:endParaRPr>
          </a:p>
        </p:txBody>
      </p:sp>
    </p:spTree>
    <p:extLst>
      <p:ext uri="{BB962C8B-B14F-4D97-AF65-F5344CB8AC3E}">
        <p14:creationId xmlns:p14="http://schemas.microsoft.com/office/powerpoint/2010/main" val="173714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680808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1.Voedselopslag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Bewaar voedsel bij de juiste temperatuur: gekoelde producten bij 0-4°C, bevroren producten bij -18°C of lager.</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Houd rauw voedsel gescheiden van gekookt voedsel om kruisbesmetting te voorkomen.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2.Voedselverwerking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Gebruik schoon keukengerei en schone apparatuur.</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Vermijd het aanraken van kant-en-klaar voedsel met blote handen.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3.Reiniging en desinfectie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Reinig en desinfecteer regelmatig werkoppervlakken, snijplanken, keukengerei en keukenapparatuur.</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Gebruik geschikte reinigings- en ontsmettingsmiddelen.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Levensmiddelenhygiëne</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Conclusie</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2455800"/>
          </a:xfrm>
          <a:prstGeom prst="rect">
            <a:avLst/>
          </a:prstGeom>
        </p:spPr>
        <p:txBody>
          <a:bodyPr lIns="0" tIns="0" rIns="0" bIns="0" rtlCol="0" anchor="t">
            <a:spAutoFit/>
          </a:bodyPr>
          <a:lstStyle/>
          <a:p>
            <a:pPr algn="l">
              <a:lnSpc>
                <a:spcPts val="3888"/>
              </a:lnSpc>
            </a:pPr>
            <a:r>
              <a:rPr lang="en-US" sz="3600" i="1" spc="32" dirty="0">
                <a:solidFill>
                  <a:srgbClr val="382B1B"/>
                </a:solidFill>
                <a:latin typeface="TT Rounds Condensed Italics"/>
                <a:ea typeface="TT Rounds Condensed Italics"/>
                <a:cs typeface="TT Rounds Condensed Italics"/>
                <a:sym typeface="TT Rounds Condensed Italics"/>
              </a:rPr>
              <a:t>Dressing is een kunst die oefening, creativiteit en aandacht voor detail vereist. Succesvol dresseren maakt het gerecht niet alleen aantrekkelijk, het verbetert ook de eetervaring door </a:t>
            </a:r>
            <a:r>
              <a:rPr lang="en-US" sz="3600" i="1" spc="32" dirty="0" err="1">
                <a:solidFill>
                  <a:srgbClr val="382B1B"/>
                </a:solidFill>
                <a:latin typeface="TT Rounds Condensed Italics"/>
                <a:ea typeface="TT Rounds Condensed Italics"/>
                <a:cs typeface="TT Rounds Condensed Italics"/>
                <a:sym typeface="TT Rounds Condensed Italics"/>
              </a:rPr>
              <a:t>smaken </a:t>
            </a:r>
            <a:r>
              <a:rPr lang="en-US" sz="3600" i="1" spc="32" dirty="0">
                <a:solidFill>
                  <a:srgbClr val="382B1B"/>
                </a:solidFill>
                <a:latin typeface="TT Rounds Condensed Italics"/>
                <a:ea typeface="TT Rounds Condensed Italics"/>
                <a:cs typeface="TT Rounds Condensed Italics"/>
                <a:sym typeface="TT Rounds Condensed Italics"/>
              </a:rPr>
              <a:t>en texturen te benadrukken. Door de principes en technieken van dresseren onder de knie te krijgen, kan een chef-kok een gewoon gerecht omtoveren tot een culinair kunstwerk.</a:t>
            </a:r>
          </a:p>
          <a:p>
            <a:pPr algn="l">
              <a:lnSpc>
                <a:spcPts val="3888"/>
              </a:lnSpc>
            </a:pPr>
            <a:endParaRPr lang="en-US" sz="2499" i="1" spc="2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40110"/>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Oefeningen</a:t>
            </a:r>
          </a:p>
          <a:p>
            <a:pPr algn="l">
              <a:lnSpc>
                <a:spcPts val="5248"/>
              </a:lnSpc>
            </a:pPr>
            <a:endParaRPr lang="en-US" sz="5400" b="1" spc="50"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924973"/>
          </a:xfrm>
          <a:prstGeom prst="rect">
            <a:avLst/>
          </a:prstGeom>
        </p:spPr>
        <p:txBody>
          <a:bodyPr lIns="0" tIns="0" rIns="0" bIns="0" rtlCol="0" anchor="t">
            <a:spAutoFit/>
          </a:bodyPr>
          <a:lstStyle/>
          <a:p>
            <a:pPr algn="l">
              <a:buFont typeface="+mj-lt"/>
              <a:buAutoNum type="arabicPeriod"/>
            </a:pPr>
            <a:r>
              <a:rPr lang="en-US" sz="2400" b="1" i="0" dirty="0">
                <a:solidFill>
                  <a:srgbClr val="242424"/>
                </a:solidFill>
                <a:effectLst/>
                <a:latin typeface="TT Rounds Condensed" panose="020B0604020202020204" charset="0"/>
              </a:rPr>
              <a:t>Recept maken</a:t>
            </a:r>
            <a:r>
              <a:rPr lang="en-US" sz="2400" b="0" i="0" dirty="0">
                <a:solidFill>
                  <a:srgbClr val="242424"/>
                </a:solidFill>
                <a:effectLst/>
                <a:latin typeface="TT Rounds Condensed" panose="020B0604020202020204" charset="0"/>
              </a:rPr>
              <a:t>:</a:t>
            </a:r>
          </a:p>
          <a:p>
            <a:pPr marL="742950" lvl="1" indent="-285750" algn="l">
              <a:buFont typeface="+mj-lt"/>
              <a:buAutoNum type="arabicPeriod"/>
            </a:pPr>
            <a:r>
              <a:rPr lang="en-US" sz="2400" b="1" i="0" dirty="0">
                <a:solidFill>
                  <a:srgbClr val="242424"/>
                </a:solidFill>
                <a:effectLst/>
                <a:latin typeface="TT Rounds Condensed" panose="020B0604020202020204" charset="0"/>
              </a:rPr>
              <a:t>Activiteit</a:t>
            </a:r>
            <a:r>
              <a:rPr lang="en-US" sz="2400" b="0" i="0" dirty="0">
                <a:solidFill>
                  <a:srgbClr val="242424"/>
                </a:solidFill>
                <a:effectLst/>
                <a:latin typeface="TT Rounds Condensed" panose="020B0604020202020204" charset="0"/>
              </a:rPr>
              <a:t>: Deelnemers maken hun eigen recepten met lokale, seizoensgebonden ingrediënten. Ze experimenteren met verschillende smaakcombinaties en kooktechnieken.</a:t>
            </a:r>
          </a:p>
          <a:p>
            <a:pPr marL="742950" lvl="1" indent="-285750" algn="l">
              <a:buFont typeface="+mj-lt"/>
              <a:buAutoNum type="arabicPeriod"/>
            </a:pPr>
            <a:r>
              <a:rPr lang="en-US" sz="2400" b="1" i="0" dirty="0">
                <a:solidFill>
                  <a:srgbClr val="242424"/>
                </a:solidFill>
                <a:effectLst/>
                <a:latin typeface="TT Rounds Condensed" panose="020B0604020202020204" charset="0"/>
              </a:rPr>
              <a:t>Voorbeeld</a:t>
            </a:r>
            <a:r>
              <a:rPr lang="en-US" sz="2400" b="0" i="0" dirty="0">
                <a:solidFill>
                  <a:srgbClr val="242424"/>
                </a:solidFill>
                <a:effectLst/>
                <a:latin typeface="TT Rounds Condensed" panose="020B0604020202020204" charset="0"/>
              </a:rPr>
              <a:t>: Een deelnemer kan een gerecht maken van geschroeide sint-jakobsschelpen met een citrus beurre </a:t>
            </a:r>
            <a:r>
              <a:rPr lang="en-US" sz="2400" b="0" i="0" dirty="0" err="1">
                <a:solidFill>
                  <a:srgbClr val="242424"/>
                </a:solidFill>
                <a:effectLst/>
                <a:latin typeface="TT Rounds Condensed" panose="020B0604020202020204" charset="0"/>
              </a:rPr>
              <a:t>blanc </a:t>
            </a:r>
            <a:r>
              <a:rPr lang="en-US" sz="2400" b="0" i="0" dirty="0">
                <a:solidFill>
                  <a:srgbClr val="242424"/>
                </a:solidFill>
                <a:effectLst/>
                <a:latin typeface="TT Rounds Condensed" panose="020B0604020202020204" charset="0"/>
              </a:rPr>
              <a:t>saus, geserveerd met geroosterde asperges en quinoa.</a:t>
            </a:r>
          </a:p>
          <a:p>
            <a:pPr marL="742950" lvl="1" indent="-285750" algn="l">
              <a:buFont typeface="+mj-lt"/>
              <a:buAutoNum type="arabicPeriod"/>
            </a:pPr>
            <a:endParaRPr lang="en-US" sz="2400" dirty="0">
              <a:solidFill>
                <a:srgbClr val="242424"/>
              </a:solidFill>
              <a:latin typeface="TT Rounds Condensed" panose="020B0604020202020204" charset="0"/>
            </a:endParaRPr>
          </a:p>
          <a:p>
            <a:pPr marL="742950" lvl="1" indent="-285750" algn="l">
              <a:buFont typeface="+mj-lt"/>
              <a:buAutoNum type="arabicPeriod"/>
            </a:pPr>
            <a:endParaRPr lang="en-US" sz="2400" b="0" i="0" dirty="0">
              <a:solidFill>
                <a:srgbClr val="242424"/>
              </a:solidFill>
              <a:effectLst/>
              <a:latin typeface="TT Rounds Condensed" panose="020B0604020202020204" charset="0"/>
            </a:endParaRPr>
          </a:p>
          <a:p>
            <a:pPr algn="l">
              <a:buFont typeface="+mj-lt"/>
              <a:buAutoNum type="arabicPeriod"/>
            </a:pPr>
            <a:r>
              <a:rPr lang="en-US" sz="2400" b="1" i="0" dirty="0">
                <a:solidFill>
                  <a:srgbClr val="242424"/>
                </a:solidFill>
                <a:effectLst/>
                <a:latin typeface="TT Rounds Condensed" panose="020B0604020202020204" charset="0"/>
              </a:rPr>
              <a:t>Presentatie van gerechten</a:t>
            </a:r>
            <a:r>
              <a:rPr lang="en-US" sz="2400" b="0" i="0" dirty="0">
                <a:solidFill>
                  <a:srgbClr val="242424"/>
                </a:solidFill>
                <a:effectLst/>
                <a:latin typeface="TT Rounds Condensed" panose="020B0604020202020204" charset="0"/>
              </a:rPr>
              <a:t>:</a:t>
            </a:r>
          </a:p>
          <a:p>
            <a:pPr marL="742950" lvl="1" indent="-285750" algn="l">
              <a:buFont typeface="+mj-lt"/>
              <a:buAutoNum type="arabicPeriod"/>
            </a:pPr>
            <a:r>
              <a:rPr lang="en-US" sz="2400" b="1" i="0" dirty="0">
                <a:solidFill>
                  <a:srgbClr val="242424"/>
                </a:solidFill>
                <a:effectLst/>
                <a:latin typeface="TT Rounds Condensed" panose="020B0604020202020204" charset="0"/>
              </a:rPr>
              <a:t>Activiteit</a:t>
            </a:r>
            <a:r>
              <a:rPr lang="en-US" sz="2400" b="0" i="0" dirty="0">
                <a:solidFill>
                  <a:srgbClr val="242424"/>
                </a:solidFill>
                <a:effectLst/>
                <a:latin typeface="TT Rounds Condensed" panose="020B0604020202020204" charset="0"/>
              </a:rPr>
              <a:t>: Deelnemers richten zich op de visuele presentatie van hun gerechten, waarbij ze technieken gebruiken als opdienen, garneren en sausdecoratie.</a:t>
            </a:r>
          </a:p>
          <a:p>
            <a:pPr marL="742950" lvl="1" indent="-285750" algn="l">
              <a:buFont typeface="+mj-lt"/>
              <a:buAutoNum type="arabicPeriod"/>
            </a:pPr>
            <a:r>
              <a:rPr lang="en-US" sz="2400" b="1" i="0" dirty="0">
                <a:solidFill>
                  <a:srgbClr val="242424"/>
                </a:solidFill>
                <a:effectLst/>
                <a:latin typeface="TT Rounds Condensed" panose="020B0604020202020204" charset="0"/>
              </a:rPr>
              <a:t>Voorbeeld</a:t>
            </a:r>
            <a:r>
              <a:rPr lang="en-US" sz="2400" b="0" i="0" dirty="0">
                <a:solidFill>
                  <a:srgbClr val="242424"/>
                </a:solidFill>
                <a:effectLst/>
                <a:latin typeface="TT Rounds Condensed" panose="020B0604020202020204" charset="0"/>
              </a:rPr>
              <a:t>: Een deelnemer kan een dessert presenteren van chocolademousse met frambozencoulis, gegarneerd met verse bessen en muntblaadjes.</a:t>
            </a:r>
          </a:p>
          <a:p>
            <a:pPr marL="742950" lvl="1" indent="-285750" algn="l">
              <a:buFont typeface="+mj-lt"/>
              <a:buAutoNum type="arabicPeriod"/>
            </a:pPr>
            <a:endParaRPr lang="en-US" sz="2400" dirty="0">
              <a:solidFill>
                <a:srgbClr val="242424"/>
              </a:solidFill>
              <a:latin typeface="TT Rounds Condensed" panose="020B0604020202020204" charset="0"/>
            </a:endParaRPr>
          </a:p>
          <a:p>
            <a:pPr marL="742950" lvl="1" indent="-285750" algn="l">
              <a:buFont typeface="+mj-lt"/>
              <a:buAutoNum type="arabicPeriod"/>
            </a:pPr>
            <a:endParaRPr lang="en-US" sz="2400" b="0" i="0" dirty="0">
              <a:solidFill>
                <a:srgbClr val="242424"/>
              </a:solidFill>
              <a:effectLst/>
              <a:latin typeface="TT Rounds Condensed" panose="020B0604020202020204" charset="0"/>
            </a:endParaRPr>
          </a:p>
          <a:p>
            <a:pPr algn="l">
              <a:buFont typeface="+mj-lt"/>
              <a:buAutoNum type="arabicPeriod"/>
            </a:pPr>
            <a:r>
              <a:rPr lang="en-US" sz="2400" b="1" i="0" dirty="0">
                <a:solidFill>
                  <a:srgbClr val="242424"/>
                </a:solidFill>
                <a:effectLst/>
                <a:latin typeface="TT Rounds Condensed" panose="020B0604020202020204" charset="0"/>
              </a:rPr>
              <a:t>Proeven en feedback</a:t>
            </a:r>
            <a:r>
              <a:rPr lang="en-US" sz="2400" b="0" i="0" dirty="0">
                <a:solidFill>
                  <a:srgbClr val="242424"/>
                </a:solidFill>
                <a:effectLst/>
                <a:latin typeface="TT Rounds Condensed" panose="020B0604020202020204" charset="0"/>
              </a:rPr>
              <a:t>:</a:t>
            </a:r>
          </a:p>
          <a:p>
            <a:pPr marL="742950" lvl="1" indent="-285750" algn="l">
              <a:buFont typeface="+mj-lt"/>
              <a:buAutoNum type="arabicPeriod"/>
            </a:pPr>
            <a:r>
              <a:rPr lang="en-US" sz="2400" b="1" i="0" dirty="0">
                <a:solidFill>
                  <a:srgbClr val="242424"/>
                </a:solidFill>
                <a:effectLst/>
                <a:latin typeface="TT Rounds Condensed" panose="020B0604020202020204" charset="0"/>
              </a:rPr>
              <a:t>Activiteit</a:t>
            </a:r>
            <a:r>
              <a:rPr lang="en-US" sz="2400" b="0" i="0" dirty="0">
                <a:solidFill>
                  <a:srgbClr val="242424"/>
                </a:solidFill>
                <a:effectLst/>
                <a:latin typeface="TT Rounds Condensed" panose="020B0604020202020204" charset="0"/>
              </a:rPr>
              <a:t>: Deelnemers proeven elkaars creaties en geven constructieve feedback over smaak, textuur en presentatie.</a:t>
            </a:r>
          </a:p>
          <a:p>
            <a:pPr marL="742950" lvl="1" indent="-285750" algn="l">
              <a:buFont typeface="+mj-lt"/>
              <a:buAutoNum type="arabicPeriod"/>
            </a:pPr>
            <a:r>
              <a:rPr lang="en-US" sz="2400" b="1" i="0" dirty="0">
                <a:solidFill>
                  <a:srgbClr val="242424"/>
                </a:solidFill>
                <a:effectLst/>
                <a:latin typeface="TT Rounds Condensed" panose="020B0604020202020204" charset="0"/>
              </a:rPr>
              <a:t>Voorbeeld</a:t>
            </a:r>
            <a:r>
              <a:rPr lang="en-US" sz="2400" b="0" i="0" dirty="0">
                <a:solidFill>
                  <a:srgbClr val="242424"/>
                </a:solidFill>
                <a:effectLst/>
                <a:latin typeface="TT Rounds Condensed" panose="020B0604020202020204" charset="0"/>
              </a:rPr>
              <a:t>: Tijdens een proeverij kunnen deelnemers de balans van smaken bespreken in een gerecht van gegrilde lamskoteletjes met rozemarijn en knoflook, geserveerd met ratatouille.</a:t>
            </a:r>
          </a:p>
          <a:p>
            <a:pPr algn="l"/>
            <a:endParaRPr lang="en-US" b="0" i="0" dirty="0">
              <a:solidFill>
                <a:srgbClr val="242424"/>
              </a:solidFill>
              <a:effectLst/>
              <a:latin typeface="Segoe UI" panose="020B0502040204020203" pitchFamily="34" charset="0"/>
            </a:endParaRPr>
          </a:p>
        </p:txBody>
      </p:sp>
    </p:spTree>
    <p:extLst>
      <p:ext uri="{BB962C8B-B14F-4D97-AF65-F5344CB8AC3E}">
        <p14:creationId xmlns:p14="http://schemas.microsoft.com/office/powerpoint/2010/main" val="22340638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4" y="-6594058"/>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DDA9A7"/>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859655"/>
          </a:xfrm>
          <a:prstGeom prst="rect">
            <a:avLst/>
          </a:prstGeom>
        </p:spPr>
        <p:txBody>
          <a:bodyPr lIns="0" tIns="0" rIns="0" bIns="0" rtlCol="0" anchor="t">
            <a:spAutoFit/>
          </a:bodyPr>
          <a:lstStyle/>
          <a:p>
            <a:pPr algn="ctr">
              <a:lnSpc>
                <a:spcPts val="37260"/>
              </a:lnSpc>
            </a:pPr>
            <a:r>
              <a:rPr lang="en-US" sz="34500" spc="322" dirty="0">
                <a:solidFill>
                  <a:srgbClr val="E6C8C7"/>
                </a:solidFill>
                <a:latin typeface="TT Rounds Condensed"/>
                <a:ea typeface="TT Rounds Condensed"/>
                <a:cs typeface="TT Rounds Condensed"/>
                <a:sym typeface="TT Rounds Condensed"/>
              </a:rPr>
              <a:t>DAG4</a:t>
            </a:r>
          </a:p>
        </p:txBody>
      </p:sp>
      <p:sp>
        <p:nvSpPr>
          <p:cNvPr id="12" name="TextBox 12"/>
          <p:cNvSpPr txBox="1"/>
          <p:nvPr/>
        </p:nvSpPr>
        <p:spPr>
          <a:xfrm>
            <a:off x="1313714" y="3390138"/>
            <a:ext cx="10581358" cy="1753362"/>
          </a:xfrm>
          <a:prstGeom prst="rect">
            <a:avLst/>
          </a:prstGeom>
        </p:spPr>
        <p:txBody>
          <a:bodyPr lIns="0" tIns="0" rIns="0" bIns="0" rtlCol="0" anchor="t">
            <a:spAutoFit/>
          </a:bodyPr>
          <a:lstStyle/>
          <a:p>
            <a:pPr algn="ctr">
              <a:lnSpc>
                <a:spcPts val="6804"/>
              </a:lnSpc>
            </a:pPr>
            <a:r>
              <a:rPr lang="en-US" sz="6300" b="1" spc="58">
                <a:solidFill>
                  <a:srgbClr val="FFFFFF"/>
                </a:solidFill>
                <a:latin typeface="TT Rounds Condensed Bold"/>
                <a:ea typeface="TT Rounds Condensed Bold"/>
                <a:cs typeface="TT Rounds Condensed Bold"/>
                <a:sym typeface="TT Rounds Condensed Bold"/>
              </a:rPr>
              <a:t>Basistechnieken voor het maken van gebak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1.Inleiding tot Patisserie</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Kennismaking met de basisingrediënten (bloem, suiker, eieren, boter, enz.).</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Meel</a:t>
            </a:r>
            <a:r>
              <a:rPr lang="en-US" sz="3600" i="1" spc="32">
                <a:solidFill>
                  <a:srgbClr val="382B1B"/>
                </a:solidFill>
                <a:latin typeface="TT Rounds Condensed Italics"/>
                <a:ea typeface="TT Rounds Condensed Italics"/>
                <a:cs typeface="TT Rounds Condensed Italics"/>
                <a:sym typeface="TT Rounds Condensed Italics"/>
              </a:rPr>
              <a:t>: Soorten en gebruik (T45, T55, enz.).</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Suiker</a:t>
            </a:r>
            <a:r>
              <a:rPr lang="en-US" sz="3600" i="1" spc="32">
                <a:solidFill>
                  <a:srgbClr val="382B1B"/>
                </a:solidFill>
                <a:latin typeface="TT Rounds Condensed Italics"/>
                <a:ea typeface="TT Rounds Condensed Italics"/>
                <a:cs typeface="TT Rounds Condensed Italics"/>
                <a:sym typeface="TT Rounds Condensed Italics"/>
              </a:rPr>
              <a:t>: Kristalsuiker, poedersuiker, bruine suiker.</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Eieren</a:t>
            </a:r>
            <a:r>
              <a:rPr lang="en-US" sz="3600" i="1" spc="32">
                <a:solidFill>
                  <a:srgbClr val="382B1B"/>
                </a:solidFill>
                <a:latin typeface="TT Rounds Condensed Italics"/>
                <a:ea typeface="TT Rounds Condensed Italics"/>
                <a:cs typeface="TT Rounds Condensed Italics"/>
                <a:sym typeface="TT Rounds Condensed Italics"/>
              </a:rPr>
              <a:t>: Het belang van eieren bij het maken van gebak (bindmiddel, zuurdesem).</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Boter</a:t>
            </a:r>
            <a:r>
              <a:rPr lang="en-US" sz="3600" i="1" spc="32">
                <a:solidFill>
                  <a:srgbClr val="382B1B"/>
                </a:solidFill>
                <a:latin typeface="TT Rounds Condensed Italics"/>
                <a:ea typeface="TT Rounds Condensed Italics"/>
                <a:cs typeface="TT Rounds Condensed Italics"/>
                <a:sym typeface="TT Rounds Condensed Italics"/>
              </a:rPr>
              <a:t>: Zoete boter, half gezouten boter, margarine.</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Gist</a:t>
            </a:r>
            <a:r>
              <a:rPr lang="en-US" sz="3600" i="1" spc="32">
                <a:solidFill>
                  <a:srgbClr val="382B1B"/>
                </a:solidFill>
                <a:latin typeface="TT Rounds Condensed Italics"/>
                <a:ea typeface="TT Rounds Condensed Italics"/>
                <a:cs typeface="TT Rounds Condensed Italics"/>
                <a:sym typeface="TT Rounds Condensed Italics"/>
              </a:rPr>
              <a:t>: bakpoeder, bakkersgist.</a:t>
            </a:r>
          </a:p>
          <a:p>
            <a:pPr marL="1554480" lvl="2" indent="-518160" algn="l">
              <a:lnSpc>
                <a:spcPts val="3888"/>
              </a:lnSpc>
              <a:buAutoNum type="alphaLcPeriod"/>
            </a:pPr>
            <a:r>
              <a:rPr lang="en-US" sz="3600" b="1" i="1" spc="32">
                <a:solidFill>
                  <a:srgbClr val="382B1B"/>
                </a:solidFill>
                <a:latin typeface="TT Rounds Condensed Bold Italics"/>
                <a:ea typeface="TT Rounds Condensed Bold Italics"/>
                <a:cs typeface="TT Rounds Condensed Bold Italics"/>
                <a:sym typeface="TT Rounds Condensed Bold Italics"/>
              </a:rPr>
              <a:t>Overige ingrediënten </a:t>
            </a:r>
            <a:r>
              <a:rPr lang="en-US" sz="3600" i="1" spc="32">
                <a:solidFill>
                  <a:srgbClr val="382B1B"/>
                </a:solidFill>
                <a:latin typeface="TT Rounds Condensed Italics"/>
                <a:ea typeface="TT Rounds Condensed Italics"/>
                <a:cs typeface="TT Rounds Condensed Italics"/>
                <a:sym typeface="TT Rounds Condensed Italics"/>
              </a:rPr>
              <a:t>: Amandelpoeder, chocolade, melk, room.</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Specifieke hygiëneregels voor gebak.</a:t>
            </a:r>
          </a:p>
          <a:p>
            <a:pPr marL="1554480" lvl="2" indent="-518160" algn="l">
              <a:lnSpc>
                <a:spcPts val="3888"/>
              </a:lnSpc>
              <a:buAutoNum type="alphaLcPeriod"/>
            </a:pPr>
            <a:r>
              <a:rPr lang="en-US" sz="3600" i="1" spc="32">
                <a:solidFill>
                  <a:srgbClr val="382B1B"/>
                </a:solidFill>
                <a:latin typeface="TT Rounds Condensed Italics"/>
                <a:ea typeface="TT Rounds Condensed Italics"/>
                <a:cs typeface="TT Rounds Condensed Italics"/>
                <a:sym typeface="TT Rounds Condensed Italics"/>
              </a:rPr>
              <a:t>Handen wassen en werkoppervlakken schoonmaken.</a:t>
            </a:r>
          </a:p>
          <a:p>
            <a:pPr marL="1554480" lvl="2" indent="-518160" algn="l">
              <a:lnSpc>
                <a:spcPts val="3888"/>
              </a:lnSpc>
              <a:buAutoNum type="alphaLcPeriod"/>
            </a:pPr>
            <a:r>
              <a:rPr lang="en-US" sz="3600" i="1" spc="32">
                <a:solidFill>
                  <a:srgbClr val="382B1B"/>
                </a:solidFill>
                <a:latin typeface="TT Rounds Condensed Italics"/>
                <a:ea typeface="TT Rounds Condensed Italics"/>
                <a:cs typeface="TT Rounds Condensed Italics"/>
                <a:sym typeface="TT Rounds Condensed Italics"/>
              </a:rPr>
              <a:t>Conservering van ingrediënten en bereidingen.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2. Basis deeg</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808089"/>
          </a:xfrm>
          <a:prstGeom prst="rect">
            <a:avLst/>
          </a:prstGeom>
        </p:spPr>
        <p:txBody>
          <a:bodyPr lIns="0" tIns="0" rIns="0" bIns="0" rtlCol="0" anchor="t">
            <a:spAutoFit/>
          </a:bodyPr>
          <a:lstStyle/>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3" tooltip="https://webtv.hotellerie-restauration.ac-versailles.fr/Pate-brisee-methode-inversee"/>
              </a:rPr>
              <a:t>Zanddeeg</a:t>
            </a:r>
          </a:p>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4" tooltip="https://webtv.hotellerie-restauration.ac-versailles.fr/Shortcrust-pastry"/>
              </a:rPr>
              <a:t>Zanddeeg</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Demonstratie</a:t>
            </a:r>
            <a:r>
              <a:rPr lang="en-US" sz="3600" i="1" spc="32">
                <a:solidFill>
                  <a:srgbClr val="382B1B"/>
                </a:solidFill>
                <a:latin typeface="TT Rounds Condensed Italics"/>
                <a:ea typeface="TT Rounds Condensed Italics"/>
                <a:cs typeface="TT Rounds Condensed Italics"/>
                <a:sym typeface="TT Rounds Condensed Italics"/>
              </a:rPr>
              <a:t>: </a:t>
            </a:r>
            <a:r>
              <a:rPr lang="en-US" sz="3600" i="1" u="sng" spc="32">
                <a:solidFill>
                  <a:srgbClr val="382B1B"/>
                </a:solidFill>
                <a:latin typeface="TT Rounds Condensed Italics"/>
                <a:ea typeface="TT Rounds Condensed Italics"/>
                <a:cs typeface="TT Rounds Condensed Italics"/>
                <a:sym typeface="TT Rounds Condensed Italics"/>
                <a:hlinkClick r:id="rId5" tooltip="https://www.youtube.com/watch?v=IkM0xy-ajh0"/>
              </a:rPr>
              <a:t>schuur- </a:t>
            </a:r>
            <a:r>
              <a:rPr lang="en-US" sz="3600" i="1" spc="32">
                <a:solidFill>
                  <a:srgbClr val="382B1B"/>
                </a:solidFill>
                <a:latin typeface="TT Rounds Condensed Italics"/>
                <a:ea typeface="TT Rounds Condensed Italics"/>
                <a:cs typeface="TT Rounds Condensed Italics"/>
                <a:sym typeface="TT Rounds Condensed Italics"/>
              </a:rPr>
              <a:t>en freestechnieken.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Praktisch</a:t>
            </a:r>
            <a:r>
              <a:rPr lang="en-US" sz="3600" i="1" spc="32">
                <a:solidFill>
                  <a:srgbClr val="382B1B"/>
                </a:solidFill>
                <a:latin typeface="TT Rounds Condensed Italics"/>
                <a:ea typeface="TT Rounds Condensed Italics"/>
                <a:cs typeface="TT Rounds Condensed Italics"/>
                <a:sym typeface="TT Rounds Condensed Italics"/>
              </a:rPr>
              <a:t>: Individuele fruittaartjes maken.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Tip</a:t>
            </a:r>
            <a:r>
              <a:rPr lang="en-US" sz="3600" i="1" spc="32">
                <a:solidFill>
                  <a:srgbClr val="382B1B"/>
                </a:solidFill>
                <a:latin typeface="TT Rounds Condensed Italics"/>
                <a:ea typeface="TT Rounds Condensed Italics"/>
                <a:cs typeface="TT Rounds Condensed Italics"/>
                <a:sym typeface="TT Rounds Condensed Italics"/>
              </a:rPr>
              <a:t>: Hoe voorkom je dat het deeg krimpt.</a:t>
            </a:r>
          </a:p>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6" tooltip="https://webtv.hotellerie-restauration.ac-versailles.fr/La-pate-feuilletee"/>
              </a:rPr>
              <a:t>Bladerdeeg</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Demonstratie</a:t>
            </a:r>
            <a:r>
              <a:rPr lang="en-US" sz="3600" i="1" spc="32">
                <a:solidFill>
                  <a:srgbClr val="382B1B"/>
                </a:solidFill>
                <a:latin typeface="TT Rounds Condensed Italics"/>
                <a:ea typeface="TT Rounds Condensed Italics"/>
                <a:cs typeface="TT Rounds Condensed Italics"/>
                <a:sym typeface="TT Rounds Condensed Italics"/>
              </a:rPr>
              <a:t>: Temperen, draaien en vouwen.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Praktisch</a:t>
            </a:r>
            <a:r>
              <a:rPr lang="en-US" sz="3600" i="1" spc="32">
                <a:solidFill>
                  <a:srgbClr val="382B1B"/>
                </a:solidFill>
                <a:latin typeface="TT Rounds Condensed Italics"/>
                <a:ea typeface="TT Rounds Condensed Italics"/>
                <a:cs typeface="TT Rounds Condensed Italics"/>
                <a:sym typeface="TT Rounds Condensed Italics"/>
              </a:rPr>
              <a:t>: Palmbomen of appelflappen maken.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Tip</a:t>
            </a:r>
            <a:r>
              <a:rPr lang="en-US" sz="3600" i="1" spc="32">
                <a:solidFill>
                  <a:srgbClr val="382B1B"/>
                </a:solidFill>
                <a:latin typeface="TT Rounds Condensed Italics"/>
                <a:ea typeface="TT Rounds Condensed Italics"/>
                <a:cs typeface="TT Rounds Condensed Italics"/>
                <a:sym typeface="TT Rounds Condensed Italics"/>
              </a:rPr>
              <a:t>: Technieken voor het verkrijgen van gelijkmatig, knapperig bladerdeeg.</a:t>
            </a:r>
          </a:p>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7" tooltip="https://webtv.hotellerie-restauration.ac-versailles.fr/La-pate-a-choux-au-lait-et-dessechee"/>
              </a:rPr>
              <a:t>Soezendeeg</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Demonstratie</a:t>
            </a:r>
            <a:r>
              <a:rPr lang="en-US" sz="3600" i="1" spc="32">
                <a:solidFill>
                  <a:srgbClr val="382B1B"/>
                </a:solidFill>
                <a:latin typeface="TT Rounds Condensed Italics"/>
                <a:ea typeface="TT Rounds Condensed Italics"/>
                <a:cs typeface="TT Rounds Condensed Italics"/>
                <a:sym typeface="TT Rounds Condensed Italics"/>
              </a:rPr>
              <a:t>: Panade koken en de eieren erin verwerken.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Praktisch</a:t>
            </a:r>
            <a:r>
              <a:rPr lang="en-US" sz="3600" i="1" spc="32">
                <a:solidFill>
                  <a:srgbClr val="382B1B"/>
                </a:solidFill>
                <a:latin typeface="TT Rounds Condensed Italics"/>
                <a:ea typeface="TT Rounds Condensed Italics"/>
                <a:cs typeface="TT Rounds Condensed Italics"/>
                <a:sym typeface="TT Rounds Condensed Italics"/>
              </a:rPr>
              <a:t>: roomsoesjes en eclairs maken.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Tip</a:t>
            </a:r>
            <a:r>
              <a:rPr lang="en-US" sz="3600" i="1" spc="32">
                <a:solidFill>
                  <a:srgbClr val="382B1B"/>
                </a:solidFill>
                <a:latin typeface="TT Rounds Condensed Italics"/>
                <a:ea typeface="TT Rounds Condensed Italics"/>
                <a:cs typeface="TT Rounds Condensed Italics"/>
                <a:sym typeface="TT Rounds Condensed Italics"/>
              </a:rPr>
              <a:t>: Hoe krijg je mollige, gelijkmatige kolen?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3. Bereiding van crèmes en vullingen</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864989"/>
          </a:xfrm>
          <a:prstGeom prst="rect">
            <a:avLst/>
          </a:prstGeom>
        </p:spPr>
        <p:txBody>
          <a:bodyPr lIns="0" tIns="0" rIns="0" bIns="0" rtlCol="0" anchor="t">
            <a:spAutoFit/>
          </a:bodyPr>
          <a:lstStyle/>
          <a:p>
            <a:pPr marL="777240" lvl="1" indent="-388620" algn="l">
              <a:lnSpc>
                <a:spcPts val="3888"/>
              </a:lnSpc>
              <a:buAutoNum type="arabicPeriod"/>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3" tooltip="https://webtv.hotellerie-restauration.ac-versailles.fr/Creme-patissiere"/>
              </a:rPr>
              <a:t>Banketbakkersroom</a:t>
            </a:r>
          </a:p>
          <a:p>
            <a:pPr marL="1554480" lvl="2" indent="-51816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Demonstratie</a:t>
            </a:r>
            <a:r>
              <a:rPr lang="en-US" sz="3600" i="1" spc="32">
                <a:solidFill>
                  <a:srgbClr val="382B1B"/>
                </a:solidFill>
                <a:latin typeface="TT Rounds Condensed Italics"/>
                <a:ea typeface="TT Rounds Condensed Italics"/>
                <a:cs typeface="TT Rounds Condensed Italics"/>
                <a:sym typeface="TT Rounds Condensed Italics"/>
              </a:rPr>
              <a:t>: Room koken en tips om klontjes te voorkomen.</a:t>
            </a:r>
          </a:p>
          <a:p>
            <a:pPr marL="1554480" lvl="2" indent="-51816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Praktisch</a:t>
            </a:r>
            <a:r>
              <a:rPr lang="en-US" sz="3600" i="1" spc="32">
                <a:solidFill>
                  <a:srgbClr val="382B1B"/>
                </a:solidFill>
                <a:latin typeface="TT Rounds Condensed Italics"/>
                <a:ea typeface="TT Rounds Condensed Italics"/>
                <a:cs typeface="TT Rounds Condensed Italics"/>
                <a:sym typeface="TT Rounds Condensed Italics"/>
              </a:rPr>
              <a:t>: Kleine gevulde soezen maken.</a:t>
            </a:r>
          </a:p>
          <a:p>
            <a:pPr marL="777240" lvl="1" indent="-388620" algn="l">
              <a:lnSpc>
                <a:spcPts val="3888"/>
              </a:lnSpc>
              <a:buAutoNum type="arabicPeriod"/>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4" tooltip="https://webtv.hotellerie-restauration.ac-versailles.fr/Creme-Chantilly"/>
              </a:rPr>
              <a:t>Chantillycrème</a:t>
            </a:r>
          </a:p>
          <a:p>
            <a:pPr algn="l">
              <a:lnSpc>
                <a:spcPts val="3888"/>
              </a:lnSpc>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5" tooltip="https://webtv.hotellerie-restauration.ac-versailles.fr/Sweetened-whipped-cream"/>
              </a:rPr>
              <a:t>Gezoete slagroom</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Demonstratie</a:t>
            </a:r>
            <a:r>
              <a:rPr lang="en-US" sz="3600" i="1" spc="32">
                <a:solidFill>
                  <a:srgbClr val="382B1B"/>
                </a:solidFill>
                <a:latin typeface="TT Rounds Condensed Italics"/>
                <a:ea typeface="TT Rounds Condensed Italics"/>
                <a:cs typeface="TT Rounds Condensed Italics"/>
                <a:sym typeface="TT Rounds Condensed Italics"/>
              </a:rPr>
              <a:t>: Technieken om een perfecte slagroom te kloppen.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Praktisch</a:t>
            </a:r>
            <a:r>
              <a:rPr lang="en-US" sz="3600" i="1" spc="32">
                <a:solidFill>
                  <a:srgbClr val="382B1B"/>
                </a:solidFill>
                <a:latin typeface="TT Rounds Condensed Italics"/>
                <a:ea typeface="TT Rounds Condensed Italics"/>
                <a:cs typeface="TT Rounds Condensed Italics"/>
                <a:sym typeface="TT Rounds Condensed Italics"/>
              </a:rPr>
              <a:t>: Om desserts te garneren met slagroom.</a:t>
            </a:r>
          </a:p>
          <a:p>
            <a:pPr marL="777240" lvl="1" indent="-388620" algn="l">
              <a:lnSpc>
                <a:spcPts val="3888"/>
              </a:lnSpc>
              <a:buAutoNum type="arabicPeriod"/>
            </a:pPr>
            <a:r>
              <a:rPr lang="en-US" sz="3600" b="1" i="1" u="sng" spc="32">
                <a:solidFill>
                  <a:srgbClr val="382B1B"/>
                </a:solidFill>
                <a:latin typeface="TT Rounds Condensed Bold Italics"/>
                <a:ea typeface="TT Rounds Condensed Bold Italics"/>
                <a:cs typeface="TT Rounds Condensed Bold Italics"/>
                <a:sym typeface="TT Rounds Condensed Bold Italics"/>
                <a:hlinkClick r:id="rId6" tooltip="https://webtv.hotellerie-restauration.ac-versailles.fr/spip.php?page=iframe-video&amp;id_article=1327"/>
              </a:rPr>
              <a:t>Ganache</a:t>
            </a:r>
          </a:p>
          <a:p>
            <a:pPr marL="1554480" lvl="2" indent="-51816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Demonstratie</a:t>
            </a:r>
            <a:r>
              <a:rPr lang="en-US" sz="3600" i="1" spc="32">
                <a:solidFill>
                  <a:srgbClr val="382B1B"/>
                </a:solidFill>
                <a:latin typeface="TT Rounds Condensed Italics"/>
                <a:ea typeface="TT Rounds Condensed Italics"/>
                <a:cs typeface="TT Rounds Condensed Italics"/>
                <a:sym typeface="TT Rounds Condensed Italics"/>
              </a:rPr>
              <a:t>: Ganache voorbereiden voor vulling en glazuur.</a:t>
            </a: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Praktisch</a:t>
            </a:r>
            <a:r>
              <a:rPr lang="en-US" sz="3600" i="1" spc="32">
                <a:solidFill>
                  <a:srgbClr val="382B1B"/>
                </a:solidFill>
                <a:latin typeface="TT Rounds Condensed Italics"/>
                <a:ea typeface="TT Rounds Condensed Italics"/>
                <a:cs typeface="TT Rounds Condensed Italics"/>
                <a:sym typeface="TT Rounds Condensed Italics"/>
              </a:rPr>
              <a:t>: Chocoladetruffels maken.</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Klassieke desserts maken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501506"/>
          </a:xfrm>
          <a:prstGeom prst="rect">
            <a:avLst/>
          </a:prstGeom>
        </p:spPr>
        <p:txBody>
          <a:bodyPr lIns="0" tIns="0" rIns="0" bIns="0" rtlCol="0" anchor="t">
            <a:spAutoFit/>
          </a:bodyPr>
          <a:lstStyle/>
          <a:p>
            <a:pPr marL="777240" lvl="1" indent="-388620" algn="l">
              <a:lnSpc>
                <a:spcPts val="3888"/>
              </a:lnSpc>
              <a:buAutoNum type="arabicPeriod"/>
            </a:pPr>
            <a:r>
              <a:rPr lang="en-US" sz="3600" b="1" i="1" u="sng" spc="32" dirty="0">
                <a:solidFill>
                  <a:srgbClr val="382B1B"/>
                </a:solidFill>
                <a:latin typeface="TT Rounds Condensed Bold Italics"/>
                <a:ea typeface="TT Rounds Condensed Bold Italics"/>
                <a:cs typeface="TT Rounds Condensed Bold Italics"/>
                <a:sym typeface="TT Rounds Condensed Bold Italics"/>
                <a:hlinkClick r:id="rId3" tooltip="https://fiches.hotellerie-restauration.ac-versailles.fr/fiche/178/jouer"/>
              </a:rPr>
              <a:t>Vruchtentaart</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Demonstratie</a:t>
            </a:r>
            <a:r>
              <a:rPr lang="en-US" sz="3600" i="1" spc="32" dirty="0">
                <a:solidFill>
                  <a:srgbClr val="382B1B"/>
                </a:solidFill>
                <a:latin typeface="TT Rounds Condensed Italics"/>
                <a:ea typeface="TT Rounds Condensed Italics"/>
                <a:cs typeface="TT Rounds Condensed Italics"/>
                <a:sym typeface="TT Rounds Condensed Italics"/>
              </a:rPr>
              <a:t>: De taart met banketbakkersroom en vers fruit in elkaar zetten.</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Praktisch</a:t>
            </a:r>
            <a:r>
              <a:rPr lang="en-US" sz="3600" i="1" spc="32" dirty="0">
                <a:solidFill>
                  <a:srgbClr val="382B1B"/>
                </a:solidFill>
                <a:latin typeface="TT Rounds Condensed Italics"/>
                <a:ea typeface="TT Rounds Condensed Italics"/>
                <a:cs typeface="TT Rounds Condensed Italics"/>
                <a:sym typeface="TT Rounds Condensed Italics"/>
              </a:rPr>
              <a:t>: Elke deelnemer maakt zijn eigen fruittaart.</a:t>
            </a:r>
          </a:p>
          <a:p>
            <a:pPr marL="777240" lvl="1" indent="-388620" algn="l">
              <a:lnSpc>
                <a:spcPts val="3888"/>
              </a:lnSpc>
              <a:buAutoNum type="arabicPeriod"/>
            </a:pPr>
            <a:r>
              <a:rPr lang="en-US" sz="3600" b="1" i="1" u="sng" spc="32" dirty="0">
                <a:solidFill>
                  <a:srgbClr val="382B1B"/>
                </a:solidFill>
                <a:latin typeface="TT Rounds Condensed Bold Italics"/>
                <a:ea typeface="TT Rounds Condensed Bold Italics"/>
                <a:cs typeface="TT Rounds Condensed Bold Italics"/>
                <a:sym typeface="TT Rounds Condensed Bold Italics"/>
                <a:hlinkClick r:id="rId4" tooltip="https://fiches.hotellerie-restauration.ac-versailles.fr/fiche/128/jouer"/>
              </a:rPr>
              <a:t>Chocolade of koffie éclairs</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Demonstratie</a:t>
            </a:r>
            <a:r>
              <a:rPr lang="en-US" sz="3600" i="1" spc="32" dirty="0">
                <a:solidFill>
                  <a:srgbClr val="382B1B"/>
                </a:solidFill>
                <a:latin typeface="TT Rounds Condensed Italics"/>
                <a:ea typeface="TT Rounds Condensed Italics"/>
                <a:cs typeface="TT Rounds Condensed Italics"/>
                <a:sym typeface="TT Rounds Condensed Italics"/>
              </a:rPr>
              <a:t>: eclairs vullen met chocoladevla en glazuur.</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Praktisch</a:t>
            </a:r>
            <a:r>
              <a:rPr lang="en-US" sz="3600" i="1" spc="32" dirty="0">
                <a:solidFill>
                  <a:srgbClr val="382B1B"/>
                </a:solidFill>
                <a:latin typeface="TT Rounds Condensed Italics"/>
                <a:ea typeface="TT Rounds Condensed Italics"/>
                <a:cs typeface="TT Rounds Condensed Italics"/>
                <a:sym typeface="TT Rounds Condensed Italics"/>
              </a:rPr>
              <a:t>: Individuele eclairs maken.</a:t>
            </a:r>
          </a:p>
          <a:p>
            <a:pPr marL="777240" lvl="1" indent="-388620" algn="l">
              <a:lnSpc>
                <a:spcPts val="3888"/>
              </a:lnSpc>
              <a:buAutoNum type="arabicPeriod"/>
            </a:pPr>
            <a:r>
              <a:rPr lang="en-US" sz="3600" b="1" i="1" u="sng" spc="32" dirty="0">
                <a:solidFill>
                  <a:srgbClr val="382B1B"/>
                </a:solidFill>
                <a:latin typeface="TT Rounds Condensed Bold Italics"/>
                <a:ea typeface="TT Rounds Condensed Bold Italics"/>
                <a:cs typeface="TT Rounds Condensed Bold Italics"/>
                <a:sym typeface="TT Rounds Condensed Bold Italics"/>
                <a:hlinkClick r:id="rId5" tooltip="https://fiches.hotellerie-restauration.ac-versailles.fr/fiche/127/jouer"/>
              </a:rPr>
              <a:t>Soesjes</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Demonstratie</a:t>
            </a:r>
            <a:r>
              <a:rPr lang="en-US" sz="3600" i="1" spc="32" dirty="0">
                <a:solidFill>
                  <a:srgbClr val="382B1B"/>
                </a:solidFill>
                <a:latin typeface="TT Rounds Condensed Italics"/>
                <a:ea typeface="TT Rounds Condensed Italics"/>
                <a:cs typeface="TT Rounds Condensed Italics"/>
                <a:sym typeface="TT Rounds Condensed Italics"/>
              </a:rPr>
              <a:t>: Garneren van soezendeeg met slagroom of custardroom.</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Praktisch</a:t>
            </a:r>
            <a:r>
              <a:rPr lang="en-US" sz="3600" i="1" spc="32" dirty="0">
                <a:solidFill>
                  <a:srgbClr val="382B1B"/>
                </a:solidFill>
                <a:latin typeface="TT Rounds Condensed Italics"/>
                <a:ea typeface="TT Rounds Condensed Italics"/>
                <a:cs typeface="TT Rounds Condensed Italics"/>
                <a:sym typeface="TT Rounds Condensed Italics"/>
              </a:rPr>
              <a:t>: Maak soezendeeg en versier met poedersuiker of fondant.</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AutoShape 3"/>
          <p:cNvSpPr/>
          <p:nvPr/>
        </p:nvSpPr>
        <p:spPr>
          <a:xfrm>
            <a:off x="2153831" y="-52872"/>
            <a:ext cx="28575" cy="10308912"/>
          </a:xfrm>
          <a:prstGeom prst="line">
            <a:avLst/>
          </a:prstGeom>
          <a:ln w="19050" cap="rnd">
            <a:solidFill>
              <a:srgbClr val="B6D1E1"/>
            </a:solidFill>
            <a:prstDash val="solid"/>
            <a:headEnd type="none" w="sm" len="sm"/>
            <a:tailEnd type="none" w="sm" len="sm"/>
          </a:ln>
        </p:spPr>
        <p:txBody>
          <a:bodyPr/>
          <a:lstStyle/>
          <a:p>
            <a:endParaRPr lang="fr-FR"/>
          </a:p>
        </p:txBody>
      </p:sp>
      <p:grpSp>
        <p:nvGrpSpPr>
          <p:cNvPr id="4" name="Group 4"/>
          <p:cNvGrpSpPr/>
          <p:nvPr/>
        </p:nvGrpSpPr>
        <p:grpSpPr>
          <a:xfrm>
            <a:off x="1028700" y="621170"/>
            <a:ext cx="2679858" cy="2763139"/>
            <a:chOff x="0" y="0"/>
            <a:chExt cx="3573144" cy="3684186"/>
          </a:xfrm>
        </p:grpSpPr>
        <p:sp>
          <p:nvSpPr>
            <p:cNvPr id="5" name="Freeform 5"/>
            <p:cNvSpPr/>
            <p:nvPr/>
          </p:nvSpPr>
          <p:spPr>
            <a:xfrm>
              <a:off x="-159004" y="-60325"/>
              <a:ext cx="3973576" cy="3893185"/>
            </a:xfrm>
            <a:custGeom>
              <a:avLst/>
              <a:gdLst/>
              <a:ahLst/>
              <a:cxnLst/>
              <a:rect l="l" t="t" r="r" b="b"/>
              <a:pathLst>
                <a:path w="3973576" h="3893185">
                  <a:moveTo>
                    <a:pt x="2322576" y="146685"/>
                  </a:moveTo>
                  <a:cubicBezTo>
                    <a:pt x="1847215" y="4699"/>
                    <a:pt x="1350518" y="0"/>
                    <a:pt x="972058" y="425704"/>
                  </a:cubicBezTo>
                  <a:cubicBezTo>
                    <a:pt x="605409" y="837311"/>
                    <a:pt x="252984" y="1501902"/>
                    <a:pt x="177292" y="2050669"/>
                  </a:cubicBezTo>
                  <a:cubicBezTo>
                    <a:pt x="0" y="3330321"/>
                    <a:pt x="1139952" y="3893185"/>
                    <a:pt x="2291842" y="3711067"/>
                  </a:cubicBezTo>
                  <a:cubicBezTo>
                    <a:pt x="3415284" y="3533648"/>
                    <a:pt x="3973576" y="2060194"/>
                    <a:pt x="3632962" y="1009904"/>
                  </a:cubicBezTo>
                  <a:cubicBezTo>
                    <a:pt x="3531235" y="692912"/>
                    <a:pt x="3235579" y="543941"/>
                    <a:pt x="2956560" y="406781"/>
                  </a:cubicBezTo>
                  <a:cubicBezTo>
                    <a:pt x="2755519" y="307467"/>
                    <a:pt x="2542667" y="212852"/>
                    <a:pt x="2322703" y="146558"/>
                  </a:cubicBezTo>
                  <a:close/>
                </a:path>
              </a:pathLst>
            </a:custGeom>
            <a:solidFill>
              <a:srgbClr val="84BFA4"/>
            </a:solidFill>
          </p:spPr>
          <p:txBody>
            <a:bodyPr/>
            <a:lstStyle/>
            <a:p>
              <a:endParaRPr lang="fr-FR"/>
            </a:p>
          </p:txBody>
        </p:sp>
      </p:grpSp>
      <p:sp>
        <p:nvSpPr>
          <p:cNvPr id="6" name="TextBox 6"/>
          <p:cNvSpPr txBox="1"/>
          <p:nvPr/>
        </p:nvSpPr>
        <p:spPr>
          <a:xfrm>
            <a:off x="2368629" y="3678936"/>
            <a:ext cx="14890671" cy="1464564"/>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De rationele organisatie van keukenwerk, ook wel de gerationaliseerde werkmethode genoemd, heeft als doel de efficiëntie, productiviteit en kwaliteit in een professionele keuken te maximaliseren. Dit zijn de belangrijkste aspecten van deze organisatie</a:t>
            </a:r>
          </a:p>
        </p:txBody>
      </p:sp>
      <p:sp>
        <p:nvSpPr>
          <p:cNvPr id="7" name="TextBox 7"/>
          <p:cNvSpPr txBox="1"/>
          <p:nvPr/>
        </p:nvSpPr>
        <p:spPr>
          <a:xfrm>
            <a:off x="2368629" y="1285316"/>
            <a:ext cx="8717983" cy="1491996"/>
          </a:xfrm>
          <a:prstGeom prst="rect">
            <a:avLst/>
          </a:prstGeom>
        </p:spPr>
        <p:txBody>
          <a:bodyPr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Rationele arbeidsorganisatie: definitie en praktijk.</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Installatie</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De ingrediënten bereiden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Vooraf snijden en voorbereiden: De ingrediënten worden gewassen, geschild, gesneden en zijn klaar voor gebruik voordat de service begint.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Portioneren: Ingrediënten worden gewogen en afgemeten voor recepten, wat tijd bespaart en zorgt voor precisie bij het koken.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Organisatie van het werkstation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Logische opstelling: Gebruiksvoorwerpen, ingrediënten en apparatuur zijn zo gerangschikt dat ze zo min mogelijk worden verplaatst.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Toegankelijkheid: veelgebruikte hulpmiddelen binnen handbereik.</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2. Keukenbrigade</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836539"/>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Toewijzing van taken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Speciale stations: Elk lid van het team heeft specifieke verantwoordelijkheden, bijvoorbeeld een chef saucier, een chef de partie, enz.</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Coördinatie: Communicatie en coördinatie tussen de leden van de brigade zijn essentieel voor een soepele workflow.</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Hiërarchie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Chef-kok: Verantwoordelijk voor de hele keuken, van menuplanning tot toezicht op het personeel.</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Sous-Chef: Assisteert de chef-kok en geeft leiding aan de chefs de partie.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Chefs de Partie: Gespecialiseerd in een bepaald deel van de keuken (bijv. sauzen, grillen, gebak).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53507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Koken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Kook voedsel tot een veilige temperatuur om bacteriën te vernietigen: kook gevogelte bijvoorbeeld tot een inwendige temperatuur van 74°C en gehakt tot 71°C.</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Koeling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Koel gekookt voedsel snel af: van 60°C tot 21°C in minder dan 2 uur, en van 21°C tot 4°C in minder dan 4 uur.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Opwarmen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Verwarm voedsel opnieuw tot een minimumtemperatuur van 74°C voordat je het serveert.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Temperatuurregeling</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Werkstroom</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Logische taakvolgorde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Volgorde van werkzaamheden: Taken worden uitgevoerd in een volgorde die de tijd en het gebruik van apparatuur optimaliseert.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Timing: Bereidingen worden getimed om ervoor te zorgen dat alle elementen van een gerecht op hetzelfde moment klaar zijn.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Time-outs vermijden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Continu werken: Koks gaan zonder onderbreking van de ene taak naar de andere en gebruiken wachttijden (zoals koken) om verder te gaan met andere bereidingen.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Multitasking: Koks moeten verschillende taken tegelijk kunnen uitvoeren.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Standaardisatie en consistentie</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836539"/>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Gestandaardiseerde omzet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Technische informatiebladen: Gebruik van technische fiches met gedetailleerde informatie over elke bereidingsfase om de consistentie van de gerechten te garanderen.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Kwaliteitscontrole: Implementeren van procedures om de kwaliteit van gerechten te controleren voordat ze worden geserveerd.</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Training en bijscholing</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Initiële opleiding: Nieuwe werknemers krijgen training in de methoden en normen van de vestiging.</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Voortdurende training: Regelmatige trainingssessies om vaardigheden te verbeteren en nieuwe technieken te introduceren.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5. Voorraad- en kostenbeheer</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*Voorraadcontrole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Regelmatig inventariseren: De voorraden controleren om verspilling en tekorten te voorkomen.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Voorraadbeheer: Geplande bestellingen om de beschikbaarheid van ingrediënten te garanderen en tegelijkertijd de opslagkosten te minimaliseren.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Berekening van kosten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Kostenanalyse**: De kosten van ingrediënten bewaken en verkoopprijzen aanpassen om winstgevendheid te garanderen.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Afval verminderen: Strategieën implementeren om restjes te gebruiken en afval te minimaliseren.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6. Gezondheid en veiligheid</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Hygiënenormen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Reiniging en desinfectie: Strikte protocollen voor het reinigen van werkplekken, keukengerei en apparatuur.</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Temperatuurcontrole: Bewaking van kook- en bewaartemperaturen om voedselveiligheid te garanderen.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Veiligheid op het werk</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Beschermende uitrusting: Gebruik van handschoenen, schorten en veiligheidsschoenen.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Veiligheidstraining: personeel trainen in noodprocedures en goede praktijken om ongelukken te voorkomen.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Werkstroom</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Logische taakvolgorde</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Volgorde van werkzaamheden: Taken worden uitgevoerd in een volgorde die de tijd en het gebruik van apparatuur optimaliseert.</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Timing: Bereidingen worden getimed om ervoor te zorgen dat alle elementen van een gerecht op hetzelfde moment klaar zijn.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Time-outs vermijden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Continu werken: Koks gaan zonder onderbreking van de ene taak naar de andere en gebruiken wachttijden (zoals koken) om verder te gaan met andere bereidingen.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Multitasking: Koks moeten verschillende taken tegelijk kunnen uitvoeren.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5: Basistechnieken voor het maken van gebak</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Wat zijn de basisingrediënten voor het maken van gebak?</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Meel, suiker, eieren, boter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Meel, zout, water, gist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Suiker, melk, eieren, gist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Boter, bloem, water, zout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Welke techniek wordt gebruikt om homogeen en knapperig bladerdeeg te maken?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a:t>
            </a:r>
            <a:r>
              <a:rPr lang="en-US" sz="3600" b="1" spc="32" dirty="0" err="1">
                <a:solidFill>
                  <a:srgbClr val="382B1B"/>
                </a:solidFill>
                <a:latin typeface="TT Rounds Condensed Bold"/>
                <a:ea typeface="TT Rounds Condensed Bold"/>
                <a:cs typeface="TT Rounds Condensed Bold"/>
                <a:sym typeface="TT Rounds Condensed Bold"/>
              </a:rPr>
              <a:t>Sablage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Kneden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Lamineren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Blancheren</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9781121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4: Basistechnieken voor het maken van gebak</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Welke room wordt bereid door gezoete room op te kloppen?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Banketbakkersroom</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Chantillycrème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Ganache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Custard</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Hoe wordt korstdeeg gemaakt?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a:t>
            </a:r>
            <a:r>
              <a:rPr lang="en-US" sz="3600" b="1" spc="32" dirty="0" err="1">
                <a:solidFill>
                  <a:srgbClr val="382B1B"/>
                </a:solidFill>
                <a:latin typeface="TT Rounds Condensed Bold"/>
                <a:ea typeface="TT Rounds Condensed Bold"/>
                <a:cs typeface="TT Rounds Condensed Bold"/>
                <a:sym typeface="TT Rounds Condensed Bold"/>
              </a:rPr>
              <a:t>Sabreren </a:t>
            </a:r>
            <a:r>
              <a:rPr lang="en-US" sz="3600" b="1" spc="32" dirty="0">
                <a:solidFill>
                  <a:srgbClr val="382B1B"/>
                </a:solidFill>
                <a:latin typeface="TT Rounds Condensed Bold"/>
                <a:ea typeface="TT Rounds Condensed Bold"/>
                <a:cs typeface="TT Rounds Condensed Bold"/>
                <a:sym typeface="TT Rounds Condensed Bold"/>
              </a:rPr>
              <a:t>en frezen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Temperen en vouwen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Koken en opkloppen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Blancheren en koelen</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13228348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4001095"/>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4: Basistechnieken voor het maken van gebak</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Waarvoor dient een keukenthermometer bij het maken van gebak?</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De hoeveelheden ingrediënten meten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Om de gaarheid van vlees te controleren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Zorgen voor de juiste temperatuur van gebak</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Ingrediënten goed mengen</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5975270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001643"/>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5: Basistechnieken voor het maken van gebak</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Wat zijn de basisingrediënten voor het maken van gebak?</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Meel, suiker, eieren, boter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Welke techniek wordt gebruikt om homogeen en knapperig bladerdeeg te maken?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Lamineren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Welke room wordt bereid door gezoete room op te kloppen?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Chantillycrème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Hoe wordt korstdeeg gemaakt?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a:t>
            </a:r>
            <a:r>
              <a:rPr lang="en-US" sz="3600" b="1" spc="32" dirty="0" err="1">
                <a:solidFill>
                  <a:srgbClr val="382B1B"/>
                </a:solidFill>
                <a:latin typeface="TT Rounds Condensed Bold"/>
                <a:ea typeface="TT Rounds Condensed Bold"/>
                <a:cs typeface="TT Rounds Condensed Bold"/>
                <a:sym typeface="TT Rounds Condensed Bold"/>
              </a:rPr>
              <a:t>Sabreren </a:t>
            </a:r>
            <a:r>
              <a:rPr lang="en-US" sz="3600" b="1" spc="32" dirty="0">
                <a:solidFill>
                  <a:srgbClr val="382B1B"/>
                </a:solidFill>
                <a:latin typeface="TT Rounds Condensed Bold"/>
                <a:ea typeface="TT Rounds Condensed Bold"/>
                <a:cs typeface="TT Rounds Condensed Bold"/>
                <a:sym typeface="TT Rounds Condensed Bold"/>
              </a:rPr>
              <a:t>en frezen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Waarvoor dient een keukenthermometer bij het maken van gebak?</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Zorgen voor de juiste temperatuur van gebak</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Antwoorden</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42084244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4" y="-6594058"/>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84BFA4"/>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313714" y="3390138"/>
            <a:ext cx="10581358" cy="896112"/>
          </a:xfrm>
          <a:prstGeom prst="rect">
            <a:avLst/>
          </a:prstGeom>
        </p:spPr>
        <p:txBody>
          <a:bodyPr lIns="0" tIns="0" rIns="0" bIns="0" rtlCol="0" anchor="t">
            <a:spAutoFit/>
          </a:bodyPr>
          <a:lstStyle/>
          <a:p>
            <a:pPr algn="ctr">
              <a:lnSpc>
                <a:spcPts val="6804"/>
              </a:lnSpc>
            </a:pPr>
            <a:r>
              <a:rPr lang="en-US" sz="6300" b="1" spc="58">
                <a:solidFill>
                  <a:srgbClr val="FFFFFF"/>
                </a:solidFill>
                <a:latin typeface="TT Rounds Condensed Bold"/>
                <a:ea typeface="TT Rounds Condensed Bold"/>
                <a:cs typeface="TT Rounds Condensed Bold"/>
                <a:sym typeface="TT Rounds Condensed Bold"/>
              </a:rPr>
              <a:t>CONCLUSIE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8934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Onderhoud van gebouwen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Houd de keuken schoon en netjes.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Gooi afval regelmatig en op de juiste manier weg.</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Ongediertebestrijding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Implementeer preventieve maatregelen tegen insecten en knaagdieren (muskietennetten, vallen, enz.).</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Milieu en gezondheid</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407664"/>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De rationele organisatie van het werk in de keuken is een systematische aanpak die erop gericht is elk aspect van het culinaire proces te optimaliseren, van de bereiding van ingrediënten tot het serveren van gerechten. Het is gebaseerd op een nauwgezette planning, een duidelijke taakverdeling, een rigoureuze opleiding en een strikte controle van de kwaliteits- en hygiënenormen. Door deze principes toe te passen, kunnen professionele keukens de efficiëntie verbeteren, de kosten verlagen en hun klanten een culinaire ervaring van hoge kwaliteit bieden.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CONCLUSIE</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2403345">
            <a:off x="10155344" y="1667295"/>
            <a:ext cx="9288581" cy="9577245"/>
            <a:chOff x="0" y="0"/>
            <a:chExt cx="12384774" cy="12769660"/>
          </a:xfrm>
        </p:grpSpPr>
        <p:sp>
          <p:nvSpPr>
            <p:cNvPr id="4" name="Freeform 4"/>
            <p:cNvSpPr/>
            <p:nvPr/>
          </p:nvSpPr>
          <p:spPr>
            <a:xfrm>
              <a:off x="-551307" y="-209042"/>
              <a:ext cx="13772768" cy="13494005"/>
            </a:xfrm>
            <a:custGeom>
              <a:avLst/>
              <a:gdLst/>
              <a:ahLst/>
              <a:cxnLst/>
              <a:rect l="l" t="t" r="r" b="b"/>
              <a:pathLst>
                <a:path w="13772768" h="13494005">
                  <a:moveTo>
                    <a:pt x="8050530" y="508254"/>
                  </a:moveTo>
                  <a:cubicBezTo>
                    <a:pt x="6402705" y="16383"/>
                    <a:pt x="4681093" y="0"/>
                    <a:pt x="3369437" y="1475613"/>
                  </a:cubicBezTo>
                  <a:cubicBezTo>
                    <a:pt x="2098675" y="2902077"/>
                    <a:pt x="877189" y="5205730"/>
                    <a:pt x="614807" y="7107682"/>
                  </a:cubicBezTo>
                  <a:cubicBezTo>
                    <a:pt x="0" y="11542903"/>
                    <a:pt x="3951478" y="13494005"/>
                    <a:pt x="7943977" y="12862814"/>
                  </a:cubicBezTo>
                  <a:cubicBezTo>
                    <a:pt x="11838051" y="12248007"/>
                    <a:pt x="13772768" y="7140575"/>
                    <a:pt x="12592304" y="3500628"/>
                  </a:cubicBezTo>
                  <a:cubicBezTo>
                    <a:pt x="12239752" y="2402078"/>
                    <a:pt x="11214989" y="1885569"/>
                    <a:pt x="10247630" y="1410081"/>
                  </a:cubicBezTo>
                  <a:cubicBezTo>
                    <a:pt x="9550781" y="1065784"/>
                    <a:pt x="8812911" y="737870"/>
                    <a:pt x="8050530" y="508254"/>
                  </a:cubicBezTo>
                  <a:close/>
                </a:path>
              </a:pathLst>
            </a:custGeom>
            <a:solidFill>
              <a:srgbClr val="B6D1E1"/>
            </a:solidFill>
          </p:spPr>
          <p:txBody>
            <a:bodyPr/>
            <a:lstStyle/>
            <a:p>
              <a:endParaRPr lang="fr-FR"/>
            </a:p>
          </p:txBody>
        </p:sp>
      </p:grpSp>
      <p:grpSp>
        <p:nvGrpSpPr>
          <p:cNvPr id="5" name="Group 5"/>
          <p:cNvGrpSpPr/>
          <p:nvPr/>
        </p:nvGrpSpPr>
        <p:grpSpPr>
          <a:xfrm>
            <a:off x="18288000" y="-69468"/>
            <a:ext cx="4255293" cy="17013080"/>
            <a:chOff x="0" y="0"/>
            <a:chExt cx="5673724" cy="22684106"/>
          </a:xfrm>
        </p:grpSpPr>
        <p:sp>
          <p:nvSpPr>
            <p:cNvPr id="6" name="Freeform 6"/>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sp>
        <p:nvSpPr>
          <p:cNvPr id="7" name="Freeform 7"/>
          <p:cNvSpPr/>
          <p:nvPr/>
        </p:nvSpPr>
        <p:spPr>
          <a:xfrm>
            <a:off x="867018" y="690195"/>
            <a:ext cx="6159441" cy="4453305"/>
          </a:xfrm>
          <a:custGeom>
            <a:avLst/>
            <a:gdLst/>
            <a:ahLst/>
            <a:cxnLst/>
            <a:rect l="l" t="t" r="r" b="b"/>
            <a:pathLst>
              <a:path w="6159441" h="4453305">
                <a:moveTo>
                  <a:pt x="0" y="0"/>
                </a:moveTo>
                <a:lnTo>
                  <a:pt x="6159441" y="0"/>
                </a:lnTo>
                <a:lnTo>
                  <a:pt x="6159441" y="4453305"/>
                </a:lnTo>
                <a:lnTo>
                  <a:pt x="0" y="4453305"/>
                </a:lnTo>
                <a:lnTo>
                  <a:pt x="0" y="0"/>
                </a:lnTo>
                <a:close/>
              </a:path>
            </a:pathLst>
          </a:custGeom>
          <a:blipFill>
            <a:blip r:embed="rId2"/>
            <a:stretch>
              <a:fillRect l="-30" r="-30"/>
            </a:stretch>
          </a:blipFill>
        </p:spPr>
        <p:txBody>
          <a:bodyPr/>
          <a:lstStyle/>
          <a:p>
            <a:endParaRPr lang="fr-FR"/>
          </a:p>
        </p:txBody>
      </p:sp>
      <p:grpSp>
        <p:nvGrpSpPr>
          <p:cNvPr id="8" name="Group 8"/>
          <p:cNvGrpSpPr/>
          <p:nvPr/>
        </p:nvGrpSpPr>
        <p:grpSpPr>
          <a:xfrm>
            <a:off x="-1818780" y="10310727"/>
            <a:ext cx="21361288" cy="2805024"/>
            <a:chOff x="0" y="0"/>
            <a:chExt cx="28481718" cy="3740032"/>
          </a:xfrm>
        </p:grpSpPr>
        <p:sp>
          <p:nvSpPr>
            <p:cNvPr id="9" name="Freeform 9"/>
            <p:cNvSpPr/>
            <p:nvPr/>
          </p:nvSpPr>
          <p:spPr>
            <a:xfrm>
              <a:off x="0" y="0"/>
              <a:ext cx="28481654" cy="3740023"/>
            </a:xfrm>
            <a:custGeom>
              <a:avLst/>
              <a:gdLst/>
              <a:ahLst/>
              <a:cxnLst/>
              <a:rect l="l" t="t" r="r" b="b"/>
              <a:pathLst>
                <a:path w="28481654" h="3740023">
                  <a:moveTo>
                    <a:pt x="0" y="0"/>
                  </a:moveTo>
                  <a:lnTo>
                    <a:pt x="28481654" y="0"/>
                  </a:lnTo>
                  <a:lnTo>
                    <a:pt x="28481654" y="3740023"/>
                  </a:lnTo>
                  <a:lnTo>
                    <a:pt x="0" y="3740023"/>
                  </a:lnTo>
                  <a:close/>
                </a:path>
              </a:pathLst>
            </a:custGeom>
            <a:solidFill>
              <a:srgbClr val="ECECEC"/>
            </a:solidFill>
          </p:spPr>
          <p:txBody>
            <a:bodyPr/>
            <a:lstStyle/>
            <a:p>
              <a:endParaRPr lang="fr-FR"/>
            </a:p>
          </p:txBody>
        </p:sp>
      </p:grpSp>
      <p:sp>
        <p:nvSpPr>
          <p:cNvPr id="10" name="Freeform 10" descr="Blue text on a black background  Description automatically generated"/>
          <p:cNvSpPr/>
          <p:nvPr/>
        </p:nvSpPr>
        <p:spPr>
          <a:xfrm>
            <a:off x="5429016" y="8472290"/>
            <a:ext cx="3938402" cy="824188"/>
          </a:xfrm>
          <a:custGeom>
            <a:avLst/>
            <a:gdLst/>
            <a:ahLst/>
            <a:cxnLst/>
            <a:rect l="l" t="t" r="r" b="b"/>
            <a:pathLst>
              <a:path w="3938402" h="824188">
                <a:moveTo>
                  <a:pt x="0" y="0"/>
                </a:moveTo>
                <a:lnTo>
                  <a:pt x="3938402" y="0"/>
                </a:lnTo>
                <a:lnTo>
                  <a:pt x="3938402" y="824188"/>
                </a:lnTo>
                <a:lnTo>
                  <a:pt x="0" y="824188"/>
                </a:lnTo>
                <a:lnTo>
                  <a:pt x="0" y="0"/>
                </a:lnTo>
                <a:close/>
              </a:path>
            </a:pathLst>
          </a:custGeom>
          <a:blipFill>
            <a:blip r:embed="rId3"/>
            <a:stretch>
              <a:fillRect/>
            </a:stretch>
          </a:blipFill>
        </p:spPr>
        <p:txBody>
          <a:bodyPr/>
          <a:lstStyle/>
          <a:p>
            <a:endParaRPr lang="fr-FR"/>
          </a:p>
        </p:txBody>
      </p:sp>
      <p:sp>
        <p:nvSpPr>
          <p:cNvPr id="11" name="TextBox 11"/>
          <p:cNvSpPr txBox="1"/>
          <p:nvPr/>
        </p:nvSpPr>
        <p:spPr>
          <a:xfrm>
            <a:off x="1109908" y="8455798"/>
            <a:ext cx="5664254" cy="967170"/>
          </a:xfrm>
          <a:prstGeom prst="rect">
            <a:avLst/>
          </a:prstGeom>
        </p:spPr>
        <p:txBody>
          <a:bodyPr lIns="0" tIns="0" rIns="0" bIns="0" rtlCol="0" anchor="t">
            <a:spAutoFit/>
          </a:bodyPr>
          <a:lstStyle/>
          <a:p>
            <a:pPr algn="l">
              <a:lnSpc>
                <a:spcPts val="4536"/>
              </a:lnSpc>
            </a:pPr>
            <a:r>
              <a:rPr lang="en-US" sz="4200" b="1" spc="39">
                <a:solidFill>
                  <a:srgbClr val="382B1B"/>
                </a:solidFill>
                <a:latin typeface="TT Rounds Condensed Bold"/>
                <a:ea typeface="TT Rounds Condensed Bold"/>
                <a:cs typeface="TT Rounds Condensed Bold"/>
                <a:sym typeface="TT Rounds Condensed Bold"/>
              </a:rPr>
              <a:t>www.3kitchens.eu</a:t>
            </a:r>
          </a:p>
        </p:txBody>
      </p:sp>
      <p:sp>
        <p:nvSpPr>
          <p:cNvPr id="13" name="Freeform 13"/>
          <p:cNvSpPr/>
          <p:nvPr/>
        </p:nvSpPr>
        <p:spPr>
          <a:xfrm>
            <a:off x="15304179" y="761932"/>
            <a:ext cx="912457" cy="912457"/>
          </a:xfrm>
          <a:custGeom>
            <a:avLst/>
            <a:gdLst/>
            <a:ahLst/>
            <a:cxnLst/>
            <a:rect l="l" t="t" r="r" b="b"/>
            <a:pathLst>
              <a:path w="912457" h="912457">
                <a:moveTo>
                  <a:pt x="0" y="0"/>
                </a:moveTo>
                <a:lnTo>
                  <a:pt x="912457" y="0"/>
                </a:lnTo>
                <a:lnTo>
                  <a:pt x="912457" y="912458"/>
                </a:lnTo>
                <a:lnTo>
                  <a:pt x="0" y="912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4" name="Freeform 14"/>
          <p:cNvSpPr/>
          <p:nvPr/>
        </p:nvSpPr>
        <p:spPr>
          <a:xfrm>
            <a:off x="14324310" y="761932"/>
            <a:ext cx="912457" cy="913133"/>
          </a:xfrm>
          <a:custGeom>
            <a:avLst/>
            <a:gdLst/>
            <a:ahLst/>
            <a:cxnLst/>
            <a:rect l="l" t="t" r="r" b="b"/>
            <a:pathLst>
              <a:path w="912457" h="913133">
                <a:moveTo>
                  <a:pt x="0" y="0"/>
                </a:moveTo>
                <a:lnTo>
                  <a:pt x="912458" y="0"/>
                </a:lnTo>
                <a:lnTo>
                  <a:pt x="912458" y="913133"/>
                </a:lnTo>
                <a:lnTo>
                  <a:pt x="0" y="9131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15" name="Group 15"/>
          <p:cNvGrpSpPr/>
          <p:nvPr/>
        </p:nvGrpSpPr>
        <p:grpSpPr>
          <a:xfrm>
            <a:off x="16284050" y="761933"/>
            <a:ext cx="912458" cy="912458"/>
            <a:chOff x="0" y="0"/>
            <a:chExt cx="1216610" cy="1216610"/>
          </a:xfrm>
        </p:grpSpPr>
        <p:sp>
          <p:nvSpPr>
            <p:cNvPr id="16" name="Freeform 16"/>
            <p:cNvSpPr/>
            <p:nvPr/>
          </p:nvSpPr>
          <p:spPr>
            <a:xfrm>
              <a:off x="0" y="0"/>
              <a:ext cx="1216660" cy="1216660"/>
            </a:xfrm>
            <a:custGeom>
              <a:avLst/>
              <a:gdLst/>
              <a:ahLst/>
              <a:cxnLst/>
              <a:rect l="l" t="t" r="r" b="b"/>
              <a:pathLst>
                <a:path w="1216660" h="1216660">
                  <a:moveTo>
                    <a:pt x="1216660" y="608330"/>
                  </a:moveTo>
                  <a:cubicBezTo>
                    <a:pt x="1216660" y="944245"/>
                    <a:pt x="944372" y="1216660"/>
                    <a:pt x="608330" y="1216660"/>
                  </a:cubicBezTo>
                  <a:cubicBezTo>
                    <a:pt x="272288" y="1216660"/>
                    <a:pt x="0" y="944245"/>
                    <a:pt x="0" y="608330"/>
                  </a:cubicBezTo>
                  <a:cubicBezTo>
                    <a:pt x="0" y="272415"/>
                    <a:pt x="272288" y="0"/>
                    <a:pt x="608330" y="0"/>
                  </a:cubicBezTo>
                  <a:cubicBezTo>
                    <a:pt x="944372" y="0"/>
                    <a:pt x="1216660" y="272288"/>
                    <a:pt x="1216660" y="608330"/>
                  </a:cubicBezTo>
                  <a:close/>
                </a:path>
              </a:pathLst>
            </a:custGeom>
            <a:solidFill>
              <a:srgbClr val="84BFA4"/>
            </a:solidFill>
          </p:spPr>
          <p:txBody>
            <a:bodyPr/>
            <a:lstStyle/>
            <a:p>
              <a:endParaRPr lang="fr-FR"/>
            </a:p>
          </p:txBody>
        </p:sp>
      </p:grpSp>
      <p:sp>
        <p:nvSpPr>
          <p:cNvPr id="17" name="Freeform 17" descr="World with solid fill"/>
          <p:cNvSpPr/>
          <p:nvPr/>
        </p:nvSpPr>
        <p:spPr>
          <a:xfrm>
            <a:off x="16363358" y="843013"/>
            <a:ext cx="753840" cy="750296"/>
          </a:xfrm>
          <a:custGeom>
            <a:avLst/>
            <a:gdLst/>
            <a:ahLst/>
            <a:cxnLst/>
            <a:rect l="l" t="t" r="r" b="b"/>
            <a:pathLst>
              <a:path w="753840" h="750296">
                <a:moveTo>
                  <a:pt x="0" y="0"/>
                </a:moveTo>
                <a:lnTo>
                  <a:pt x="753840" y="0"/>
                </a:lnTo>
                <a:lnTo>
                  <a:pt x="753840" y="750296"/>
                </a:lnTo>
                <a:lnTo>
                  <a:pt x="0" y="750296"/>
                </a:lnTo>
                <a:lnTo>
                  <a:pt x="0" y="0"/>
                </a:lnTo>
                <a:close/>
              </a:path>
            </a:pathLst>
          </a:custGeom>
          <a:blipFill>
            <a:blip r:embed="rId8">
              <a:extLst>
                <a:ext uri="{96DAC541-7B7A-43D3-8B79-37D633B846F1}">
                  <asvg:svgBlip xmlns:asvg="http://schemas.microsoft.com/office/drawing/2016/SVG/main" r:embed="rId9"/>
                </a:ext>
              </a:extLst>
            </a:blip>
            <a:stretch>
              <a:fillRect t="-236" b="-236"/>
            </a:stretch>
          </a:blipFill>
        </p:spPr>
        <p:txBody>
          <a:bodyPr/>
          <a:lstStyle/>
          <a:p>
            <a:endParaRPr lang="fr-FR"/>
          </a:p>
        </p:txBody>
      </p:sp>
      <p:sp>
        <p:nvSpPr>
          <p:cNvPr id="19" name="TextBox 18">
            <a:extLst>
              <a:ext uri="{FF2B5EF4-FFF2-40B4-BE49-F238E27FC236}">
                <a16:creationId xmlns:a16="http://schemas.microsoft.com/office/drawing/2014/main" id="{10B3AAC1-7DE4-3D2D-7BF7-4810D1CC8861}"/>
              </a:ext>
            </a:extLst>
          </p:cNvPr>
          <p:cNvSpPr txBox="1"/>
          <p:nvPr/>
        </p:nvSpPr>
        <p:spPr>
          <a:xfrm>
            <a:off x="10009370" y="3651841"/>
            <a:ext cx="7454816" cy="3847207"/>
          </a:xfrm>
          <a:prstGeom prst="rect">
            <a:avLst/>
          </a:prstGeom>
          <a:noFill/>
        </p:spPr>
        <p:txBody>
          <a:bodyPr wrap="square">
            <a:spAutoFit/>
          </a:bodyPr>
          <a:lstStyle/>
          <a:p>
            <a:pPr algn="l"/>
            <a:r>
              <a:rPr lang="en-US" sz="4400" b="0" dirty="0">
                <a:solidFill>
                  <a:schemeClr val="bg1"/>
                </a:solidFill>
                <a:highlight>
                  <a:srgbClr val="84BFA4"/>
                </a:highlight>
              </a:rPr>
              <a:t>Goed gedaan. Je hebt module 1.2 afgerond</a:t>
            </a:r>
          </a:p>
          <a:p>
            <a:r>
              <a:rPr lang="en-US" sz="6000" b="1" dirty="0">
                <a:solidFill>
                  <a:schemeClr val="bg1"/>
                </a:solidFill>
              </a:rPr>
              <a:t>Culinaire vaardigheden om te slagen</a:t>
            </a:r>
          </a:p>
          <a:p>
            <a:pPr algn="l"/>
            <a:endParaRPr lang="en-US" sz="3600" b="0" dirty="0">
              <a:solidFill>
                <a:srgbClr val="84BFA4"/>
              </a:solidFill>
              <a:highlight>
                <a:srgbClr val="84BFA4"/>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Opnames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Houd temperatuurregisters bij voor koelkasten en vriezers.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Noteer de data waarop voedingsmiddelen worden ontvangen en gebruikt.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Opleiding van personeel</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Regelmatige training van het personeel in goede hygiëne en voedselveiligheid.</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Kennis en praktijken bijwerken in overeenstemming met nieuwe voorschriften en wetenschappelijke ontdekkingen.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3">
                <a:solidFill>
                  <a:srgbClr val="382B1B"/>
                </a:solidFill>
                <a:latin typeface="TT Rounds Condensed Bold"/>
                <a:ea typeface="TT Rounds Condensed Bold"/>
                <a:cs typeface="TT Rounds Condensed Bold"/>
                <a:sym typeface="TT Rounds Condensed Bold"/>
              </a:rPr>
              <a:t>Door deze basishygiëneregels te volgen, draag je bij aan voedselveiligheid en klanttevredenheid.</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Documentatie en training</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542600" y="-4507533"/>
            <a:ext cx="9119961" cy="9403383"/>
            <a:chOff x="0" y="0"/>
            <a:chExt cx="12159948" cy="12537844"/>
          </a:xfrm>
        </p:grpSpPr>
        <p:sp>
          <p:nvSpPr>
            <p:cNvPr id="4" name="Freeform 4"/>
            <p:cNvSpPr/>
            <p:nvPr/>
          </p:nvSpPr>
          <p:spPr>
            <a:xfrm>
              <a:off x="-541274" y="-205232"/>
              <a:ext cx="13522706" cy="13249020"/>
            </a:xfrm>
            <a:custGeom>
              <a:avLst/>
              <a:gdLst/>
              <a:ahLst/>
              <a:cxnLst/>
              <a:rect l="l" t="t" r="r" b="b"/>
              <a:pathLst>
                <a:path w="13522706" h="13249020">
                  <a:moveTo>
                    <a:pt x="7904353" y="498983"/>
                  </a:moveTo>
                  <a:cubicBezTo>
                    <a:pt x="6286500" y="16002"/>
                    <a:pt x="4596130" y="0"/>
                    <a:pt x="3308223" y="1448816"/>
                  </a:cubicBezTo>
                  <a:cubicBezTo>
                    <a:pt x="2060575" y="2849372"/>
                    <a:pt x="861187" y="5111242"/>
                    <a:pt x="603631" y="6978650"/>
                  </a:cubicBezTo>
                  <a:cubicBezTo>
                    <a:pt x="0" y="11333353"/>
                    <a:pt x="3879723" y="13249020"/>
                    <a:pt x="7799705" y="12629261"/>
                  </a:cubicBezTo>
                  <a:cubicBezTo>
                    <a:pt x="11623167" y="12025631"/>
                    <a:pt x="13522706" y="7010908"/>
                    <a:pt x="12363704" y="3437001"/>
                  </a:cubicBezTo>
                  <a:cubicBezTo>
                    <a:pt x="12017629" y="2358390"/>
                    <a:pt x="11011409" y="1851279"/>
                    <a:pt x="10061575" y="1384427"/>
                  </a:cubicBezTo>
                  <a:cubicBezTo>
                    <a:pt x="9377426" y="1046353"/>
                    <a:pt x="8652891" y="724408"/>
                    <a:pt x="7904353" y="498983"/>
                  </a:cubicBezTo>
                  <a:close/>
                </a:path>
              </a:pathLst>
            </a:custGeom>
            <a:solidFill>
              <a:srgbClr val="E6C8C7"/>
            </a:solidFill>
          </p:spPr>
          <p:txBody>
            <a:bodyPr/>
            <a:lstStyle/>
            <a:p>
              <a:endParaRPr lang="fr-FR"/>
            </a:p>
          </p:txBody>
        </p:sp>
      </p:grpSp>
      <p:sp>
        <p:nvSpPr>
          <p:cNvPr id="5" name="Freeform 5"/>
          <p:cNvSpPr/>
          <p:nvPr/>
        </p:nvSpPr>
        <p:spPr>
          <a:xfrm>
            <a:off x="6743072" y="1787728"/>
            <a:ext cx="11500013" cy="7325440"/>
          </a:xfrm>
          <a:custGeom>
            <a:avLst/>
            <a:gdLst/>
            <a:ahLst/>
            <a:cxnLst/>
            <a:rect l="l" t="t" r="r" b="b"/>
            <a:pathLst>
              <a:path w="11500013" h="7325440">
                <a:moveTo>
                  <a:pt x="0" y="0"/>
                </a:moveTo>
                <a:lnTo>
                  <a:pt x="11500012" y="0"/>
                </a:lnTo>
                <a:lnTo>
                  <a:pt x="11500012" y="7325441"/>
                </a:lnTo>
                <a:lnTo>
                  <a:pt x="0" y="7325441"/>
                </a:lnTo>
                <a:lnTo>
                  <a:pt x="0" y="0"/>
                </a:lnTo>
                <a:close/>
              </a:path>
            </a:pathLst>
          </a:custGeom>
          <a:blipFill>
            <a:blip r:embed="rId3"/>
            <a:stretch>
              <a:fillRect l="20556" t="-21902" r="-32795" b="-15194"/>
            </a:stretch>
          </a:blipFill>
        </p:spPr>
        <p:txBody>
          <a:bodyPr/>
          <a:lstStyle/>
          <a:p>
            <a:endParaRPr lang="fr-FR"/>
          </a:p>
        </p:txBody>
      </p:sp>
      <p:grpSp>
        <p:nvGrpSpPr>
          <p:cNvPr id="6" name="Group 6"/>
          <p:cNvGrpSpPr/>
          <p:nvPr/>
        </p:nvGrpSpPr>
        <p:grpSpPr>
          <a:xfrm>
            <a:off x="-4285000" y="-1432560"/>
            <a:ext cx="4255293" cy="17013080"/>
            <a:chOff x="0" y="0"/>
            <a:chExt cx="5673724" cy="22684106"/>
          </a:xfrm>
        </p:grpSpPr>
        <p:sp>
          <p:nvSpPr>
            <p:cNvPr id="7" name="Freeform 7"/>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8" name="Group 8"/>
          <p:cNvGrpSpPr/>
          <p:nvPr/>
        </p:nvGrpSpPr>
        <p:grpSpPr>
          <a:xfrm>
            <a:off x="-1661932" y="-4945233"/>
            <a:ext cx="20307741" cy="4945234"/>
            <a:chOff x="0" y="0"/>
            <a:chExt cx="27076988" cy="6593646"/>
          </a:xfrm>
        </p:grpSpPr>
        <p:sp>
          <p:nvSpPr>
            <p:cNvPr id="9" name="Freeform 9"/>
            <p:cNvSpPr/>
            <p:nvPr/>
          </p:nvSpPr>
          <p:spPr>
            <a:xfrm>
              <a:off x="0" y="0"/>
              <a:ext cx="27077036" cy="6593586"/>
            </a:xfrm>
            <a:custGeom>
              <a:avLst/>
              <a:gdLst/>
              <a:ahLst/>
              <a:cxnLst/>
              <a:rect l="l" t="t" r="r" b="b"/>
              <a:pathLst>
                <a:path w="27077036" h="6593586">
                  <a:moveTo>
                    <a:pt x="0" y="0"/>
                  </a:moveTo>
                  <a:lnTo>
                    <a:pt x="27077036" y="0"/>
                  </a:lnTo>
                  <a:lnTo>
                    <a:pt x="27077036" y="6593586"/>
                  </a:lnTo>
                  <a:lnTo>
                    <a:pt x="0" y="6593586"/>
                  </a:lnTo>
                  <a:close/>
                </a:path>
              </a:pathLst>
            </a:custGeom>
            <a:solidFill>
              <a:srgbClr val="ECECEC"/>
            </a:solidFill>
          </p:spPr>
          <p:txBody>
            <a:bodyPr/>
            <a:lstStyle/>
            <a:p>
              <a:endParaRPr lang="fr-FR"/>
            </a:p>
          </p:txBody>
        </p:sp>
      </p:grpSp>
      <p:sp>
        <p:nvSpPr>
          <p:cNvPr id="10" name="Freeform 10"/>
          <p:cNvSpPr/>
          <p:nvPr/>
        </p:nvSpPr>
        <p:spPr>
          <a:xfrm>
            <a:off x="11251311" y="2117713"/>
            <a:ext cx="6991773" cy="5332526"/>
          </a:xfrm>
          <a:custGeom>
            <a:avLst/>
            <a:gdLst/>
            <a:ahLst/>
            <a:cxnLst/>
            <a:rect l="l" t="t" r="r" b="b"/>
            <a:pathLst>
              <a:path w="6991773" h="5332526">
                <a:moveTo>
                  <a:pt x="0" y="0"/>
                </a:moveTo>
                <a:lnTo>
                  <a:pt x="6991773" y="0"/>
                </a:lnTo>
                <a:lnTo>
                  <a:pt x="6991773" y="5332525"/>
                </a:lnTo>
                <a:lnTo>
                  <a:pt x="0" y="5332525"/>
                </a:lnTo>
                <a:lnTo>
                  <a:pt x="0" y="0"/>
                </a:lnTo>
                <a:close/>
              </a:path>
            </a:pathLst>
          </a:custGeom>
          <a:blipFill>
            <a:blip r:embed="rId4"/>
            <a:stretch>
              <a:fillRect l="-7201" r="-7201"/>
            </a:stretch>
          </a:blipFill>
        </p:spPr>
        <p:txBody>
          <a:bodyPr/>
          <a:lstStyle/>
          <a:p>
            <a:endParaRPr lang="fr-FR"/>
          </a:p>
        </p:txBody>
      </p:sp>
      <p:sp>
        <p:nvSpPr>
          <p:cNvPr id="11" name="TextBox 11"/>
          <p:cNvSpPr txBox="1"/>
          <p:nvPr/>
        </p:nvSpPr>
        <p:spPr>
          <a:xfrm>
            <a:off x="1338465" y="5953651"/>
            <a:ext cx="7714095" cy="2436114"/>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Veiligheid bij het omgaan met keukengereedschap is cruciaal om ongelukken en verwondingen te voorkomen. Hier vind je gedetailleerd advies over hoe je veilig omgaat met verschillende soorten keukengereedschap en -apparatuur:</a:t>
            </a:r>
          </a:p>
        </p:txBody>
      </p:sp>
      <p:sp>
        <p:nvSpPr>
          <p:cNvPr id="12" name="TextBox 12"/>
          <p:cNvSpPr txBox="1"/>
          <p:nvPr/>
        </p:nvSpPr>
        <p:spPr>
          <a:xfrm>
            <a:off x="1186932" y="1350212"/>
            <a:ext cx="5660899" cy="2013737"/>
          </a:xfrm>
          <a:prstGeom prst="rect">
            <a:avLst/>
          </a:prstGeom>
        </p:spPr>
        <p:txBody>
          <a:bodyPr lIns="0" tIns="0" rIns="0" bIns="0" rtlCol="0" anchor="t">
            <a:spAutoFit/>
          </a:bodyPr>
          <a:lstStyle/>
          <a:p>
            <a:pPr algn="ctr">
              <a:lnSpc>
                <a:spcPts val="5248"/>
              </a:lnSpc>
            </a:pPr>
            <a:r>
              <a:rPr lang="en-US" sz="5400" b="1" spc="50">
                <a:solidFill>
                  <a:srgbClr val="000000"/>
                </a:solidFill>
                <a:latin typeface="TT Rounds Condensed Bold"/>
                <a:ea typeface="TT Rounds Condensed Bold"/>
                <a:cs typeface="TT Rounds Condensed Bold"/>
                <a:sym typeface="TT Rounds Condensed Bold"/>
              </a:rPr>
              <a:t>B - VEILIGHEIDSREGELS VOOR HET HANTEREN VAN KEUKENGEREEDSCHAP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945386"/>
            <a:ext cx="16650918" cy="6322314"/>
          </a:xfrm>
          <a:prstGeom prst="rect">
            <a:avLst/>
          </a:prstGeom>
        </p:spPr>
        <p:txBody>
          <a:bodyPr lIns="0" tIns="0" rIns="0" bIns="0" rtlCol="0" anchor="t">
            <a:spAutoFit/>
          </a:bodyPr>
          <a:lstStyle/>
          <a:p>
            <a:pPr marL="777240" lvl="1" indent="-388620" algn="l">
              <a:lnSpc>
                <a:spcPts val="3888"/>
              </a:lnSpc>
              <a:buAutoNum type="arabicPeriod"/>
            </a:pPr>
            <a:r>
              <a:rPr lang="en-US" sz="3600" b="1" spc="32" dirty="0">
                <a:solidFill>
                  <a:srgbClr val="382B1B"/>
                </a:solidFill>
                <a:latin typeface="TT Rounds Condensed Bold"/>
                <a:ea typeface="TT Rounds Condensed Bold"/>
                <a:cs typeface="TT Rounds Condensed Bold"/>
                <a:sym typeface="TT Rounds Condensed Bold"/>
              </a:rPr>
              <a:t>Het </a:t>
            </a:r>
            <a:r>
              <a:rPr lang="en-US" sz="3600" b="1" spc="32" dirty="0" err="1">
                <a:solidFill>
                  <a:srgbClr val="382B1B"/>
                </a:solidFill>
                <a:latin typeface="TT Rounds Condensed Bold"/>
                <a:ea typeface="TT Rounds Condensed Bold"/>
                <a:cs typeface="TT Rounds Condensed Bold"/>
                <a:sym typeface="TT Rounds Condensed Bold"/>
              </a:rPr>
              <a:t>juiste</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mes</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kiezen</a:t>
            </a:r>
            <a:endParaRPr lang="en-US" sz="3600" b="1" spc="32" dirty="0">
              <a:solidFill>
                <a:srgbClr val="382B1B"/>
              </a:solidFill>
              <a:latin typeface="TT Rounds Condensed Bold"/>
              <a:ea typeface="TT Rounds Condensed Bold"/>
              <a:cs typeface="TT Rounds Condensed Bold"/>
              <a:sym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Gebruik</a:t>
            </a:r>
            <a:r>
              <a:rPr lang="en-US" sz="3600" spc="32" dirty="0">
                <a:solidFill>
                  <a:srgbClr val="382B1B"/>
                </a:solidFill>
                <a:latin typeface="TT Rounds Condensed"/>
                <a:ea typeface="TT Rounds Condensed"/>
                <a:cs typeface="TT Rounds Condensed"/>
                <a:sym typeface="TT Rounds Condensed"/>
              </a:rPr>
              <a:t> het </a:t>
            </a:r>
            <a:r>
              <a:rPr lang="en-US" sz="3600" spc="32" dirty="0" err="1">
                <a:solidFill>
                  <a:srgbClr val="382B1B"/>
                </a:solidFill>
                <a:latin typeface="TT Rounds Condensed"/>
                <a:ea typeface="TT Rounds Condensed"/>
                <a:cs typeface="TT Rounds Condensed"/>
                <a:sym typeface="TT Rounds Condensed"/>
              </a:rPr>
              <a:t>juiste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mes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voor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elke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taak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bijvoorbeeld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koksmes</a:t>
            </a:r>
            <a:r>
              <a:rPr lang="en-US" sz="3600" spc="32" dirty="0">
                <a:solidFill>
                  <a:srgbClr val="382B1B"/>
                </a:solidFill>
                <a:latin typeface="TT Rounds Condensed"/>
                <a:ea typeface="TT Rounds Condensed"/>
                <a:cs typeface="TT Rounds Condensed"/>
                <a:sym typeface="TT Rounds Condensed"/>
              </a:rPr>
              <a:t> om </a:t>
            </a:r>
            <a:r>
              <a:rPr lang="en-US" sz="3600" spc="32" dirty="0" err="1">
                <a:solidFill>
                  <a:srgbClr val="382B1B"/>
                </a:solidFill>
                <a:latin typeface="TT Rounds Condensed"/>
                <a:ea typeface="TT Rounds Condensed"/>
                <a:cs typeface="TT Rounds Condensed"/>
                <a:sym typeface="TT Rounds Condensed"/>
              </a:rPr>
              <a:t>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hakken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uitbeenmes</a:t>
            </a:r>
            <a:r>
              <a:rPr lang="en-US" sz="3600" spc="32" dirty="0">
                <a:solidFill>
                  <a:srgbClr val="382B1B"/>
                </a:solidFill>
                <a:latin typeface="TT Rounds Condensed"/>
                <a:ea typeface="TT Rounds Condensed"/>
                <a:cs typeface="TT Rounds Condensed"/>
                <a:sym typeface="TT Rounds Condensed"/>
              </a:rPr>
              <a:t> om </a:t>
            </a:r>
            <a:r>
              <a:rPr lang="en-US" sz="3600" spc="32" dirty="0" err="1">
                <a:solidFill>
                  <a:srgbClr val="382B1B"/>
                </a:solidFill>
                <a:latin typeface="TT Rounds Condensed"/>
                <a:ea typeface="TT Rounds Condensed"/>
                <a:cs typeface="TT Rounds Condensed"/>
                <a:sym typeface="TT Rounds Condensed"/>
              </a:rPr>
              <a:t>botten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verwijderen</a:t>
            </a:r>
            <a:r>
              <a:rPr lang="en-US" sz="3600" spc="32" dirty="0">
                <a:solidFill>
                  <a:srgbClr val="382B1B"/>
                </a:solidFill>
                <a:latin typeface="TT Rounds Condensed"/>
                <a:ea typeface="TT Rounds Condensed"/>
                <a:cs typeface="TT Rounds Condensed"/>
                <a:sym typeface="TT Rounds Condensed"/>
              </a:rPr>
              <a:t>).</a:t>
            </a:r>
          </a:p>
          <a:p>
            <a:pPr marL="777240" lvl="1" indent="-388620" algn="l">
              <a:lnSpc>
                <a:spcPts val="3888"/>
              </a:lnSpc>
              <a:buAutoNum type="arabicPeriod"/>
            </a:pPr>
            <a:r>
              <a:rPr lang="en-US" sz="3600" b="1" spc="32" dirty="0">
                <a:solidFill>
                  <a:srgbClr val="382B1B"/>
                </a:solidFill>
                <a:latin typeface="TT Rounds Condensed Bold"/>
                <a:ea typeface="TT Rounds Condensed Bold"/>
                <a:cs typeface="TT Rounds Condensed Bold"/>
                <a:sym typeface="TT Rounds Condensed Bold"/>
              </a:rPr>
              <a:t>Correct </a:t>
            </a:r>
            <a:r>
              <a:rPr lang="en-US" sz="3600" b="1" spc="32" dirty="0" err="1">
                <a:solidFill>
                  <a:srgbClr val="382B1B"/>
                </a:solidFill>
                <a:latin typeface="TT Rounds Condensed Bold"/>
                <a:ea typeface="TT Rounds Condensed Bold"/>
                <a:cs typeface="TT Rounds Condensed Bold"/>
                <a:sym typeface="TT Rounds Condensed Bold"/>
              </a:rPr>
              <a:t>omgaan</a:t>
            </a:r>
            <a:r>
              <a:rPr lang="en-US" sz="3600" b="1" spc="32" dirty="0">
                <a:solidFill>
                  <a:srgbClr val="382B1B"/>
                </a:solidFill>
                <a:latin typeface="TT Rounds Condensed Bold"/>
                <a:ea typeface="TT Rounds Condensed Bold"/>
                <a:cs typeface="TT Rounds Condensed Bold"/>
                <a:sym typeface="TT Rounds Condensed Bold"/>
              </a:rPr>
              <a:t> met het </a:t>
            </a:r>
            <a:r>
              <a:rPr lang="en-US" sz="3600" b="1" spc="32" dirty="0" err="1">
                <a:solidFill>
                  <a:srgbClr val="382B1B"/>
                </a:solidFill>
                <a:latin typeface="TT Rounds Condensed Bold"/>
                <a:ea typeface="TT Rounds Condensed Bold"/>
                <a:cs typeface="TT Rounds Condensed Bold"/>
                <a:sym typeface="TT Rounds Condensed Bold"/>
              </a:rPr>
              <a:t>mes</a:t>
            </a:r>
            <a:endParaRPr lang="en-US" sz="3600" b="1" spc="32" dirty="0">
              <a:solidFill>
                <a:srgbClr val="382B1B"/>
              </a:solidFill>
              <a:latin typeface="TT Rounds Condensed Bold"/>
              <a:ea typeface="TT Rounds Condensed Bold"/>
              <a:cs typeface="TT Rounds Condensed Bold"/>
              <a:sym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Houd</a:t>
            </a:r>
            <a:r>
              <a:rPr lang="en-US" sz="3600" spc="32" dirty="0">
                <a:solidFill>
                  <a:srgbClr val="382B1B"/>
                </a:solidFill>
                <a:latin typeface="TT Rounds Condensed"/>
                <a:ea typeface="TT Rounds Condensed"/>
                <a:cs typeface="TT Rounds Condensed"/>
                <a:sym typeface="TT Rounds Condensed"/>
              </a:rPr>
              <a:t> het </a:t>
            </a:r>
            <a:r>
              <a:rPr lang="en-US" sz="3600" spc="32" dirty="0" err="1">
                <a:solidFill>
                  <a:srgbClr val="382B1B"/>
                </a:solidFill>
                <a:latin typeface="TT Rounds Condensed"/>
                <a:ea typeface="TT Rounds Condensed"/>
                <a:cs typeface="TT Rounds Condensed"/>
                <a:sym typeface="TT Rounds Condensed"/>
              </a:rPr>
              <a:t>mes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stevig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bij</a:t>
            </a:r>
            <a:r>
              <a:rPr lang="en-US" sz="3600" spc="32" dirty="0">
                <a:solidFill>
                  <a:srgbClr val="382B1B"/>
                </a:solidFill>
                <a:latin typeface="TT Rounds Condensed"/>
                <a:ea typeface="TT Rounds Condensed"/>
                <a:cs typeface="TT Rounds Condensed"/>
                <a:sym typeface="TT Rounds Condensed"/>
              </a:rPr>
              <a:t> het </a:t>
            </a:r>
            <a:r>
              <a:rPr lang="en-US" sz="3600" spc="32" dirty="0" err="1">
                <a:solidFill>
                  <a:srgbClr val="382B1B"/>
                </a:solidFill>
                <a:latin typeface="TT Rounds Condensed"/>
                <a:ea typeface="TT Rounds Condensed"/>
                <a:cs typeface="TT Rounds Condensed"/>
                <a:sym typeface="TT Rounds Condensed"/>
              </a:rPr>
              <a:t>handvat</a:t>
            </a:r>
            <a:r>
              <a:rPr lang="en-US" sz="3600" spc="32" dirty="0">
                <a:solidFill>
                  <a:srgbClr val="382B1B"/>
                </a:solidFill>
                <a:latin typeface="TT Rounds Condensed"/>
                <a:ea typeface="TT Rounds Condensed"/>
                <a:cs typeface="TT Rounds Condensed"/>
                <a:sym typeface="TT Rounds Condensed"/>
              </a:rPr>
              <a:t> vast.</a:t>
            </a: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Gebruik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veilige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snijtechniek</a:t>
            </a:r>
            <a:r>
              <a:rPr lang="en-US" sz="3600" spc="32" dirty="0">
                <a:solidFill>
                  <a:srgbClr val="382B1B"/>
                </a:solidFill>
                <a:latin typeface="TT Rounds Condensed"/>
                <a:ea typeface="TT Rounds Condensed"/>
                <a:cs typeface="TT Rounds Condensed"/>
                <a:sym typeface="TT Rounds Condensed"/>
              </a:rPr>
              <a:t>: de </a:t>
            </a:r>
            <a:r>
              <a:rPr lang="en-US" sz="3600" spc="32" dirty="0" err="1">
                <a:solidFill>
                  <a:srgbClr val="382B1B"/>
                </a:solidFill>
                <a:latin typeface="TT Rounds Condensed"/>
                <a:ea typeface="TT Rounds Condensed"/>
                <a:cs typeface="TT Rounds Condensed"/>
                <a:sym typeface="TT Rounds Condensed"/>
              </a:rPr>
              <a:t>vingers</a:t>
            </a:r>
            <a:r>
              <a:rPr lang="en-US" sz="3600" spc="32" dirty="0">
                <a:solidFill>
                  <a:srgbClr val="382B1B"/>
                </a:solidFill>
                <a:latin typeface="TT Rounds Condensed"/>
                <a:ea typeface="TT Rounds Condensed"/>
                <a:cs typeface="TT Rounds Condensed"/>
                <a:sym typeface="TT Rounds Condensed"/>
              </a:rPr>
              <a:t> van de </a:t>
            </a:r>
            <a:r>
              <a:rPr lang="en-US" sz="3600" spc="32" dirty="0" err="1">
                <a:solidFill>
                  <a:srgbClr val="382B1B"/>
                </a:solidFill>
                <a:latin typeface="TT Rounds Condensed"/>
                <a:ea typeface="TT Rounds Condensed"/>
                <a:cs typeface="TT Rounds Condensed"/>
                <a:sym typeface="TT Rounds Condensed"/>
              </a:rPr>
              <a:t>niet-dominante</a:t>
            </a:r>
            <a:r>
              <a:rPr lang="en-US" sz="3600" spc="32" dirty="0">
                <a:solidFill>
                  <a:srgbClr val="382B1B"/>
                </a:solidFill>
                <a:latin typeface="TT Rounds Condensed"/>
                <a:ea typeface="TT Rounds Condensed"/>
                <a:cs typeface="TT Rounds Condensed"/>
                <a:sym typeface="TT Rounds Condensed"/>
              </a:rPr>
              <a:t> hand </a:t>
            </a:r>
            <a:r>
              <a:rPr lang="en-US" sz="3600" spc="32" dirty="0" err="1">
                <a:solidFill>
                  <a:srgbClr val="382B1B"/>
                </a:solidFill>
                <a:latin typeface="TT Rounds Condensed"/>
                <a:ea typeface="TT Rounds Condensed"/>
                <a:cs typeface="TT Rounds Condensed"/>
                <a:sym typeface="TT Rounds Condensed"/>
              </a:rPr>
              <a:t>moeten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naar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achteren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gevouwen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worden</a:t>
            </a:r>
            <a:r>
              <a:rPr lang="en-US" sz="3600" spc="32" dirty="0">
                <a:solidFill>
                  <a:srgbClr val="382B1B"/>
                </a:solidFill>
                <a:latin typeface="TT Rounds Condensed"/>
                <a:ea typeface="TT Rounds Condensed"/>
                <a:cs typeface="TT Rounds Condensed"/>
                <a:sym typeface="TT Rounds Condensed"/>
              </a:rPr>
              <a:t> om </a:t>
            </a:r>
            <a:r>
              <a:rPr lang="en-US" sz="3600" spc="32" dirty="0" err="1">
                <a:solidFill>
                  <a:srgbClr val="382B1B"/>
                </a:solidFill>
                <a:latin typeface="TT Rounds Condensed"/>
                <a:ea typeface="TT Rounds Condensed"/>
                <a:cs typeface="TT Rounds Condensed"/>
                <a:sym typeface="TT Rounds Condensed"/>
              </a:rPr>
              <a:t>snijwonden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voorkomen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klauwtechniek</a:t>
            </a:r>
            <a:r>
              <a:rPr lang="en-US" sz="3600" spc="32" dirty="0">
                <a:solidFill>
                  <a:srgbClr val="382B1B"/>
                </a:solidFill>
                <a:latin typeface="TT Rounds Condensed"/>
                <a:ea typeface="TT Rounds Condensed"/>
                <a:cs typeface="TT Rounds Condensed"/>
                <a:sym typeface="TT Rounds Condensed"/>
              </a:rPr>
              <a:t>").</a:t>
            </a:r>
          </a:p>
          <a:p>
            <a:pPr marL="777240" lvl="1" indent="-388620" algn="l">
              <a:lnSpc>
                <a:spcPts val="3888"/>
              </a:lnSpc>
              <a:buAutoNum type="arabicPeriod"/>
            </a:pPr>
            <a:r>
              <a:rPr lang="en-US" sz="3600" b="1" spc="32" dirty="0" err="1">
                <a:solidFill>
                  <a:srgbClr val="382B1B"/>
                </a:solidFill>
                <a:latin typeface="TT Rounds Condensed Bold"/>
                <a:ea typeface="TT Rounds Condensed Bold"/>
                <a:cs typeface="TT Rounds Condensed Bold"/>
                <a:sym typeface="TT Rounds Condensed Bold"/>
              </a:rPr>
              <a:t>Slijpen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onderhoud</a:t>
            </a:r>
            <a:endParaRPr lang="en-US" sz="3600" b="1" spc="32" dirty="0">
              <a:solidFill>
                <a:srgbClr val="382B1B"/>
              </a:solidFill>
              <a:latin typeface="TT Rounds Condensed Bold"/>
              <a:ea typeface="TT Rounds Condensed Bold"/>
              <a:cs typeface="TT Rounds Condensed Bold"/>
              <a:sym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Houd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messen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scherp</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voor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preciezer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veiliger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snijden</a:t>
            </a:r>
            <a:r>
              <a:rPr lang="en-US" sz="3600" spc="32" dirty="0">
                <a:solidFill>
                  <a:srgbClr val="382B1B"/>
                </a:solidFill>
                <a:latin typeface="TT Rounds Condensed"/>
                <a:ea typeface="TT Rounds Condensed"/>
                <a:cs typeface="TT Rounds Condensed"/>
                <a:sym typeface="TT Rounds Condensed"/>
              </a:rPr>
              <a:t>.</a:t>
            </a: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Bewaar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messen</a:t>
            </a:r>
            <a:r>
              <a:rPr lang="en-US" sz="3600" spc="32" dirty="0">
                <a:solidFill>
                  <a:srgbClr val="382B1B"/>
                </a:solidFill>
                <a:latin typeface="TT Rounds Condensed"/>
                <a:ea typeface="TT Rounds Condensed"/>
                <a:cs typeface="TT Rounds Condensed"/>
                <a:sym typeface="TT Rounds Condensed"/>
              </a:rPr>
              <a:t> in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blok</a:t>
            </a:r>
            <a:r>
              <a:rPr lang="en-US" sz="3600" spc="32" dirty="0">
                <a:solidFill>
                  <a:srgbClr val="382B1B"/>
                </a:solidFill>
                <a:latin typeface="TT Rounds Condensed"/>
                <a:ea typeface="TT Rounds Condensed"/>
                <a:cs typeface="TT Rounds Condensed"/>
                <a:sym typeface="TT Rounds Condensed"/>
              </a:rPr>
              <a:t> of op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magneetstrip</a:t>
            </a:r>
            <a:r>
              <a:rPr lang="en-US" sz="3600" spc="32" dirty="0">
                <a:solidFill>
                  <a:srgbClr val="382B1B"/>
                </a:solidFill>
                <a:latin typeface="TT Rounds Condensed"/>
                <a:ea typeface="TT Rounds Condensed"/>
                <a:cs typeface="TT Rounds Condensed"/>
                <a:sym typeface="TT Rounds Condensed"/>
              </a:rPr>
              <a:t> om per </a:t>
            </a:r>
            <a:r>
              <a:rPr lang="en-US" sz="3600" spc="32" dirty="0" err="1">
                <a:solidFill>
                  <a:srgbClr val="382B1B"/>
                </a:solidFill>
                <a:latin typeface="TT Rounds Condensed"/>
                <a:ea typeface="TT Rounds Condensed"/>
                <a:cs typeface="TT Rounds Condensed"/>
                <a:sym typeface="TT Rounds Condensed"/>
              </a:rPr>
              <a:t>ongeluk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verwondingen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voorkomen</a:t>
            </a:r>
            <a:r>
              <a:rPr lang="en-US" sz="3600" spc="32" dirty="0">
                <a:solidFill>
                  <a:srgbClr val="382B1B"/>
                </a:solidFill>
                <a:latin typeface="TT Rounds Condensed"/>
                <a:ea typeface="TT Rounds Condensed"/>
                <a:cs typeface="TT Rounds Condensed"/>
                <a:sym typeface="TT Rounds Condensed"/>
              </a:rPr>
              <a:t>.</a:t>
            </a:r>
          </a:p>
          <a:p>
            <a:pPr marL="777240" lvl="1" indent="-388620" algn="l">
              <a:lnSpc>
                <a:spcPts val="3888"/>
              </a:lnSpc>
              <a:buAutoNum type="arabicPeriod"/>
            </a:pPr>
            <a:r>
              <a:rPr lang="en-US" sz="3600" b="1" spc="32" dirty="0" err="1">
                <a:solidFill>
                  <a:srgbClr val="382B1B"/>
                </a:solidFill>
                <a:latin typeface="TT Rounds Condensed Bold"/>
                <a:ea typeface="TT Rounds Condensed Bold"/>
                <a:cs typeface="TT Rounds Condensed Bold"/>
                <a:sym typeface="TT Rounds Condensed Bold"/>
              </a:rPr>
              <a:t>Snijden</a:t>
            </a:r>
            <a:r>
              <a:rPr lang="en-US" sz="3600" b="1" spc="32" dirty="0">
                <a:solidFill>
                  <a:srgbClr val="382B1B"/>
                </a:solidFill>
                <a:latin typeface="TT Rounds Condensed Bold"/>
                <a:ea typeface="TT Rounds Condensed Bold"/>
                <a:cs typeface="TT Rounds Condensed Bold"/>
                <a:sym typeface="TT Rounds Condensed Bold"/>
              </a:rPr>
              <a:t> op </a:t>
            </a:r>
            <a:r>
              <a:rPr lang="en-US" sz="3600" b="1" spc="32" dirty="0" err="1">
                <a:solidFill>
                  <a:srgbClr val="382B1B"/>
                </a:solidFill>
                <a:latin typeface="TT Rounds Condensed Bold"/>
                <a:ea typeface="TT Rounds Condensed Bold"/>
                <a:cs typeface="TT Rounds Condensed Bold"/>
                <a:sym typeface="TT Rounds Condensed Bold"/>
              </a:rPr>
              <a:t>een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veilige</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ondergrond</a:t>
            </a:r>
            <a:endParaRPr lang="en-US" sz="3600" b="1" spc="32" dirty="0">
              <a:solidFill>
                <a:srgbClr val="382B1B"/>
              </a:solidFill>
              <a:latin typeface="TT Rounds Condensed Bold"/>
              <a:ea typeface="TT Rounds Condensed Bold"/>
              <a:cs typeface="TT Rounds Condensed Bold"/>
              <a:sym typeface="TT Rounds Condensed Bold"/>
            </a:endParaRPr>
          </a:p>
          <a:p>
            <a:pPr marL="1554480" lvl="2" indent="-518160" algn="l">
              <a:lnSpc>
                <a:spcPts val="3888"/>
              </a:lnSpc>
              <a:buFont typeface="Arial"/>
              <a:buChar char="⚬"/>
            </a:pPr>
            <a:r>
              <a:rPr lang="en-US" sz="3600" spc="32" dirty="0" err="1">
                <a:solidFill>
                  <a:srgbClr val="382B1B"/>
                </a:solidFill>
                <a:latin typeface="TT Rounds Condensed"/>
                <a:ea typeface="TT Rounds Condensed"/>
                <a:cs typeface="TT Rounds Condensed"/>
                <a:sym typeface="TT Rounds Condensed"/>
              </a:rPr>
              <a:t>Gebruik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stabiele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snijplank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bij</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voorkeur</a:t>
            </a:r>
            <a:r>
              <a:rPr lang="en-US" sz="3600" spc="32" dirty="0">
                <a:solidFill>
                  <a:srgbClr val="382B1B"/>
                </a:solidFill>
                <a:latin typeface="TT Rounds Condensed"/>
                <a:ea typeface="TT Rounds Condensed"/>
                <a:cs typeface="TT Rounds Condensed"/>
                <a:sym typeface="TT Rounds Condensed"/>
              </a:rPr>
              <a:t> van </a:t>
            </a:r>
            <a:r>
              <a:rPr lang="en-US" sz="3600" spc="32" dirty="0" err="1">
                <a:solidFill>
                  <a:srgbClr val="382B1B"/>
                </a:solidFill>
                <a:latin typeface="TT Rounds Condensed"/>
                <a:ea typeface="TT Rounds Condensed"/>
                <a:cs typeface="TT Rounds Condensed"/>
                <a:sym typeface="TT Rounds Condensed"/>
              </a:rPr>
              <a:t>hout</a:t>
            </a:r>
            <a:r>
              <a:rPr lang="en-US" sz="3600" spc="32" dirty="0">
                <a:solidFill>
                  <a:srgbClr val="382B1B"/>
                </a:solidFill>
                <a:latin typeface="TT Rounds Condensed"/>
                <a:ea typeface="TT Rounds Condensed"/>
                <a:cs typeface="TT Rounds Condensed"/>
                <a:sym typeface="TT Rounds Condensed"/>
              </a:rPr>
              <a:t> of plastic.</a:t>
            </a:r>
          </a:p>
          <a:p>
            <a:pPr marL="1554480" lvl="2" indent="-518160" algn="l">
              <a:lnSpc>
                <a:spcPts val="3888"/>
              </a:lnSpc>
              <a:buFont typeface="Arial"/>
              <a:buChar char="⚬"/>
            </a:pPr>
            <a:r>
              <a:rPr lang="en-US" sz="3600" spc="32" dirty="0">
                <a:solidFill>
                  <a:srgbClr val="382B1B"/>
                </a:solidFill>
                <a:latin typeface="TT Rounds Condensed"/>
                <a:ea typeface="TT Rounds Condensed"/>
                <a:cs typeface="TT Rounds Condensed"/>
                <a:sym typeface="TT Rounds Condensed"/>
              </a:rPr>
              <a:t>Leg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vochtige</a:t>
            </a:r>
            <a:r>
              <a:rPr lang="en-US" sz="3600" spc="32" dirty="0">
                <a:solidFill>
                  <a:srgbClr val="382B1B"/>
                </a:solidFill>
                <a:latin typeface="TT Rounds Condensed"/>
                <a:ea typeface="TT Rounds Condensed"/>
                <a:cs typeface="TT Rounds Condensed"/>
                <a:sym typeface="TT Rounds Condensed"/>
              </a:rPr>
              <a:t> doek </a:t>
            </a:r>
            <a:r>
              <a:rPr lang="en-US" sz="3600" spc="32" dirty="0" err="1">
                <a:solidFill>
                  <a:srgbClr val="382B1B"/>
                </a:solidFill>
                <a:latin typeface="TT Rounds Condensed"/>
                <a:ea typeface="TT Rounds Condensed"/>
                <a:cs typeface="TT Rounds Condensed"/>
                <a:sym typeface="TT Rounds Condensed"/>
              </a:rPr>
              <a:t>onder</a:t>
            </a:r>
            <a:r>
              <a:rPr lang="en-US" sz="3600" spc="32" dirty="0">
                <a:solidFill>
                  <a:srgbClr val="382B1B"/>
                </a:solidFill>
                <a:latin typeface="TT Rounds Condensed"/>
                <a:ea typeface="TT Rounds Condensed"/>
                <a:cs typeface="TT Rounds Condensed"/>
                <a:sym typeface="TT Rounds Condensed"/>
              </a:rPr>
              <a:t> de plank om </a:t>
            </a:r>
            <a:r>
              <a:rPr lang="en-US" sz="3600" spc="32" dirty="0" err="1">
                <a:solidFill>
                  <a:srgbClr val="382B1B"/>
                </a:solidFill>
                <a:latin typeface="TT Rounds Condensed"/>
                <a:ea typeface="TT Rounds Condensed"/>
                <a:cs typeface="TT Rounds Condensed"/>
                <a:sym typeface="TT Rounds Condensed"/>
              </a:rPr>
              <a:t>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voorkomen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dat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hij</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wegglijdt</a:t>
            </a:r>
            <a:r>
              <a:rPr lang="en-US" sz="3600" spc="32" dirty="0">
                <a:solidFill>
                  <a:srgbClr val="382B1B"/>
                </a:solidFill>
                <a:latin typeface="TT Rounds Condensed"/>
                <a:ea typeface="TT Rounds Condensed"/>
                <a:cs typeface="TT Rounds Condensed"/>
                <a:sym typeface="TT Rounds Condensed"/>
              </a:rPr>
              <a:t>.</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Messen</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53507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Controle vóór gebruik</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Controleer of het apparaat in goede staat is voordat u het gebruikt.</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Lees de gebruiksaanwijzing om de functies en veiligheidsinstructies te begrijpen.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2.Correct gebruik</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Steek nooit uw handen of keukengerei in het apparaat terwijl het draait.</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Gebruik de meegeleverde accessoires om voedsel door de keukenmachines te duwen.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3.Haal de stekker uit het stopcontact na gebruik</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Haal altijd de stekker uit het stopcontact voordat u het apparaat schoonmaakt of de messen/accessoires vervangt.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Keukenmachines en mixers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43792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1.Aangepast keukengerei gebruiken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Gebruik ovenwanten of pannenlappen om heet voedsel te hanteren.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Gebruik hittebestendig keukengerei.</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Voorzorgsmaatregelen voor gebruik</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Controleer regelmatig de temperatuur en de staat van het voedsel om brandwonden te voorkomen.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Laat de handgrepen van potten en pannen niet voorbij de randen van de pan uitsteken om te voorkomen dat ze worden omgestoten.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Ovens en kookplaten</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4076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1.Voorbereiding en controle</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Vul het apparaat met de juiste hoeveelheid olie om morsen te voorkomen.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Houd de friteuse tijdens het gebruik altijd in de gaten.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Voorzorgsmaatregelen tegen spatten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Droog het voedsel voordat je het in hete olie dompelt om spatten te voorkomen.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Gebruik lang gereedschap om voedsel onder te dompelen en uit hete olie te halen.</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Friteuses en braadpannen</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893439"/>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1. </a:t>
            </a:r>
            <a:r>
              <a:rPr lang="en-US" sz="3600" b="1" spc="32">
                <a:solidFill>
                  <a:srgbClr val="382B1B"/>
                </a:solidFill>
                <a:latin typeface="TT Rounds Condensed Bold"/>
                <a:ea typeface="TT Rounds Condensed Bold"/>
                <a:cs typeface="TT Rounds Condensed Bold"/>
                <a:sym typeface="TT Rounds Condensed Bold"/>
              </a:rPr>
              <a:t>Veiligheid voor gebruik</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Zorg ervoor dat de veiligheidsvoorzieningen aanwezig zijn.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Zorg ervoor dat de machine uitgeschakeld is voordat u de instellingen aanpast.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Beveiligde behandeling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Gebruik de drukker om het voedsel naar het mes te leiden.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Verwijder vastzittend voedsel nooit met je blote handen.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Snijmachines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7947" y="1"/>
            <a:ext cx="8277634" cy="10287000"/>
            <a:chOff x="0" y="0"/>
            <a:chExt cx="11036846" cy="13716000"/>
          </a:xfrm>
        </p:grpSpPr>
        <p:sp>
          <p:nvSpPr>
            <p:cNvPr id="4" name="Freeform 4"/>
            <p:cNvSpPr/>
            <p:nvPr/>
          </p:nvSpPr>
          <p:spPr>
            <a:xfrm>
              <a:off x="0" y="0"/>
              <a:ext cx="11036808" cy="13716000"/>
            </a:xfrm>
            <a:custGeom>
              <a:avLst/>
              <a:gdLst/>
              <a:ahLst/>
              <a:cxnLst/>
              <a:rect l="l" t="t" r="r" b="b"/>
              <a:pathLst>
                <a:path w="11036808" h="13716000">
                  <a:moveTo>
                    <a:pt x="0" y="0"/>
                  </a:moveTo>
                  <a:lnTo>
                    <a:pt x="11036808" y="0"/>
                  </a:lnTo>
                  <a:lnTo>
                    <a:pt x="11036808" y="13716000"/>
                  </a:lnTo>
                  <a:lnTo>
                    <a:pt x="0" y="13716000"/>
                  </a:lnTo>
                  <a:close/>
                </a:path>
              </a:pathLst>
            </a:custGeom>
            <a:solidFill>
              <a:srgbClr val="B6D1E1"/>
            </a:solidFill>
          </p:spPr>
          <p:txBody>
            <a:bodyPr/>
            <a:lstStyle/>
            <a:p>
              <a:endParaRPr lang="fr-FR"/>
            </a:p>
          </p:txBody>
        </p:sp>
      </p:grpSp>
      <p:grpSp>
        <p:nvGrpSpPr>
          <p:cNvPr id="5" name="Group 5"/>
          <p:cNvGrpSpPr/>
          <p:nvPr/>
        </p:nvGrpSpPr>
        <p:grpSpPr>
          <a:xfrm>
            <a:off x="4719666" y="7433022"/>
            <a:ext cx="4418454" cy="4555767"/>
            <a:chOff x="0" y="0"/>
            <a:chExt cx="5891272" cy="6074356"/>
          </a:xfrm>
        </p:grpSpPr>
        <p:sp>
          <p:nvSpPr>
            <p:cNvPr id="6" name="Freeform 6"/>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solidFill>
              <a:srgbClr val="E6C8C7"/>
            </a:solidFill>
          </p:spPr>
          <p:txBody>
            <a:bodyPr/>
            <a:lstStyle/>
            <a:p>
              <a:endParaRPr lang="fr-FR"/>
            </a:p>
          </p:txBody>
        </p:sp>
      </p:grpSp>
      <p:grpSp>
        <p:nvGrpSpPr>
          <p:cNvPr id="7" name="Group 7"/>
          <p:cNvGrpSpPr/>
          <p:nvPr/>
        </p:nvGrpSpPr>
        <p:grpSpPr>
          <a:xfrm>
            <a:off x="-4587078" y="10287000"/>
            <a:ext cx="24222254" cy="2679813"/>
            <a:chOff x="0" y="0"/>
            <a:chExt cx="32296338" cy="3573084"/>
          </a:xfrm>
        </p:grpSpPr>
        <p:sp>
          <p:nvSpPr>
            <p:cNvPr id="8" name="Freeform 8"/>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txBody>
            <a:bodyPr/>
            <a:lstStyle/>
            <a:p>
              <a:endParaRPr lang="fr-FR"/>
            </a:p>
          </p:txBody>
        </p:sp>
      </p:grpSp>
      <p:sp>
        <p:nvSpPr>
          <p:cNvPr id="11" name="TextBox 11"/>
          <p:cNvSpPr txBox="1"/>
          <p:nvPr/>
        </p:nvSpPr>
        <p:spPr>
          <a:xfrm>
            <a:off x="1012184" y="1138590"/>
            <a:ext cx="11038451" cy="1305497"/>
          </a:xfrm>
          <a:prstGeom prst="rect">
            <a:avLst/>
          </a:prstGeom>
        </p:spPr>
        <p:txBody>
          <a:bodyPr lIns="0" tIns="0" rIns="0" bIns="0" rtlCol="0" anchor="t">
            <a:spAutoFit/>
          </a:bodyPr>
          <a:lstStyle/>
          <a:p>
            <a:pPr algn="l">
              <a:lnSpc>
                <a:spcPts val="10082"/>
              </a:lnSpc>
            </a:pPr>
            <a:r>
              <a:rPr lang="en-US" sz="9335" b="1" spc="87" dirty="0">
                <a:solidFill>
                  <a:schemeClr val="bg1"/>
                </a:solidFill>
                <a:latin typeface="TT Rounds Condensed Bold"/>
                <a:ea typeface="TT Rounds Condensed Bold"/>
                <a:cs typeface="TT Rounds Condensed Bold"/>
                <a:sym typeface="TT Rounds Condensed Bold"/>
              </a:rPr>
              <a:t>Inhoud</a:t>
            </a:r>
          </a:p>
        </p:txBody>
      </p:sp>
      <p:sp>
        <p:nvSpPr>
          <p:cNvPr id="12" name="TextBox 12"/>
          <p:cNvSpPr txBox="1"/>
          <p:nvPr/>
        </p:nvSpPr>
        <p:spPr>
          <a:xfrm>
            <a:off x="9547042" y="962133"/>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01</a:t>
            </a:r>
          </a:p>
        </p:txBody>
      </p:sp>
      <p:sp>
        <p:nvSpPr>
          <p:cNvPr id="13" name="TextBox 13"/>
          <p:cNvSpPr txBox="1"/>
          <p:nvPr/>
        </p:nvSpPr>
        <p:spPr>
          <a:xfrm>
            <a:off x="10629344" y="1156140"/>
            <a:ext cx="7024596" cy="410369"/>
          </a:xfrm>
          <a:prstGeom prst="rect">
            <a:avLst/>
          </a:prstGeom>
        </p:spPr>
        <p:txBody>
          <a:bodyPr lIns="0" tIns="0" rIns="0" bIns="0" rtlCol="0" anchor="t">
            <a:spAutoFit/>
          </a:bodyPr>
          <a:lstStyle/>
          <a:p>
            <a:pPr algn="l">
              <a:lnSpc>
                <a:spcPts val="3240"/>
              </a:lnSpc>
            </a:pPr>
            <a:r>
              <a:rPr lang="en-US" sz="3000" spc="27" dirty="0">
                <a:solidFill>
                  <a:srgbClr val="382B1B"/>
                </a:solidFill>
                <a:latin typeface="TT Rounds Condensed"/>
                <a:ea typeface="TT Rounds Condensed"/>
                <a:cs typeface="TT Rounds Condensed"/>
                <a:sym typeface="TT Rounds Condensed"/>
              </a:rPr>
              <a:t>Inleiding tot culinaire </a:t>
            </a:r>
            <a:r>
              <a:rPr lang="en-US" sz="3000" spc="28" dirty="0">
                <a:solidFill>
                  <a:srgbClr val="382B1B"/>
                </a:solidFill>
                <a:latin typeface="TT Rounds Condensed"/>
                <a:ea typeface="TT Rounds Condensed"/>
                <a:cs typeface="TT Rounds Condensed"/>
                <a:sym typeface="TT Rounds Condensed"/>
              </a:rPr>
              <a:t>vaardigheden</a:t>
            </a:r>
          </a:p>
        </p:txBody>
      </p:sp>
      <p:sp>
        <p:nvSpPr>
          <p:cNvPr id="14" name="TextBox 14"/>
          <p:cNvSpPr txBox="1"/>
          <p:nvPr/>
        </p:nvSpPr>
        <p:spPr>
          <a:xfrm>
            <a:off x="9547042" y="2029818"/>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02</a:t>
            </a:r>
          </a:p>
        </p:txBody>
      </p:sp>
      <p:sp>
        <p:nvSpPr>
          <p:cNvPr id="15" name="TextBox 15"/>
          <p:cNvSpPr txBox="1"/>
          <p:nvPr/>
        </p:nvSpPr>
        <p:spPr>
          <a:xfrm>
            <a:off x="10620108" y="2040226"/>
            <a:ext cx="7024596" cy="836295"/>
          </a:xfrm>
          <a:prstGeom prst="rect">
            <a:avLst/>
          </a:prstGeom>
        </p:spPr>
        <p:txBody>
          <a:bodyPr lIns="0" tIns="0" rIns="0" bIns="0" rtlCol="0" anchor="t">
            <a:spAutoFit/>
          </a:bodyPr>
          <a:lstStyle/>
          <a:p>
            <a:pPr algn="l">
              <a:lnSpc>
                <a:spcPts val="3240"/>
              </a:lnSpc>
            </a:pPr>
            <a:r>
              <a:rPr lang="en-US" sz="3000" b="1" spc="28">
                <a:solidFill>
                  <a:srgbClr val="382B1B"/>
                </a:solidFill>
                <a:latin typeface="TT Rounds Condensed Bold"/>
                <a:ea typeface="TT Rounds Condensed Bold"/>
                <a:cs typeface="TT Rounds Condensed Bold"/>
                <a:sym typeface="TT Rounds Condensed Bold"/>
              </a:rPr>
              <a:t>DAG 1 </a:t>
            </a:r>
            <a:r>
              <a:rPr lang="en-US" sz="3000" spc="28">
                <a:solidFill>
                  <a:srgbClr val="382B1B"/>
                </a:solidFill>
                <a:latin typeface="TT Rounds Condensed"/>
                <a:ea typeface="TT Rounds Condensed"/>
                <a:cs typeface="TT Rounds Condensed"/>
                <a:sym typeface="TT Rounds Condensed"/>
              </a:rPr>
              <a:t>- Basishygiëne, veiligheid, onderhoud en organisatie in de keuken</a:t>
            </a:r>
          </a:p>
        </p:txBody>
      </p:sp>
      <p:sp>
        <p:nvSpPr>
          <p:cNvPr id="16" name="TextBox 16"/>
          <p:cNvSpPr txBox="1"/>
          <p:nvPr/>
        </p:nvSpPr>
        <p:spPr>
          <a:xfrm>
            <a:off x="9547042" y="3097498"/>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03</a:t>
            </a:r>
          </a:p>
        </p:txBody>
      </p:sp>
      <p:sp>
        <p:nvSpPr>
          <p:cNvPr id="17" name="TextBox 17"/>
          <p:cNvSpPr txBox="1"/>
          <p:nvPr/>
        </p:nvSpPr>
        <p:spPr>
          <a:xfrm>
            <a:off x="10620108" y="3046679"/>
            <a:ext cx="7024596" cy="836295"/>
          </a:xfrm>
          <a:prstGeom prst="rect">
            <a:avLst/>
          </a:prstGeom>
        </p:spPr>
        <p:txBody>
          <a:bodyPr lIns="0" tIns="0" rIns="0" bIns="0" rtlCol="0" anchor="t">
            <a:spAutoFit/>
          </a:bodyPr>
          <a:lstStyle/>
          <a:p>
            <a:pPr algn="l">
              <a:lnSpc>
                <a:spcPts val="3240"/>
              </a:lnSpc>
            </a:pPr>
            <a:r>
              <a:rPr lang="en-US" sz="3000" b="1" spc="28">
                <a:solidFill>
                  <a:srgbClr val="382B1B"/>
                </a:solidFill>
                <a:latin typeface="TT Rounds Condensed Bold"/>
                <a:ea typeface="TT Rounds Condensed Bold"/>
                <a:cs typeface="TT Rounds Condensed Bold"/>
                <a:sym typeface="TT Rounds Condensed Bold"/>
              </a:rPr>
              <a:t>DAG 2 </a:t>
            </a:r>
            <a:r>
              <a:rPr lang="en-US" sz="3000" spc="28">
                <a:solidFill>
                  <a:srgbClr val="382B1B"/>
                </a:solidFill>
                <a:latin typeface="TT Rounds Condensed"/>
                <a:ea typeface="TT Rounds Condensed"/>
                <a:cs typeface="TT Rounds Condensed"/>
                <a:sym typeface="TT Rounds Condensed"/>
              </a:rPr>
              <a:t>- Bereidingsbegrippen en -technieken, Gereedschap en uitrusting</a:t>
            </a:r>
          </a:p>
        </p:txBody>
      </p:sp>
      <p:sp>
        <p:nvSpPr>
          <p:cNvPr id="18" name="TextBox 18"/>
          <p:cNvSpPr txBox="1"/>
          <p:nvPr/>
        </p:nvSpPr>
        <p:spPr>
          <a:xfrm>
            <a:off x="9547042" y="4165186"/>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04</a:t>
            </a:r>
          </a:p>
        </p:txBody>
      </p:sp>
      <p:sp>
        <p:nvSpPr>
          <p:cNvPr id="19" name="TextBox 19"/>
          <p:cNvSpPr txBox="1"/>
          <p:nvPr/>
        </p:nvSpPr>
        <p:spPr>
          <a:xfrm>
            <a:off x="10620108" y="4053130"/>
            <a:ext cx="7024596" cy="836295"/>
          </a:xfrm>
          <a:prstGeom prst="rect">
            <a:avLst/>
          </a:prstGeom>
        </p:spPr>
        <p:txBody>
          <a:bodyPr lIns="0" tIns="0" rIns="0" bIns="0" rtlCol="0" anchor="t">
            <a:spAutoFit/>
          </a:bodyPr>
          <a:lstStyle/>
          <a:p>
            <a:pPr algn="l">
              <a:lnSpc>
                <a:spcPts val="3240"/>
              </a:lnSpc>
            </a:pPr>
            <a:r>
              <a:rPr lang="en-US" sz="3000" b="1" spc="28">
                <a:solidFill>
                  <a:srgbClr val="382B1B"/>
                </a:solidFill>
                <a:latin typeface="TT Rounds Condensed Bold"/>
                <a:ea typeface="TT Rounds Condensed Bold"/>
                <a:cs typeface="TT Rounds Condensed Bold"/>
                <a:sym typeface="TT Rounds Condensed Bold"/>
              </a:rPr>
              <a:t>DAG </a:t>
            </a:r>
            <a:r>
              <a:rPr lang="en-US" sz="3000" spc="28">
                <a:solidFill>
                  <a:srgbClr val="382B1B"/>
                </a:solidFill>
                <a:latin typeface="TT Rounds Condensed"/>
                <a:ea typeface="TT Rounds Condensed"/>
                <a:cs typeface="TT Rounds Condensed"/>
                <a:sym typeface="TT Rounds Condensed"/>
              </a:rPr>
              <a:t>3 Keukenmanagement, voeding en creativiteit</a:t>
            </a:r>
          </a:p>
        </p:txBody>
      </p:sp>
      <p:sp>
        <p:nvSpPr>
          <p:cNvPr id="20" name="TextBox 20"/>
          <p:cNvSpPr txBox="1"/>
          <p:nvPr/>
        </p:nvSpPr>
        <p:spPr>
          <a:xfrm>
            <a:off x="9547042" y="5207466"/>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05</a:t>
            </a:r>
          </a:p>
        </p:txBody>
      </p:sp>
      <p:sp>
        <p:nvSpPr>
          <p:cNvPr id="21" name="TextBox 21"/>
          <p:cNvSpPr txBox="1"/>
          <p:nvPr/>
        </p:nvSpPr>
        <p:spPr>
          <a:xfrm>
            <a:off x="10610583" y="5327412"/>
            <a:ext cx="7024596" cy="820738"/>
          </a:xfrm>
          <a:prstGeom prst="rect">
            <a:avLst/>
          </a:prstGeom>
        </p:spPr>
        <p:txBody>
          <a:bodyPr lIns="0" tIns="0" rIns="0" bIns="0" rtlCol="0" anchor="t">
            <a:spAutoFit/>
          </a:bodyPr>
          <a:lstStyle/>
          <a:p>
            <a:pPr algn="l">
              <a:lnSpc>
                <a:spcPts val="3240"/>
              </a:lnSpc>
            </a:pPr>
            <a:r>
              <a:rPr lang="en-US" sz="3000" b="1" spc="28" dirty="0">
                <a:solidFill>
                  <a:srgbClr val="382B1B"/>
                </a:solidFill>
                <a:latin typeface="TT Rounds Condensed Bold"/>
                <a:ea typeface="TT Rounds Condensed Bold"/>
                <a:cs typeface="TT Rounds Condensed Bold"/>
                <a:sym typeface="TT Rounds Condensed Bold"/>
              </a:rPr>
              <a:t>DAG 4 </a:t>
            </a:r>
            <a:r>
              <a:rPr lang="en-US" sz="3000" spc="28" dirty="0">
                <a:solidFill>
                  <a:srgbClr val="382B1B"/>
                </a:solidFill>
                <a:latin typeface="TT Rounds Condensed"/>
                <a:ea typeface="TT Rounds Condensed"/>
                <a:cs typeface="TT Rounds Condensed"/>
                <a:sym typeface="TT Rounds Condensed"/>
              </a:rPr>
              <a:t>- Laten we technisch worden! Basistechnieken voor het maken van gebak</a:t>
            </a:r>
          </a:p>
        </p:txBody>
      </p:sp>
      <p:pic>
        <p:nvPicPr>
          <p:cNvPr id="23" name="Picture 22">
            <a:extLst>
              <a:ext uri="{FF2B5EF4-FFF2-40B4-BE49-F238E27FC236}">
                <a16:creationId xmlns:a16="http://schemas.microsoft.com/office/drawing/2014/main" id="{B6E9B7BF-A9CE-79A0-F055-B54EA5AC9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0818" y="8120585"/>
            <a:ext cx="2269246" cy="478455"/>
          </a:xfrm>
          <a:prstGeom prst="rect">
            <a:avLst/>
          </a:prstGeom>
        </p:spPr>
      </p:pic>
      <p:pic>
        <p:nvPicPr>
          <p:cNvPr id="25" name="Picture 24" descr="A close-up of a text&#10;&#10;Description automatically generated">
            <a:extLst>
              <a:ext uri="{FF2B5EF4-FFF2-40B4-BE49-F238E27FC236}">
                <a16:creationId xmlns:a16="http://schemas.microsoft.com/office/drawing/2014/main" id="{66C9FFCC-319D-CBB5-EC28-2FF22F550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6148" y="7873712"/>
            <a:ext cx="5259803" cy="92738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4076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1.Veilig gebruik</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Lees de instructies van de fabrikant en volg ze op.</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Controleer of de apparaten correct gemonteerd zijn voordat u ze gebruikt.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2.Schoonmaken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Haal de stekker uit het stopcontact voordat je de apparaten schoonmaakt.</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Gebruik geschikte borstels of gereedschappen om moeilijk bereikbare plekken schoon te maken.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Andere apparatuur (sapcentrifuges, dompelmixers, enz.)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63223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1.Organisatie en opruimen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Houd werkplekken netjes om ongelukken te voorkomen.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Berg gereedschap en apparatuur na gebruik ordelijk op.</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2.Training en waakzaamheid</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Regelmatige training van het personeel in veiligheidsregels.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Blijf waakzaam en oplettend bij het hanteren van gereedschap en apparatuur.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Door deze tips te volgen, kun je bijdragen aan een veilige werkomgeving en het risico op letsel in de keuken verkleinen.</a:t>
            </a:r>
          </a:p>
          <a:p>
            <a:pPr algn="l">
              <a:lnSpc>
                <a:spcPts val="3888"/>
              </a:lnSpc>
            </a:pPr>
            <a:endParaRPr lang="en-US" sz="3600" b="1" spc="32">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Algemene regels</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542600" y="-4507533"/>
            <a:ext cx="9119961" cy="9403383"/>
            <a:chOff x="0" y="0"/>
            <a:chExt cx="12159948" cy="12537844"/>
          </a:xfrm>
        </p:grpSpPr>
        <p:sp>
          <p:nvSpPr>
            <p:cNvPr id="4" name="Freeform 4"/>
            <p:cNvSpPr/>
            <p:nvPr/>
          </p:nvSpPr>
          <p:spPr>
            <a:xfrm>
              <a:off x="-541274" y="-205232"/>
              <a:ext cx="13522706" cy="13249020"/>
            </a:xfrm>
            <a:custGeom>
              <a:avLst/>
              <a:gdLst/>
              <a:ahLst/>
              <a:cxnLst/>
              <a:rect l="l" t="t" r="r" b="b"/>
              <a:pathLst>
                <a:path w="13522706" h="13249020">
                  <a:moveTo>
                    <a:pt x="7904353" y="498983"/>
                  </a:moveTo>
                  <a:cubicBezTo>
                    <a:pt x="6286500" y="16002"/>
                    <a:pt x="4596130" y="0"/>
                    <a:pt x="3308223" y="1448816"/>
                  </a:cubicBezTo>
                  <a:cubicBezTo>
                    <a:pt x="2060575" y="2849372"/>
                    <a:pt x="861187" y="5111242"/>
                    <a:pt x="603631" y="6978650"/>
                  </a:cubicBezTo>
                  <a:cubicBezTo>
                    <a:pt x="0" y="11333353"/>
                    <a:pt x="3879723" y="13249020"/>
                    <a:pt x="7799705" y="12629261"/>
                  </a:cubicBezTo>
                  <a:cubicBezTo>
                    <a:pt x="11623167" y="12025631"/>
                    <a:pt x="13522706" y="7010908"/>
                    <a:pt x="12363704" y="3437001"/>
                  </a:cubicBezTo>
                  <a:cubicBezTo>
                    <a:pt x="12017629" y="2358390"/>
                    <a:pt x="11011409" y="1851279"/>
                    <a:pt x="10061575" y="1384427"/>
                  </a:cubicBezTo>
                  <a:cubicBezTo>
                    <a:pt x="9377426" y="1046353"/>
                    <a:pt x="8652891" y="724408"/>
                    <a:pt x="7904353" y="498983"/>
                  </a:cubicBezTo>
                  <a:close/>
                </a:path>
              </a:pathLst>
            </a:custGeom>
            <a:solidFill>
              <a:srgbClr val="E6C8C7"/>
            </a:solidFill>
          </p:spPr>
          <p:txBody>
            <a:bodyPr/>
            <a:lstStyle/>
            <a:p>
              <a:endParaRPr lang="fr-FR"/>
            </a:p>
          </p:txBody>
        </p:sp>
      </p:grpSp>
      <p:sp>
        <p:nvSpPr>
          <p:cNvPr id="5" name="Freeform 5"/>
          <p:cNvSpPr/>
          <p:nvPr/>
        </p:nvSpPr>
        <p:spPr>
          <a:xfrm>
            <a:off x="6743072" y="1787728"/>
            <a:ext cx="11500013" cy="7325440"/>
          </a:xfrm>
          <a:custGeom>
            <a:avLst/>
            <a:gdLst/>
            <a:ahLst/>
            <a:cxnLst/>
            <a:rect l="l" t="t" r="r" b="b"/>
            <a:pathLst>
              <a:path w="11500013" h="7325440">
                <a:moveTo>
                  <a:pt x="0" y="0"/>
                </a:moveTo>
                <a:lnTo>
                  <a:pt x="11500012" y="0"/>
                </a:lnTo>
                <a:lnTo>
                  <a:pt x="11500012" y="7325441"/>
                </a:lnTo>
                <a:lnTo>
                  <a:pt x="0" y="7325441"/>
                </a:lnTo>
                <a:lnTo>
                  <a:pt x="0" y="0"/>
                </a:lnTo>
                <a:close/>
              </a:path>
            </a:pathLst>
          </a:custGeom>
          <a:blipFill>
            <a:blip r:embed="rId3"/>
            <a:stretch>
              <a:fillRect l="20556" t="-21902" r="-32795" b="-15194"/>
            </a:stretch>
          </a:blipFill>
        </p:spPr>
        <p:txBody>
          <a:bodyPr/>
          <a:lstStyle/>
          <a:p>
            <a:endParaRPr lang="fr-FR"/>
          </a:p>
        </p:txBody>
      </p:sp>
      <p:grpSp>
        <p:nvGrpSpPr>
          <p:cNvPr id="6" name="Group 6"/>
          <p:cNvGrpSpPr/>
          <p:nvPr/>
        </p:nvGrpSpPr>
        <p:grpSpPr>
          <a:xfrm>
            <a:off x="-4285000" y="-1432560"/>
            <a:ext cx="4255293" cy="17013080"/>
            <a:chOff x="0" y="0"/>
            <a:chExt cx="5673724" cy="22684106"/>
          </a:xfrm>
        </p:grpSpPr>
        <p:sp>
          <p:nvSpPr>
            <p:cNvPr id="7" name="Freeform 7"/>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8" name="Group 8"/>
          <p:cNvGrpSpPr/>
          <p:nvPr/>
        </p:nvGrpSpPr>
        <p:grpSpPr>
          <a:xfrm>
            <a:off x="-1661932" y="-4945233"/>
            <a:ext cx="20307741" cy="4945234"/>
            <a:chOff x="0" y="0"/>
            <a:chExt cx="27076988" cy="6593646"/>
          </a:xfrm>
        </p:grpSpPr>
        <p:sp>
          <p:nvSpPr>
            <p:cNvPr id="9" name="Freeform 9"/>
            <p:cNvSpPr/>
            <p:nvPr/>
          </p:nvSpPr>
          <p:spPr>
            <a:xfrm>
              <a:off x="0" y="0"/>
              <a:ext cx="27077036" cy="6593586"/>
            </a:xfrm>
            <a:custGeom>
              <a:avLst/>
              <a:gdLst/>
              <a:ahLst/>
              <a:cxnLst/>
              <a:rect l="l" t="t" r="r" b="b"/>
              <a:pathLst>
                <a:path w="27077036" h="6593586">
                  <a:moveTo>
                    <a:pt x="0" y="0"/>
                  </a:moveTo>
                  <a:lnTo>
                    <a:pt x="27077036" y="0"/>
                  </a:lnTo>
                  <a:lnTo>
                    <a:pt x="27077036" y="6593586"/>
                  </a:lnTo>
                  <a:lnTo>
                    <a:pt x="0" y="6593586"/>
                  </a:lnTo>
                  <a:close/>
                </a:path>
              </a:pathLst>
            </a:custGeom>
            <a:solidFill>
              <a:srgbClr val="ECECEC"/>
            </a:solidFill>
          </p:spPr>
          <p:txBody>
            <a:bodyPr/>
            <a:lstStyle/>
            <a:p>
              <a:endParaRPr lang="fr-FR"/>
            </a:p>
          </p:txBody>
        </p:sp>
      </p:grpSp>
      <p:sp>
        <p:nvSpPr>
          <p:cNvPr id="10" name="Freeform 10"/>
          <p:cNvSpPr/>
          <p:nvPr/>
        </p:nvSpPr>
        <p:spPr>
          <a:xfrm>
            <a:off x="11251311" y="2117713"/>
            <a:ext cx="6991773" cy="5332526"/>
          </a:xfrm>
          <a:custGeom>
            <a:avLst/>
            <a:gdLst/>
            <a:ahLst/>
            <a:cxnLst/>
            <a:rect l="l" t="t" r="r" b="b"/>
            <a:pathLst>
              <a:path w="6991773" h="5332526">
                <a:moveTo>
                  <a:pt x="0" y="0"/>
                </a:moveTo>
                <a:lnTo>
                  <a:pt x="6991773" y="0"/>
                </a:lnTo>
                <a:lnTo>
                  <a:pt x="6991773" y="5332525"/>
                </a:lnTo>
                <a:lnTo>
                  <a:pt x="0" y="5332525"/>
                </a:lnTo>
                <a:lnTo>
                  <a:pt x="0" y="0"/>
                </a:lnTo>
                <a:close/>
              </a:path>
            </a:pathLst>
          </a:custGeom>
          <a:blipFill>
            <a:blip r:embed="rId4"/>
            <a:stretch>
              <a:fillRect l="-17876" r="-17876"/>
            </a:stretch>
          </a:blipFill>
        </p:spPr>
        <p:txBody>
          <a:bodyPr/>
          <a:lstStyle/>
          <a:p>
            <a:endParaRPr lang="fr-FR"/>
          </a:p>
        </p:txBody>
      </p:sp>
      <p:sp>
        <p:nvSpPr>
          <p:cNvPr id="11" name="TextBox 11"/>
          <p:cNvSpPr txBox="1"/>
          <p:nvPr/>
        </p:nvSpPr>
        <p:spPr>
          <a:xfrm>
            <a:off x="1338465" y="5953651"/>
            <a:ext cx="7714095" cy="2436114"/>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Correct onderhoud van je keukenwerkplek is essentieel voor de voedselveiligheid, de efficiëntie en de duurzaamheid van je apparatuur. Hier volgen enkele stappen en tips voor optimaal onderhoud:</a:t>
            </a:r>
          </a:p>
        </p:txBody>
      </p:sp>
      <p:sp>
        <p:nvSpPr>
          <p:cNvPr id="12" name="TextBox 12"/>
          <p:cNvSpPr txBox="1"/>
          <p:nvPr/>
        </p:nvSpPr>
        <p:spPr>
          <a:xfrm>
            <a:off x="1186932" y="1350212"/>
            <a:ext cx="5660899" cy="2670962"/>
          </a:xfrm>
          <a:prstGeom prst="rect">
            <a:avLst/>
          </a:prstGeom>
        </p:spPr>
        <p:txBody>
          <a:bodyPr lIns="0" tIns="0" rIns="0" bIns="0" rtlCol="0" anchor="t">
            <a:spAutoFit/>
          </a:bodyPr>
          <a:lstStyle/>
          <a:p>
            <a:pPr algn="ctr">
              <a:lnSpc>
                <a:spcPts val="5248"/>
              </a:lnSpc>
            </a:pPr>
            <a:r>
              <a:rPr lang="en-US" sz="5400" b="1" spc="48">
                <a:solidFill>
                  <a:srgbClr val="000000"/>
                </a:solidFill>
                <a:latin typeface="TT Rounds Condensed Bold"/>
                <a:ea typeface="TT Rounds Condensed Bold"/>
                <a:cs typeface="TT Rounds Condensed Bold"/>
                <a:sym typeface="TT Rounds Condensed Bold"/>
              </a:rPr>
              <a:t>C- HOE JE JE WERKSTATION MOET ONDERHOUDEN</a:t>
            </a:r>
          </a:p>
          <a:p>
            <a:pPr algn="ctr">
              <a:lnSpc>
                <a:spcPts val="5248"/>
              </a:lnSpc>
            </a:pPr>
            <a:endParaRPr lang="en-US" sz="5400" b="1" spc="48">
              <a:solidFill>
                <a:srgbClr val="000000"/>
              </a:solidFill>
              <a:latin typeface="TT Rounds Condensed Bold"/>
              <a:ea typeface="TT Rounds Condensed Bold"/>
              <a:cs typeface="TT Rounds Condensed Bold"/>
              <a:sym typeface="TT Rounds Condensed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Werkplan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Desinfectie</a:t>
            </a:r>
            <a:r>
              <a:rPr lang="en-US" sz="3600" spc="32">
                <a:solidFill>
                  <a:srgbClr val="382B1B"/>
                </a:solidFill>
                <a:latin typeface="TT Rounds Condensed"/>
                <a:ea typeface="TT Rounds Condensed"/>
                <a:cs typeface="TT Rounds Condensed"/>
                <a:sym typeface="TT Rounds Condensed"/>
              </a:rPr>
              <a:t>: Gebruik na elke dienst een goedgekeurd ontsmettingsmiddel.</a:t>
            </a:r>
          </a:p>
          <a:p>
            <a:pPr algn="l">
              <a:lnSpc>
                <a:spcPts val="3888"/>
              </a:lnSpc>
            </a:pPr>
            <a:r>
              <a:rPr lang="en-US" sz="3600" spc="32">
                <a:solidFill>
                  <a:srgbClr val="382B1B"/>
                </a:solidFill>
                <a:latin typeface="TT Rounds Condensed"/>
                <a:ea typeface="TT Rounds Condensed"/>
                <a:cs typeface="TT Rounds Condensed"/>
                <a:sym typeface="TT Rounds Condensed"/>
              </a:rPr>
              <a:t>Afvegen: Afnemen met een schone vochtige doek, daarna afdrogen met een droge doek.</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Gereedschap en uitrusting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Wassen</a:t>
            </a:r>
            <a:r>
              <a:rPr lang="en-US" sz="3600" spc="32">
                <a:solidFill>
                  <a:srgbClr val="382B1B"/>
                </a:solidFill>
                <a:latin typeface="TT Rounds Condensed"/>
                <a:ea typeface="TT Rounds Condensed"/>
                <a:cs typeface="TT Rounds Condensed"/>
                <a:sym typeface="TT Rounds Condensed"/>
              </a:rPr>
              <a:t>: Was messen, snijplanken en ander keukengerei in heet zeepwater.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Desinfectie</a:t>
            </a:r>
            <a:r>
              <a:rPr lang="en-US" sz="3600" spc="32">
                <a:solidFill>
                  <a:srgbClr val="382B1B"/>
                </a:solidFill>
                <a:latin typeface="TT Rounds Condensed"/>
                <a:ea typeface="TT Rounds Condensed"/>
                <a:cs typeface="TT Rounds Condensed"/>
                <a:sym typeface="TT Rounds Condensed"/>
              </a:rPr>
              <a:t>: Gebruik een desinfecterende oplossing voor keukengerei.</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Opslag</a:t>
            </a:r>
            <a:r>
              <a:rPr lang="en-US" sz="3600" spc="32">
                <a:solidFill>
                  <a:srgbClr val="382B1B"/>
                </a:solidFill>
                <a:latin typeface="TT Rounds Condensed"/>
                <a:ea typeface="TT Rounds Condensed"/>
                <a:cs typeface="TT Rounds Condensed"/>
                <a:sym typeface="TT Rounds Condensed"/>
              </a:rPr>
              <a:t>: Bewaar schoon keukengerei op geschikte plaatsen om verontreiniging te voorkomen.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c. Bodem</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Vegen</a:t>
            </a:r>
            <a:r>
              <a:rPr lang="en-US" sz="3600" spc="32">
                <a:solidFill>
                  <a:srgbClr val="382B1B"/>
                </a:solidFill>
                <a:latin typeface="TT Rounds Condensed"/>
                <a:ea typeface="TT Rounds Condensed"/>
                <a:cs typeface="TT Rounds Condensed"/>
                <a:sym typeface="TT Rounds Condensed"/>
              </a:rPr>
              <a:t>: Veeg de vloer om vuil te verwijderen.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Schoonmaken</a:t>
            </a:r>
            <a:r>
              <a:rPr lang="en-US" sz="3600" spc="32">
                <a:solidFill>
                  <a:srgbClr val="382B1B"/>
                </a:solidFill>
                <a:latin typeface="TT Rounds Condensed"/>
                <a:ea typeface="TT Rounds Condensed"/>
                <a:cs typeface="TT Rounds Condensed"/>
                <a:sym typeface="TT Rounds Condensed"/>
              </a:rPr>
              <a:t>: Wassen met een geschikt schoonmaakmiddel, daarna afspoelen en drogen.</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Dagelijks schoonmaken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38934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Keukenapparatuur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Koelkasten en vriezers</a:t>
            </a:r>
            <a:r>
              <a:rPr lang="en-US" sz="3600" spc="32">
                <a:solidFill>
                  <a:srgbClr val="382B1B"/>
                </a:solidFill>
                <a:latin typeface="TT Rounds Condensed"/>
                <a:ea typeface="TT Rounds Condensed"/>
                <a:cs typeface="TT Rounds Condensed"/>
                <a:sym typeface="TT Rounds Condensed"/>
              </a:rPr>
              <a:t>: Reinig de schappen en binnenwanden met een desinfecterende oplossing.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Ovens en kookplaten</a:t>
            </a:r>
            <a:r>
              <a:rPr lang="en-US" sz="3600" spc="32">
                <a:solidFill>
                  <a:srgbClr val="382B1B"/>
                </a:solidFill>
                <a:latin typeface="TT Rounds Condensed"/>
                <a:ea typeface="TT Rounds Condensed"/>
                <a:cs typeface="TT Rounds Condensed"/>
                <a:sym typeface="TT Rounds Condensed"/>
              </a:rPr>
              <a:t>: Reinig roosters en oppervlakken met een geschikt schoonmaakmiddel.</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Afzuigkappen</a:t>
            </a:r>
            <a:r>
              <a:rPr lang="en-US" sz="3600" spc="32">
                <a:solidFill>
                  <a:srgbClr val="382B1B"/>
                </a:solidFill>
                <a:latin typeface="TT Rounds Condensed"/>
                <a:ea typeface="TT Rounds Condensed"/>
                <a:cs typeface="TT Rounds Condensed"/>
                <a:sym typeface="TT Rounds Condensed"/>
              </a:rPr>
              <a:t>: Ontvet filters en externe oppervlakken.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Gootstenen en kranen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Ontkalken</a:t>
            </a:r>
            <a:r>
              <a:rPr lang="en-US" sz="3600" spc="32">
                <a:solidFill>
                  <a:srgbClr val="382B1B"/>
                </a:solidFill>
                <a:latin typeface="TT Rounds Condensed"/>
                <a:ea typeface="TT Rounds Condensed"/>
                <a:cs typeface="TT Rounds Condensed"/>
                <a:sym typeface="TT Rounds Condensed"/>
              </a:rPr>
              <a:t>: Gebruik een antikalkmiddel om aanslag te verwijderen.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Desinfectie</a:t>
            </a:r>
            <a:r>
              <a:rPr lang="en-US" sz="3600" spc="32">
                <a:solidFill>
                  <a:srgbClr val="382B1B"/>
                </a:solidFill>
                <a:latin typeface="TT Rounds Condensed"/>
                <a:ea typeface="TT Rounds Condensed"/>
                <a:cs typeface="TT Rounds Condensed"/>
                <a:sym typeface="TT Rounds Condensed"/>
              </a:rPr>
              <a:t>: Breng een desinfecterende oplossing aan op alle oppervlakken.</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2. Wekelijks onderhoud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43792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Machines en gespecialiseerde uitrusting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Onderhoud</a:t>
            </a:r>
            <a:r>
              <a:rPr lang="en-US" sz="3600" spc="32">
                <a:solidFill>
                  <a:srgbClr val="382B1B"/>
                </a:solidFill>
                <a:latin typeface="TT Rounds Condensed"/>
                <a:ea typeface="TT Rounds Condensed"/>
                <a:cs typeface="TT Rounds Condensed"/>
                <a:sym typeface="TT Rounds Condensed"/>
              </a:rPr>
              <a:t>: Controleer en onderhoud apparatuur zoals snijmachines, mixers en molens.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Dieptereiniging</a:t>
            </a:r>
            <a:r>
              <a:rPr lang="en-US" sz="3600" spc="32">
                <a:solidFill>
                  <a:srgbClr val="382B1B"/>
                </a:solidFill>
                <a:latin typeface="TT Rounds Condensed"/>
                <a:ea typeface="TT Rounds Condensed"/>
                <a:cs typeface="TT Rounds Condensed"/>
                <a:sym typeface="TT Rounds Condensed"/>
              </a:rPr>
              <a:t>: Dieptereiniging van zelden gebruikte apparatuur.</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Opslag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Organisatie</a:t>
            </a:r>
            <a:r>
              <a:rPr lang="en-US" sz="3600" spc="32">
                <a:solidFill>
                  <a:srgbClr val="382B1B"/>
                </a:solidFill>
                <a:latin typeface="TT Rounds Condensed"/>
                <a:ea typeface="TT Rounds Condensed"/>
                <a:cs typeface="TT Rounds Condensed"/>
                <a:sym typeface="TT Rounds Condensed"/>
              </a:rPr>
              <a:t>: Reorganiseer voorraden om productrotatie te garanderen en te voorkomen dat producten over datum raken.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Opslagruimtes schoonmaken</a:t>
            </a:r>
            <a:r>
              <a:rPr lang="en-US" sz="3600" spc="32">
                <a:solidFill>
                  <a:srgbClr val="382B1B"/>
                </a:solidFill>
                <a:latin typeface="TT Rounds Condensed"/>
                <a:ea typeface="TT Rounds Condensed"/>
                <a:cs typeface="TT Rounds Condensed"/>
                <a:sym typeface="TT Rounds Condensed"/>
              </a:rPr>
              <a:t>: Was planken en containers.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Maandelijks onderhoud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362695"/>
            <a:ext cx="16650918" cy="8002191"/>
          </a:xfrm>
          <a:prstGeom prst="rect">
            <a:avLst/>
          </a:prstGeom>
        </p:spPr>
        <p:txBody>
          <a:bodyPr lIns="0" tIns="0" rIns="0" bIns="0" rtlCol="0" anchor="t">
            <a:spAutoFit/>
          </a:bodyPr>
          <a:lstStyle/>
          <a:p>
            <a:pPr algn="l">
              <a:lnSpc>
                <a:spcPts val="3888"/>
              </a:lnSpc>
            </a:pPr>
            <a:r>
              <a:rPr lang="en-US" sz="2800" b="1" spc="32" dirty="0">
                <a:solidFill>
                  <a:srgbClr val="382B1B"/>
                </a:solidFill>
                <a:latin typeface="TT Rounds Condensed Bold"/>
                <a:ea typeface="TT Rounds Condensed Bold"/>
                <a:cs typeface="TT Rounds Condensed Bold"/>
                <a:sym typeface="TT Rounds Condensed Bold"/>
              </a:rPr>
              <a:t>a. </a:t>
            </a:r>
            <a:r>
              <a:rPr lang="en-US" sz="2800" b="1" spc="32" dirty="0" err="1">
                <a:solidFill>
                  <a:srgbClr val="382B1B"/>
                </a:solidFill>
                <a:latin typeface="TT Rounds Condensed Bold"/>
                <a:ea typeface="TT Rounds Condensed Bold"/>
                <a:cs typeface="TT Rounds Condensed Bold"/>
                <a:sym typeface="TT Rounds Condensed Bold"/>
              </a:rPr>
              <a:t>Voedselveiligheid</a:t>
            </a:r>
            <a:endParaRPr lang="en-US" sz="28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2800" b="1" spc="32" dirty="0" err="1">
                <a:solidFill>
                  <a:srgbClr val="382B1B"/>
                </a:solidFill>
                <a:latin typeface="TT Rounds Condensed Bold"/>
                <a:ea typeface="TT Rounds Condensed Bold"/>
                <a:cs typeface="TT Rounds Condensed Bold"/>
                <a:sym typeface="TT Rounds Condensed Bold"/>
              </a:rPr>
              <a:t>Temperaturen</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Controleer</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regelmatig</a:t>
            </a:r>
            <a:r>
              <a:rPr lang="en-US" sz="2800" spc="32" dirty="0">
                <a:solidFill>
                  <a:srgbClr val="382B1B"/>
                </a:solidFill>
                <a:latin typeface="TT Rounds Condensed"/>
                <a:ea typeface="TT Rounds Condensed"/>
                <a:cs typeface="TT Rounds Condensed"/>
                <a:sym typeface="TT Rounds Condensed"/>
              </a:rPr>
              <a:t> de </a:t>
            </a:r>
            <a:r>
              <a:rPr lang="en-US" sz="2800" spc="32" dirty="0" err="1">
                <a:solidFill>
                  <a:srgbClr val="382B1B"/>
                </a:solidFill>
                <a:latin typeface="TT Rounds Condensed"/>
                <a:ea typeface="TT Rounds Condensed"/>
                <a:cs typeface="TT Rounds Condensed"/>
                <a:sym typeface="TT Rounds Condensed"/>
              </a:rPr>
              <a:t>koelkast</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en</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vriestemperaturen</a:t>
            </a:r>
            <a:r>
              <a:rPr lang="en-US" sz="2800" spc="32" dirty="0">
                <a:solidFill>
                  <a:srgbClr val="382B1B"/>
                </a:solidFill>
                <a:latin typeface="TT Rounds Condensed"/>
                <a:ea typeface="TT Rounds Condensed"/>
                <a:cs typeface="TT Rounds Condensed"/>
                <a:sym typeface="TT Rounds Condensed"/>
              </a:rPr>
              <a:t>.</a:t>
            </a:r>
          </a:p>
          <a:p>
            <a:pPr algn="l">
              <a:lnSpc>
                <a:spcPts val="3888"/>
              </a:lnSpc>
            </a:pP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Etikettering</a:t>
            </a:r>
            <a:r>
              <a:rPr lang="en-US" sz="2800" spc="32" dirty="0">
                <a:solidFill>
                  <a:srgbClr val="382B1B"/>
                </a:solidFill>
                <a:latin typeface="TT Rounds Condensed"/>
                <a:ea typeface="TT Rounds Condensed"/>
                <a:cs typeface="TT Rounds Condensed"/>
                <a:sym typeface="TT Rounds Condensed"/>
              </a:rPr>
              <a:t>: Label al het </a:t>
            </a:r>
            <a:r>
              <a:rPr lang="en-US" sz="2800" spc="32" dirty="0" err="1">
                <a:solidFill>
                  <a:srgbClr val="382B1B"/>
                </a:solidFill>
                <a:latin typeface="TT Rounds Condensed"/>
                <a:ea typeface="TT Rounds Condensed"/>
                <a:cs typeface="TT Rounds Condensed"/>
                <a:sym typeface="TT Rounds Condensed"/>
              </a:rPr>
              <a:t>voedsel</a:t>
            </a:r>
            <a:r>
              <a:rPr lang="en-US" sz="2800" spc="32" dirty="0">
                <a:solidFill>
                  <a:srgbClr val="382B1B"/>
                </a:solidFill>
                <a:latin typeface="TT Rounds Condensed"/>
                <a:ea typeface="TT Rounds Condensed"/>
                <a:cs typeface="TT Rounds Condensed"/>
                <a:sym typeface="TT Rounds Condensed"/>
              </a:rPr>
              <a:t> correct met de datum van </a:t>
            </a:r>
            <a:r>
              <a:rPr lang="en-US" sz="2800" spc="32" dirty="0" err="1">
                <a:solidFill>
                  <a:srgbClr val="382B1B"/>
                </a:solidFill>
                <a:latin typeface="TT Rounds Condensed"/>
                <a:ea typeface="TT Rounds Condensed"/>
                <a:cs typeface="TT Rounds Condensed"/>
                <a:sym typeface="TT Rounds Condensed"/>
              </a:rPr>
              <a:t>bereiding</a:t>
            </a:r>
            <a:r>
              <a:rPr lang="en-US" sz="2800" spc="32" dirty="0">
                <a:solidFill>
                  <a:srgbClr val="382B1B"/>
                </a:solidFill>
                <a:latin typeface="TT Rounds Condensed"/>
                <a:ea typeface="TT Rounds Condensed"/>
                <a:cs typeface="TT Rounds Condensed"/>
                <a:sym typeface="TT Rounds Condensed"/>
              </a:rPr>
              <a:t>.</a:t>
            </a:r>
          </a:p>
          <a:p>
            <a:pPr algn="l">
              <a:lnSpc>
                <a:spcPts val="3888"/>
              </a:lnSpc>
            </a:pPr>
            <a:endParaRPr lang="en-US" sz="2800" spc="32" dirty="0">
              <a:solidFill>
                <a:srgbClr val="382B1B"/>
              </a:solidFill>
              <a:latin typeface="TT Rounds Condensed"/>
              <a:ea typeface="TT Rounds Condensed"/>
              <a:cs typeface="TT Rounds Condensed"/>
              <a:sym typeface="TT Rounds Condensed"/>
            </a:endParaRPr>
          </a:p>
          <a:p>
            <a:pPr algn="l">
              <a:lnSpc>
                <a:spcPts val="3888"/>
              </a:lnSpc>
            </a:pPr>
            <a:r>
              <a:rPr lang="en-US" sz="2800" b="1" spc="32" dirty="0">
                <a:solidFill>
                  <a:srgbClr val="382B1B"/>
                </a:solidFill>
                <a:latin typeface="TT Rounds Condensed Bold"/>
                <a:ea typeface="TT Rounds Condensed Bold"/>
                <a:cs typeface="TT Rounds Condensed Bold"/>
                <a:sym typeface="TT Rounds Condensed Bold"/>
              </a:rPr>
              <a:t>b. Training </a:t>
            </a:r>
            <a:r>
              <a:rPr lang="en-US" sz="2800" b="1" spc="32" dirty="0" err="1">
                <a:solidFill>
                  <a:srgbClr val="382B1B"/>
                </a:solidFill>
                <a:latin typeface="TT Rounds Condensed Bold"/>
                <a:ea typeface="TT Rounds Condensed Bold"/>
                <a:cs typeface="TT Rounds Condensed Bold"/>
                <a:sym typeface="TT Rounds Condensed Bold"/>
              </a:rPr>
              <a:t>en</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bewustmaking</a:t>
            </a:r>
            <a:endParaRPr lang="en-US" sz="28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2800" b="1" spc="32" dirty="0">
                <a:solidFill>
                  <a:srgbClr val="382B1B"/>
                </a:solidFill>
                <a:latin typeface="TT Rounds Condensed Bold"/>
                <a:ea typeface="TT Rounds Condensed Bold"/>
                <a:cs typeface="TT Rounds Condensed Bold"/>
                <a:sym typeface="TT Rounds Condensed Bold"/>
              </a:rPr>
              <a:t>Training van </a:t>
            </a:r>
            <a:r>
              <a:rPr lang="en-US" sz="2800" b="1" spc="32" dirty="0" err="1">
                <a:solidFill>
                  <a:srgbClr val="382B1B"/>
                </a:solidFill>
                <a:latin typeface="TT Rounds Condensed Bold"/>
                <a:ea typeface="TT Rounds Condensed Bold"/>
                <a:cs typeface="TT Rounds Condensed Bold"/>
                <a:sym typeface="TT Rounds Condensed Bold"/>
              </a:rPr>
              <a:t>personeel</a:t>
            </a:r>
            <a:r>
              <a:rPr lang="en-US" sz="2800" spc="32" dirty="0">
                <a:solidFill>
                  <a:srgbClr val="382B1B"/>
                </a:solidFill>
                <a:latin typeface="TT Rounds Condensed"/>
                <a:ea typeface="TT Rounds Condensed"/>
                <a:cs typeface="TT Rounds Condensed"/>
                <a:sym typeface="TT Rounds Condensed"/>
              </a:rPr>
              <a:t>: Zorg </a:t>
            </a:r>
            <a:r>
              <a:rPr lang="en-US" sz="2800" spc="32" dirty="0" err="1">
                <a:solidFill>
                  <a:srgbClr val="382B1B"/>
                </a:solidFill>
                <a:latin typeface="TT Rounds Condensed"/>
                <a:ea typeface="TT Rounds Condensed"/>
                <a:cs typeface="TT Rounds Condensed"/>
                <a:sym typeface="TT Rounds Condensed"/>
              </a:rPr>
              <a:t>ervoor</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dat</a:t>
            </a:r>
            <a:r>
              <a:rPr lang="en-US" sz="2800" spc="32" dirty="0">
                <a:solidFill>
                  <a:srgbClr val="382B1B"/>
                </a:solidFill>
                <a:latin typeface="TT Rounds Condensed"/>
                <a:ea typeface="TT Rounds Condensed"/>
                <a:cs typeface="TT Rounds Condensed"/>
                <a:sym typeface="TT Rounds Condensed"/>
              </a:rPr>
              <a:t> al het </a:t>
            </a:r>
            <a:r>
              <a:rPr lang="en-US" sz="2800" spc="32" dirty="0" err="1">
                <a:solidFill>
                  <a:srgbClr val="382B1B"/>
                </a:solidFill>
                <a:latin typeface="TT Rounds Condensed"/>
                <a:ea typeface="TT Rounds Condensed"/>
                <a:cs typeface="TT Rounds Condensed"/>
                <a:sym typeface="TT Rounds Condensed"/>
              </a:rPr>
              <a:t>personeel</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getraind</a:t>
            </a:r>
            <a:r>
              <a:rPr lang="en-US" sz="2800" spc="32" dirty="0">
                <a:solidFill>
                  <a:srgbClr val="382B1B"/>
                </a:solidFill>
                <a:latin typeface="TT Rounds Condensed"/>
                <a:ea typeface="TT Rounds Condensed"/>
                <a:cs typeface="TT Rounds Condensed"/>
                <a:sym typeface="TT Rounds Condensed"/>
              </a:rPr>
              <a:t> is in </a:t>
            </a:r>
            <a:r>
              <a:rPr lang="en-US" sz="2800" spc="32" dirty="0" err="1">
                <a:solidFill>
                  <a:srgbClr val="382B1B"/>
                </a:solidFill>
                <a:latin typeface="TT Rounds Condensed"/>
                <a:ea typeface="TT Rounds Condensed"/>
                <a:cs typeface="TT Rounds Condensed"/>
                <a:sym typeface="TT Rounds Condensed"/>
              </a:rPr>
              <a:t>schoonmaak</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en</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onderhoudsprotocollen</a:t>
            </a:r>
            <a:r>
              <a:rPr lang="en-US" sz="2800" spc="32" dirty="0">
                <a:solidFill>
                  <a:srgbClr val="382B1B"/>
                </a:solidFill>
                <a:latin typeface="TT Rounds Condensed"/>
                <a:ea typeface="TT Rounds Condensed"/>
                <a:cs typeface="TT Rounds Condensed"/>
                <a:sym typeface="TT Rounds Condensed"/>
              </a:rPr>
              <a:t>.</a:t>
            </a:r>
          </a:p>
          <a:p>
            <a:pPr algn="l">
              <a:lnSpc>
                <a:spcPts val="3888"/>
              </a:lnSpc>
            </a:pPr>
            <a:r>
              <a:rPr lang="en-US" sz="2800" b="1" spc="32" dirty="0" err="1">
                <a:solidFill>
                  <a:srgbClr val="382B1B"/>
                </a:solidFill>
                <a:latin typeface="TT Rounds Condensed Bold"/>
                <a:ea typeface="TT Rounds Condensed Bold"/>
                <a:cs typeface="TT Rounds Condensed Bold"/>
                <a:sym typeface="TT Rounds Condensed Bold"/>
              </a:rPr>
              <a:t>Regelmatige</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inspecties</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Voer</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regelmatig</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inspecties</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uit</a:t>
            </a:r>
            <a:r>
              <a:rPr lang="en-US" sz="2800" spc="32" dirty="0">
                <a:solidFill>
                  <a:srgbClr val="382B1B"/>
                </a:solidFill>
                <a:latin typeface="TT Rounds Condensed"/>
                <a:ea typeface="TT Rounds Condensed"/>
                <a:cs typeface="TT Rounds Condensed"/>
                <a:sym typeface="TT Rounds Condensed"/>
              </a:rPr>
              <a:t> om </a:t>
            </a:r>
            <a:r>
              <a:rPr lang="en-US" sz="2800" spc="32" dirty="0" err="1">
                <a:solidFill>
                  <a:srgbClr val="382B1B"/>
                </a:solidFill>
                <a:latin typeface="TT Rounds Condensed"/>
                <a:ea typeface="TT Rounds Condensed"/>
                <a:cs typeface="TT Rounds Condensed"/>
                <a:sym typeface="TT Rounds Condensed"/>
              </a:rPr>
              <a:t>ervoor</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te</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zorgen</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dat</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aan</a:t>
            </a:r>
            <a:r>
              <a:rPr lang="en-US" sz="2800" spc="32" dirty="0">
                <a:solidFill>
                  <a:srgbClr val="382B1B"/>
                </a:solidFill>
                <a:latin typeface="TT Rounds Condensed"/>
                <a:ea typeface="TT Rounds Condensed"/>
                <a:cs typeface="TT Rounds Condensed"/>
                <a:sym typeface="TT Rounds Condensed"/>
              </a:rPr>
              <a:t> de </a:t>
            </a:r>
            <a:r>
              <a:rPr lang="en-US" sz="2800" spc="32" dirty="0" err="1">
                <a:solidFill>
                  <a:srgbClr val="382B1B"/>
                </a:solidFill>
                <a:latin typeface="TT Rounds Condensed"/>
                <a:ea typeface="TT Rounds Condensed"/>
                <a:cs typeface="TT Rounds Condensed"/>
                <a:sym typeface="TT Rounds Condensed"/>
              </a:rPr>
              <a:t>normen</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wordt</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voldaan</a:t>
            </a:r>
            <a:r>
              <a:rPr lang="en-US" sz="2800" spc="32" dirty="0">
                <a:solidFill>
                  <a:srgbClr val="382B1B"/>
                </a:solidFill>
                <a:latin typeface="TT Rounds Condensed"/>
                <a:ea typeface="TT Rounds Condensed"/>
                <a:cs typeface="TT Rounds Condensed"/>
                <a:sym typeface="TT Rounds Condensed"/>
              </a:rPr>
              <a:t>.</a:t>
            </a:r>
          </a:p>
          <a:p>
            <a:pPr algn="l">
              <a:lnSpc>
                <a:spcPts val="3888"/>
              </a:lnSpc>
            </a:pPr>
            <a:endParaRPr lang="en-US" sz="2800" spc="32" dirty="0">
              <a:solidFill>
                <a:srgbClr val="382B1B"/>
              </a:solidFill>
              <a:latin typeface="TT Rounds Condensed"/>
              <a:ea typeface="TT Rounds Condensed"/>
              <a:cs typeface="TT Rounds Condensed"/>
              <a:sym typeface="TT Rounds Condensed"/>
            </a:endParaRPr>
          </a:p>
          <a:p>
            <a:pPr algn="l">
              <a:lnSpc>
                <a:spcPts val="3888"/>
              </a:lnSpc>
            </a:pPr>
            <a:r>
              <a:rPr lang="en-US" sz="2800" b="1" spc="32" dirty="0">
                <a:solidFill>
                  <a:srgbClr val="382B1B"/>
                </a:solidFill>
                <a:latin typeface="TT Rounds Condensed Bold"/>
                <a:ea typeface="TT Rounds Condensed Bold"/>
                <a:cs typeface="TT Rounds Condensed Bold"/>
                <a:sym typeface="TT Rounds Condensed Bold"/>
              </a:rPr>
              <a:t>c. </a:t>
            </a:r>
            <a:r>
              <a:rPr lang="en-US" sz="2800" b="1" spc="32" dirty="0" err="1">
                <a:solidFill>
                  <a:srgbClr val="382B1B"/>
                </a:solidFill>
                <a:latin typeface="TT Rounds Condensed Bold"/>
                <a:ea typeface="TT Rounds Condensed Bold"/>
                <a:cs typeface="TT Rounds Condensed Bold"/>
                <a:sym typeface="TT Rounds Condensed Bold"/>
              </a:rPr>
              <a:t>Gebruik</a:t>
            </a:r>
            <a:r>
              <a:rPr lang="en-US" sz="2800" b="1" spc="32" dirty="0">
                <a:solidFill>
                  <a:srgbClr val="382B1B"/>
                </a:solidFill>
                <a:latin typeface="TT Rounds Condensed Bold"/>
                <a:ea typeface="TT Rounds Condensed Bold"/>
                <a:cs typeface="TT Rounds Condensed Bold"/>
                <a:sym typeface="TT Rounds Condensed Bold"/>
              </a:rPr>
              <a:t> van </a:t>
            </a:r>
            <a:r>
              <a:rPr lang="en-US" sz="2800" b="1" spc="32" dirty="0" err="1">
                <a:solidFill>
                  <a:srgbClr val="382B1B"/>
                </a:solidFill>
                <a:latin typeface="TT Rounds Condensed Bold"/>
                <a:ea typeface="TT Rounds Condensed Bold"/>
                <a:cs typeface="TT Rounds Condensed Bold"/>
                <a:sym typeface="TT Rounds Condensed Bold"/>
              </a:rPr>
              <a:t>geschikte</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producten</a:t>
            </a:r>
            <a:endParaRPr lang="en-US" sz="28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2800" b="1" spc="32" dirty="0" err="1">
                <a:solidFill>
                  <a:srgbClr val="382B1B"/>
                </a:solidFill>
                <a:latin typeface="TT Rounds Condensed Bold"/>
                <a:ea typeface="TT Rounds Condensed Bold"/>
                <a:cs typeface="TT Rounds Condensed Bold"/>
                <a:sym typeface="TT Rounds Condensed Bold"/>
              </a:rPr>
              <a:t>Gecertificeerde</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producten</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Gebruik</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schoonmaakproducten</a:t>
            </a:r>
            <a:r>
              <a:rPr lang="en-US" sz="2800" spc="32" dirty="0">
                <a:solidFill>
                  <a:srgbClr val="382B1B"/>
                </a:solidFill>
                <a:latin typeface="TT Rounds Condensed"/>
                <a:ea typeface="TT Rounds Condensed"/>
                <a:cs typeface="TT Rounds Condensed"/>
                <a:sym typeface="TT Rounds Condensed"/>
              </a:rPr>
              <a:t> die </a:t>
            </a:r>
            <a:r>
              <a:rPr lang="en-US" sz="2800" spc="32" dirty="0" err="1">
                <a:solidFill>
                  <a:srgbClr val="382B1B"/>
                </a:solidFill>
                <a:latin typeface="TT Rounds Condensed"/>
                <a:ea typeface="TT Rounds Condensed"/>
                <a:cs typeface="TT Rounds Condensed"/>
                <a:sym typeface="TT Rounds Condensed"/>
              </a:rPr>
              <a:t>gecertificeerd</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zijn</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voor</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gebruik</a:t>
            </a:r>
            <a:r>
              <a:rPr lang="en-US" sz="2800" spc="32" dirty="0">
                <a:solidFill>
                  <a:srgbClr val="382B1B"/>
                </a:solidFill>
                <a:latin typeface="TT Rounds Condensed"/>
                <a:ea typeface="TT Rounds Condensed"/>
                <a:cs typeface="TT Rounds Condensed"/>
                <a:sym typeface="TT Rounds Condensed"/>
              </a:rPr>
              <a:t> in </a:t>
            </a:r>
            <a:r>
              <a:rPr lang="en-US" sz="2800" spc="32" dirty="0" err="1">
                <a:solidFill>
                  <a:srgbClr val="382B1B"/>
                </a:solidFill>
                <a:latin typeface="TT Rounds Condensed"/>
                <a:ea typeface="TT Rounds Condensed"/>
                <a:cs typeface="TT Rounds Condensed"/>
                <a:sym typeface="TT Rounds Condensed"/>
              </a:rPr>
              <a:t>levensmiddelen</a:t>
            </a:r>
            <a:r>
              <a:rPr lang="en-US" sz="2800" spc="32" dirty="0">
                <a:solidFill>
                  <a:srgbClr val="382B1B"/>
                </a:solidFill>
                <a:latin typeface="TT Rounds Condensed"/>
                <a:ea typeface="TT Rounds Condensed"/>
                <a:cs typeface="TT Rounds Condensed"/>
                <a:sym typeface="TT Rounds Condensed"/>
              </a:rPr>
              <a:t>.</a:t>
            </a:r>
          </a:p>
          <a:p>
            <a:pPr algn="l">
              <a:lnSpc>
                <a:spcPts val="3888"/>
              </a:lnSpc>
            </a:pPr>
            <a:r>
              <a:rPr lang="en-US" sz="2800" b="1" spc="32" dirty="0" err="1">
                <a:solidFill>
                  <a:srgbClr val="382B1B"/>
                </a:solidFill>
                <a:latin typeface="TT Rounds Condensed Bold"/>
                <a:ea typeface="TT Rounds Condensed Bold"/>
                <a:cs typeface="TT Rounds Condensed Bold"/>
                <a:sym typeface="TT Rounds Condensed Bold"/>
              </a:rPr>
              <a:t>Beschermende</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uitrusting</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Draag</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handschoenen</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en</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schorten</a:t>
            </a:r>
            <a:r>
              <a:rPr lang="en-US" sz="2800" spc="32" dirty="0">
                <a:solidFill>
                  <a:srgbClr val="382B1B"/>
                </a:solidFill>
                <a:latin typeface="TT Rounds Condensed"/>
                <a:ea typeface="TT Rounds Condensed"/>
                <a:cs typeface="TT Rounds Condensed"/>
                <a:sym typeface="TT Rounds Condensed"/>
              </a:rPr>
              <a:t> </a:t>
            </a:r>
            <a:r>
              <a:rPr lang="en-US" sz="2800" spc="32" dirty="0" err="1">
                <a:solidFill>
                  <a:srgbClr val="382B1B"/>
                </a:solidFill>
                <a:latin typeface="TT Rounds Condensed"/>
                <a:ea typeface="TT Rounds Condensed"/>
                <a:cs typeface="TT Rounds Condensed"/>
                <a:sym typeface="TT Rounds Condensed"/>
              </a:rPr>
              <a:t>bij</a:t>
            </a:r>
            <a:r>
              <a:rPr lang="en-US" sz="2800" spc="32" dirty="0">
                <a:solidFill>
                  <a:srgbClr val="382B1B"/>
                </a:solidFill>
                <a:latin typeface="TT Rounds Condensed"/>
                <a:ea typeface="TT Rounds Condensed"/>
                <a:cs typeface="TT Rounds Condensed"/>
                <a:sym typeface="TT Rounds Condensed"/>
              </a:rPr>
              <a:t> het </a:t>
            </a:r>
            <a:r>
              <a:rPr lang="en-US" sz="2800" spc="32" dirty="0" err="1">
                <a:solidFill>
                  <a:srgbClr val="382B1B"/>
                </a:solidFill>
                <a:latin typeface="TT Rounds Condensed"/>
                <a:ea typeface="TT Rounds Condensed"/>
                <a:cs typeface="TT Rounds Condensed"/>
                <a:sym typeface="TT Rounds Condensed"/>
              </a:rPr>
              <a:t>gebruik</a:t>
            </a:r>
            <a:r>
              <a:rPr lang="en-US" sz="2800" spc="32" dirty="0">
                <a:solidFill>
                  <a:srgbClr val="382B1B"/>
                </a:solidFill>
                <a:latin typeface="TT Rounds Condensed"/>
                <a:ea typeface="TT Rounds Condensed"/>
                <a:cs typeface="TT Rounds Condensed"/>
                <a:sym typeface="TT Rounds Condensed"/>
              </a:rPr>
              <a:t> van </a:t>
            </a:r>
            <a:r>
              <a:rPr lang="en-US" sz="2800" spc="32" dirty="0" err="1">
                <a:solidFill>
                  <a:srgbClr val="382B1B"/>
                </a:solidFill>
                <a:latin typeface="TT Rounds Condensed"/>
                <a:ea typeface="TT Rounds Condensed"/>
                <a:cs typeface="TT Rounds Condensed"/>
                <a:sym typeface="TT Rounds Condensed"/>
              </a:rPr>
              <a:t>chemicaliën</a:t>
            </a:r>
            <a:r>
              <a:rPr lang="en-US" sz="2800" spc="32" dirty="0">
                <a:solidFill>
                  <a:srgbClr val="382B1B"/>
                </a:solidFill>
                <a:latin typeface="TT Rounds Condensed"/>
                <a:ea typeface="TT Rounds Condensed"/>
                <a:cs typeface="TT Rounds Condensed"/>
                <a:sym typeface="TT Rounds Condensed"/>
              </a:rPr>
              <a:t>.</a:t>
            </a:r>
          </a:p>
          <a:p>
            <a:pPr algn="l">
              <a:lnSpc>
                <a:spcPts val="3888"/>
              </a:lnSpc>
            </a:pPr>
            <a:endParaRPr lang="en-US" sz="2800" spc="32" dirty="0">
              <a:solidFill>
                <a:srgbClr val="382B1B"/>
              </a:solidFill>
              <a:latin typeface="TT Rounds Condensed"/>
              <a:ea typeface="TT Rounds Condensed"/>
              <a:cs typeface="TT Rounds Condensed"/>
              <a:sym typeface="TT Rounds Condensed"/>
            </a:endParaRPr>
          </a:p>
          <a:p>
            <a:pPr algn="l">
              <a:lnSpc>
                <a:spcPts val="3888"/>
              </a:lnSpc>
            </a:pPr>
            <a:r>
              <a:rPr lang="en-US" sz="2800" b="1" spc="32" dirty="0">
                <a:solidFill>
                  <a:srgbClr val="382B1B"/>
                </a:solidFill>
                <a:latin typeface="TT Rounds Condensed Bold"/>
                <a:ea typeface="TT Rounds Condensed Bold"/>
                <a:cs typeface="TT Rounds Condensed Bold"/>
                <a:sym typeface="TT Rounds Condensed Bold"/>
              </a:rPr>
              <a:t>Als u </a:t>
            </a:r>
            <a:r>
              <a:rPr lang="en-US" sz="2800" b="1" spc="32" dirty="0" err="1">
                <a:solidFill>
                  <a:srgbClr val="382B1B"/>
                </a:solidFill>
                <a:latin typeface="TT Rounds Condensed Bold"/>
                <a:ea typeface="TT Rounds Condensed Bold"/>
                <a:cs typeface="TT Rounds Condensed Bold"/>
                <a:sym typeface="TT Rounds Condensed Bold"/>
              </a:rPr>
              <a:t>deze</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stappen</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volgt</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zorgt</a:t>
            </a:r>
            <a:r>
              <a:rPr lang="en-US" sz="2800" b="1" spc="32" dirty="0">
                <a:solidFill>
                  <a:srgbClr val="382B1B"/>
                </a:solidFill>
                <a:latin typeface="TT Rounds Condensed Bold"/>
                <a:ea typeface="TT Rounds Condensed Bold"/>
                <a:cs typeface="TT Rounds Condensed Bold"/>
                <a:sym typeface="TT Rounds Condensed Bold"/>
              </a:rPr>
              <a:t> u </a:t>
            </a:r>
            <a:r>
              <a:rPr lang="en-US" sz="2800" b="1" spc="32" dirty="0" err="1">
                <a:solidFill>
                  <a:srgbClr val="382B1B"/>
                </a:solidFill>
                <a:latin typeface="TT Rounds Condensed Bold"/>
                <a:ea typeface="TT Rounds Condensed Bold"/>
                <a:cs typeface="TT Rounds Condensed Bold"/>
                <a:sym typeface="TT Rounds Condensed Bold"/>
              </a:rPr>
              <a:t>niet</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alleen</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voor</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een</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schone</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en</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veilige</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werkomgeving</a:t>
            </a:r>
            <a:r>
              <a:rPr lang="en-US" sz="2800" b="1" spc="32" dirty="0">
                <a:solidFill>
                  <a:srgbClr val="382B1B"/>
                </a:solidFill>
                <a:latin typeface="TT Rounds Condensed Bold"/>
                <a:ea typeface="TT Rounds Condensed Bold"/>
                <a:cs typeface="TT Rounds Condensed Bold"/>
                <a:sym typeface="TT Rounds Condensed Bold"/>
              </a:rPr>
              <a:t>, maar </a:t>
            </a:r>
            <a:r>
              <a:rPr lang="en-US" sz="2800" b="1" spc="32" dirty="0" err="1">
                <a:solidFill>
                  <a:srgbClr val="382B1B"/>
                </a:solidFill>
                <a:latin typeface="TT Rounds Condensed Bold"/>
                <a:ea typeface="TT Rounds Condensed Bold"/>
                <a:cs typeface="TT Rounds Condensed Bold"/>
                <a:sym typeface="TT Rounds Condensed Bold"/>
              </a:rPr>
              <a:t>ook</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voor</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een</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langere</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levensduur</a:t>
            </a:r>
            <a:r>
              <a:rPr lang="en-US" sz="2800" b="1" spc="32" dirty="0">
                <a:solidFill>
                  <a:srgbClr val="382B1B"/>
                </a:solidFill>
                <a:latin typeface="TT Rounds Condensed Bold"/>
                <a:ea typeface="TT Rounds Condensed Bold"/>
                <a:cs typeface="TT Rounds Condensed Bold"/>
                <a:sym typeface="TT Rounds Condensed Bold"/>
              </a:rPr>
              <a:t> van </a:t>
            </a:r>
            <a:r>
              <a:rPr lang="en-US" sz="2800" b="1" spc="32" dirty="0" err="1">
                <a:solidFill>
                  <a:srgbClr val="382B1B"/>
                </a:solidFill>
                <a:latin typeface="TT Rounds Condensed Bold"/>
                <a:ea typeface="TT Rounds Condensed Bold"/>
                <a:cs typeface="TT Rounds Condensed Bold"/>
                <a:sym typeface="TT Rounds Condensed Bold"/>
              </a:rPr>
              <a:t>uw</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apparatuur</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en</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een</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grotere</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efficiëntie</a:t>
            </a:r>
            <a:r>
              <a:rPr lang="en-US" sz="2800" b="1" spc="32" dirty="0">
                <a:solidFill>
                  <a:srgbClr val="382B1B"/>
                </a:solidFill>
                <a:latin typeface="TT Rounds Condensed Bold"/>
                <a:ea typeface="TT Rounds Condensed Bold"/>
                <a:cs typeface="TT Rounds Condensed Bold"/>
                <a:sym typeface="TT Rounds Condensed Bold"/>
              </a:rPr>
              <a:t> in </a:t>
            </a:r>
            <a:r>
              <a:rPr lang="en-US" sz="2800" b="1" spc="32" dirty="0" err="1">
                <a:solidFill>
                  <a:srgbClr val="382B1B"/>
                </a:solidFill>
                <a:latin typeface="TT Rounds Condensed Bold"/>
                <a:ea typeface="TT Rounds Condensed Bold"/>
                <a:cs typeface="TT Rounds Condensed Bold"/>
                <a:sym typeface="TT Rounds Condensed Bold"/>
              </a:rPr>
              <a:t>uw</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dagelijkse</a:t>
            </a:r>
            <a:r>
              <a:rPr lang="en-US" sz="2800" b="1" spc="32" dirty="0">
                <a:solidFill>
                  <a:srgbClr val="382B1B"/>
                </a:solidFill>
                <a:latin typeface="TT Rounds Condensed Bold"/>
                <a:ea typeface="TT Rounds Condensed Bold"/>
                <a:cs typeface="TT Rounds Condensed Bold"/>
                <a:sym typeface="TT Rounds Condensed Bold"/>
              </a:rPr>
              <a:t> </a:t>
            </a:r>
            <a:r>
              <a:rPr lang="en-US" sz="2800" b="1" spc="32" dirty="0" err="1">
                <a:solidFill>
                  <a:srgbClr val="382B1B"/>
                </a:solidFill>
                <a:latin typeface="TT Rounds Condensed Bold"/>
                <a:ea typeface="TT Rounds Condensed Bold"/>
                <a:cs typeface="TT Rounds Condensed Bold"/>
                <a:sym typeface="TT Rounds Condensed Bold"/>
              </a:rPr>
              <a:t>werkzaamheden</a:t>
            </a:r>
            <a:r>
              <a:rPr lang="en-US" sz="2800" b="1" spc="32" dirty="0">
                <a:solidFill>
                  <a:srgbClr val="382B1B"/>
                </a:solidFill>
                <a:latin typeface="TT Rounds Condensed Bold"/>
                <a:ea typeface="TT Rounds Condensed Bold"/>
                <a:cs typeface="TT Rounds Condensed Bold"/>
                <a:sym typeface="TT Rounds Condensed Bold"/>
              </a:rPr>
              <a: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Algemene goede praktijken</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542600" y="-4507533"/>
            <a:ext cx="9119961" cy="9403383"/>
            <a:chOff x="0" y="0"/>
            <a:chExt cx="12159948" cy="12537844"/>
          </a:xfrm>
        </p:grpSpPr>
        <p:sp>
          <p:nvSpPr>
            <p:cNvPr id="4" name="Freeform 4"/>
            <p:cNvSpPr/>
            <p:nvPr/>
          </p:nvSpPr>
          <p:spPr>
            <a:xfrm>
              <a:off x="-541274" y="-205232"/>
              <a:ext cx="13522706" cy="13249020"/>
            </a:xfrm>
            <a:custGeom>
              <a:avLst/>
              <a:gdLst/>
              <a:ahLst/>
              <a:cxnLst/>
              <a:rect l="l" t="t" r="r" b="b"/>
              <a:pathLst>
                <a:path w="13522706" h="13249020">
                  <a:moveTo>
                    <a:pt x="7904353" y="498983"/>
                  </a:moveTo>
                  <a:cubicBezTo>
                    <a:pt x="6286500" y="16002"/>
                    <a:pt x="4596130" y="0"/>
                    <a:pt x="3308223" y="1448816"/>
                  </a:cubicBezTo>
                  <a:cubicBezTo>
                    <a:pt x="2060575" y="2849372"/>
                    <a:pt x="861187" y="5111242"/>
                    <a:pt x="603631" y="6978650"/>
                  </a:cubicBezTo>
                  <a:cubicBezTo>
                    <a:pt x="0" y="11333353"/>
                    <a:pt x="3879723" y="13249020"/>
                    <a:pt x="7799705" y="12629261"/>
                  </a:cubicBezTo>
                  <a:cubicBezTo>
                    <a:pt x="11623167" y="12025631"/>
                    <a:pt x="13522706" y="7010908"/>
                    <a:pt x="12363704" y="3437001"/>
                  </a:cubicBezTo>
                  <a:cubicBezTo>
                    <a:pt x="12017629" y="2358390"/>
                    <a:pt x="11011409" y="1851279"/>
                    <a:pt x="10061575" y="1384427"/>
                  </a:cubicBezTo>
                  <a:cubicBezTo>
                    <a:pt x="9377426" y="1046353"/>
                    <a:pt x="8652891" y="724408"/>
                    <a:pt x="7904353" y="498983"/>
                  </a:cubicBezTo>
                  <a:close/>
                </a:path>
              </a:pathLst>
            </a:custGeom>
            <a:solidFill>
              <a:srgbClr val="E6C8C7"/>
            </a:solidFill>
          </p:spPr>
          <p:txBody>
            <a:bodyPr/>
            <a:lstStyle/>
            <a:p>
              <a:endParaRPr lang="fr-FR"/>
            </a:p>
          </p:txBody>
        </p:sp>
      </p:grpSp>
      <p:sp>
        <p:nvSpPr>
          <p:cNvPr id="5" name="Freeform 5"/>
          <p:cNvSpPr/>
          <p:nvPr/>
        </p:nvSpPr>
        <p:spPr>
          <a:xfrm>
            <a:off x="6743072" y="1787728"/>
            <a:ext cx="11500013" cy="7325440"/>
          </a:xfrm>
          <a:custGeom>
            <a:avLst/>
            <a:gdLst/>
            <a:ahLst/>
            <a:cxnLst/>
            <a:rect l="l" t="t" r="r" b="b"/>
            <a:pathLst>
              <a:path w="11500013" h="7325440">
                <a:moveTo>
                  <a:pt x="0" y="0"/>
                </a:moveTo>
                <a:lnTo>
                  <a:pt x="11500012" y="0"/>
                </a:lnTo>
                <a:lnTo>
                  <a:pt x="11500012" y="7325441"/>
                </a:lnTo>
                <a:lnTo>
                  <a:pt x="0" y="7325441"/>
                </a:lnTo>
                <a:lnTo>
                  <a:pt x="0" y="0"/>
                </a:lnTo>
                <a:close/>
              </a:path>
            </a:pathLst>
          </a:custGeom>
          <a:blipFill>
            <a:blip r:embed="rId3"/>
            <a:stretch>
              <a:fillRect l="20556" t="-21902" r="-32795" b="-15194"/>
            </a:stretch>
          </a:blipFill>
        </p:spPr>
        <p:txBody>
          <a:bodyPr/>
          <a:lstStyle/>
          <a:p>
            <a:endParaRPr lang="fr-FR"/>
          </a:p>
        </p:txBody>
      </p:sp>
      <p:grpSp>
        <p:nvGrpSpPr>
          <p:cNvPr id="6" name="Group 6"/>
          <p:cNvGrpSpPr/>
          <p:nvPr/>
        </p:nvGrpSpPr>
        <p:grpSpPr>
          <a:xfrm>
            <a:off x="-4285000" y="-1432560"/>
            <a:ext cx="4255293" cy="17013080"/>
            <a:chOff x="0" y="0"/>
            <a:chExt cx="5673724" cy="22684106"/>
          </a:xfrm>
        </p:grpSpPr>
        <p:sp>
          <p:nvSpPr>
            <p:cNvPr id="7" name="Freeform 7"/>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8" name="Group 8"/>
          <p:cNvGrpSpPr/>
          <p:nvPr/>
        </p:nvGrpSpPr>
        <p:grpSpPr>
          <a:xfrm>
            <a:off x="-1661932" y="-4945233"/>
            <a:ext cx="20307741" cy="4945234"/>
            <a:chOff x="0" y="0"/>
            <a:chExt cx="27076988" cy="6593646"/>
          </a:xfrm>
        </p:grpSpPr>
        <p:sp>
          <p:nvSpPr>
            <p:cNvPr id="9" name="Freeform 9"/>
            <p:cNvSpPr/>
            <p:nvPr/>
          </p:nvSpPr>
          <p:spPr>
            <a:xfrm>
              <a:off x="0" y="0"/>
              <a:ext cx="27077036" cy="6593586"/>
            </a:xfrm>
            <a:custGeom>
              <a:avLst/>
              <a:gdLst/>
              <a:ahLst/>
              <a:cxnLst/>
              <a:rect l="l" t="t" r="r" b="b"/>
              <a:pathLst>
                <a:path w="27077036" h="6593586">
                  <a:moveTo>
                    <a:pt x="0" y="0"/>
                  </a:moveTo>
                  <a:lnTo>
                    <a:pt x="27077036" y="0"/>
                  </a:lnTo>
                  <a:lnTo>
                    <a:pt x="27077036" y="6593586"/>
                  </a:lnTo>
                  <a:lnTo>
                    <a:pt x="0" y="6593586"/>
                  </a:lnTo>
                  <a:close/>
                </a:path>
              </a:pathLst>
            </a:custGeom>
            <a:solidFill>
              <a:srgbClr val="ECECEC"/>
            </a:solidFill>
          </p:spPr>
          <p:txBody>
            <a:bodyPr/>
            <a:lstStyle/>
            <a:p>
              <a:endParaRPr lang="fr-FR"/>
            </a:p>
          </p:txBody>
        </p:sp>
      </p:grpSp>
      <p:sp>
        <p:nvSpPr>
          <p:cNvPr id="10" name="Freeform 10"/>
          <p:cNvSpPr/>
          <p:nvPr/>
        </p:nvSpPr>
        <p:spPr>
          <a:xfrm>
            <a:off x="11251311" y="2117713"/>
            <a:ext cx="6991773" cy="5332526"/>
          </a:xfrm>
          <a:custGeom>
            <a:avLst/>
            <a:gdLst/>
            <a:ahLst/>
            <a:cxnLst/>
            <a:rect l="l" t="t" r="r" b="b"/>
            <a:pathLst>
              <a:path w="6991773" h="5332526">
                <a:moveTo>
                  <a:pt x="0" y="0"/>
                </a:moveTo>
                <a:lnTo>
                  <a:pt x="6991773" y="0"/>
                </a:lnTo>
                <a:lnTo>
                  <a:pt x="6991773" y="5332525"/>
                </a:lnTo>
                <a:lnTo>
                  <a:pt x="0" y="5332525"/>
                </a:lnTo>
                <a:lnTo>
                  <a:pt x="0" y="0"/>
                </a:lnTo>
                <a:close/>
              </a:path>
            </a:pathLst>
          </a:custGeom>
          <a:blipFill>
            <a:blip r:embed="rId4"/>
            <a:stretch>
              <a:fillRect l="-17876" r="-17876"/>
            </a:stretch>
          </a:blipFill>
        </p:spPr>
        <p:txBody>
          <a:bodyPr/>
          <a:lstStyle/>
          <a:p>
            <a:endParaRPr lang="fr-FR"/>
          </a:p>
        </p:txBody>
      </p:sp>
      <p:sp>
        <p:nvSpPr>
          <p:cNvPr id="11" name="TextBox 11"/>
          <p:cNvSpPr txBox="1"/>
          <p:nvPr/>
        </p:nvSpPr>
        <p:spPr>
          <a:xfrm>
            <a:off x="1338465" y="5953651"/>
            <a:ext cx="7714095" cy="2921889"/>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Je keukenwerkplek efficiënt organiseren is essentieel om de productiviteit te optimaliseren, voedselveiligheid te garanderen en een schone en opgeruimde werkomgeving te behouden. Hier volgen enkele stappen en tips voor een optimale organisatie:</a:t>
            </a:r>
          </a:p>
        </p:txBody>
      </p:sp>
      <p:sp>
        <p:nvSpPr>
          <p:cNvPr id="12" name="TextBox 12"/>
          <p:cNvSpPr txBox="1"/>
          <p:nvPr/>
        </p:nvSpPr>
        <p:spPr>
          <a:xfrm>
            <a:off x="1186932" y="1350212"/>
            <a:ext cx="5660899" cy="2013737"/>
          </a:xfrm>
          <a:prstGeom prst="rect">
            <a:avLst/>
          </a:prstGeom>
        </p:spPr>
        <p:txBody>
          <a:bodyPr lIns="0" tIns="0" rIns="0" bIns="0" rtlCol="0" anchor="t">
            <a:spAutoFit/>
          </a:bodyPr>
          <a:lstStyle/>
          <a:p>
            <a:pPr algn="ctr">
              <a:lnSpc>
                <a:spcPts val="5248"/>
              </a:lnSpc>
            </a:pPr>
            <a:r>
              <a:rPr lang="en-US" sz="5400" b="1" spc="50">
                <a:solidFill>
                  <a:srgbClr val="000000"/>
                </a:solidFill>
                <a:latin typeface="TT Rounds Condensed Bold"/>
                <a:ea typeface="TT Rounds Condensed Bold"/>
                <a:cs typeface="TT Rounds Condensed Bold"/>
                <a:sym typeface="TT Rounds Condensed Bold"/>
              </a:rPr>
              <a:t>D - HOE ORGANISEER JE JE WERKPLEK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3223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Speciale werkruimten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Voorbereiding:</a:t>
            </a:r>
            <a:r>
              <a:rPr lang="en-US" sz="3600" spc="32">
                <a:solidFill>
                  <a:srgbClr val="382B1B"/>
                </a:solidFill>
                <a:latin typeface="TT Rounds Condensed"/>
                <a:ea typeface="TT Rounds Condensed"/>
                <a:cs typeface="TT Rounds Condensed"/>
                <a:sym typeface="TT Rounds Condensed"/>
              </a:rPr>
              <a:t> Verzamel het keukengerei en de apparatuur die je nodig hebt om je eten te bereiden (messen, snijplanken, kommen).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Koken: </a:t>
            </a:r>
            <a:r>
              <a:rPr lang="en-US" sz="3600" spc="32">
                <a:solidFill>
                  <a:srgbClr val="382B1B"/>
                </a:solidFill>
                <a:latin typeface="TT Rounds Condensed"/>
                <a:ea typeface="TT Rounds Condensed"/>
                <a:cs typeface="TT Rounds Condensed"/>
                <a:sym typeface="TT Rounds Condensed"/>
              </a:rPr>
              <a:t>Houd kookgerei (steelpannen, koekenpannen, spatels) dicht bij het fornuis of de oven.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Assembleren en klaarzetten: </a:t>
            </a:r>
            <a:r>
              <a:rPr lang="en-US" sz="3600" spc="32">
                <a:solidFill>
                  <a:srgbClr val="382B1B"/>
                </a:solidFill>
                <a:latin typeface="TT Rounds Condensed"/>
                <a:ea typeface="TT Rounds Condensed"/>
                <a:cs typeface="TT Rounds Condensed"/>
                <a:sym typeface="TT Rounds Condensed"/>
              </a:rPr>
              <a:t>Creëer een plek om de gerechten in elkaar te zetten, met de nodige ingrediënten en garnering bij de hand.</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Ergonomie</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Werkhoogte: </a:t>
            </a:r>
            <a:r>
              <a:rPr lang="en-US" sz="3600" spc="32">
                <a:solidFill>
                  <a:srgbClr val="382B1B"/>
                </a:solidFill>
                <a:latin typeface="TT Rounds Condensed"/>
                <a:ea typeface="TT Rounds Condensed"/>
                <a:cs typeface="TT Rounds Condensed"/>
                <a:sym typeface="TT Rounds Condensed"/>
              </a:rPr>
              <a:t>Zorg ervoor dat de werkoppervlakken zich op een comfortabele hoogte bevinden om vermoeidheid te voorkomen.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Gemakkelijke toegang: </a:t>
            </a:r>
            <a:r>
              <a:rPr lang="en-US" sz="3600" spc="32">
                <a:solidFill>
                  <a:srgbClr val="382B1B"/>
                </a:solidFill>
                <a:latin typeface="TT Rounds Condensed"/>
                <a:ea typeface="TT Rounds Condensed"/>
                <a:cs typeface="TT Rounds Condensed"/>
                <a:sym typeface="TT Rounds Condensed"/>
              </a:rPr>
              <a:t>Plaats zware apparatuur op makkelijk bereikbare plaatsen om het risico op letsel te verkleinen.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Planning en indeling van het werkstation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247900"/>
            <a:ext cx="16650918" cy="6808089"/>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a. </a:t>
            </a:r>
            <a:r>
              <a:rPr lang="en-US" sz="3600" b="1" spc="32" dirty="0" err="1">
                <a:solidFill>
                  <a:srgbClr val="382B1B"/>
                </a:solidFill>
                <a:latin typeface="TT Rounds Condensed Bold"/>
                <a:ea typeface="TT Rounds Condensed Bold"/>
                <a:cs typeface="TT Rounds Condensed Bold"/>
                <a:sym typeface="TT Rounds Condensed Bold"/>
              </a:rPr>
              <a:t>Gereedschap</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uitrusting</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Vaak </a:t>
            </a:r>
            <a:r>
              <a:rPr lang="en-US" sz="3600" b="1" spc="32" dirty="0" err="1">
                <a:solidFill>
                  <a:srgbClr val="382B1B"/>
                </a:solidFill>
                <a:latin typeface="TT Rounds Condensed Bold"/>
                <a:ea typeface="TT Rounds Condensed Bold"/>
                <a:cs typeface="TT Rounds Condensed Bold"/>
                <a:sym typeface="TT Rounds Condensed Bold"/>
              </a:rPr>
              <a:t>gebruikt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keukengerei</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Houd</a:t>
            </a:r>
            <a:r>
              <a:rPr lang="en-US" sz="3600" spc="32" dirty="0">
                <a:solidFill>
                  <a:srgbClr val="382B1B"/>
                </a:solidFill>
                <a:latin typeface="TT Rounds Condensed"/>
                <a:ea typeface="TT Rounds Condensed"/>
                <a:cs typeface="TT Rounds Condensed"/>
                <a:sym typeface="TT Rounds Condensed"/>
              </a:rPr>
              <a:t> het </a:t>
            </a:r>
            <a:r>
              <a:rPr lang="en-US" sz="3600" spc="32" dirty="0" err="1">
                <a:solidFill>
                  <a:srgbClr val="382B1B"/>
                </a:solidFill>
                <a:latin typeface="TT Rounds Condensed"/>
                <a:ea typeface="TT Rounds Condensed"/>
                <a:cs typeface="TT Rounds Condensed"/>
                <a:sym typeface="TT Rounds Condensed"/>
              </a:rPr>
              <a:t>gereedschap</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dat</a:t>
            </a:r>
            <a:r>
              <a:rPr lang="en-US" sz="3600" spc="32" dirty="0">
                <a:solidFill>
                  <a:srgbClr val="382B1B"/>
                </a:solidFill>
                <a:latin typeface="TT Rounds Condensed"/>
                <a:ea typeface="TT Rounds Condensed"/>
                <a:cs typeface="TT Rounds Condensed"/>
                <a:sym typeface="TT Rounds Condensed"/>
              </a:rPr>
              <a:t> je </a:t>
            </a:r>
            <a:r>
              <a:rPr lang="en-US" sz="3600" spc="32" dirty="0" err="1">
                <a:solidFill>
                  <a:srgbClr val="382B1B"/>
                </a:solidFill>
                <a:latin typeface="TT Rounds Condensed"/>
                <a:ea typeface="TT Rounds Condensed"/>
                <a:cs typeface="TT Rounds Condensed"/>
                <a:sym typeface="TT Rounds Condensed"/>
              </a:rPr>
              <a:t>vaak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gebruikt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binnen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handbereik</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Verticale</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organisatie</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Gebruik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haken</a:t>
            </a:r>
            <a:r>
              <a:rPr lang="en-US" sz="3600" spc="32" dirty="0">
                <a:solidFill>
                  <a:srgbClr val="382B1B"/>
                </a:solidFill>
                <a:latin typeface="TT Rounds Condensed"/>
                <a:ea typeface="TT Rounds Condensed"/>
                <a:cs typeface="TT Rounds Condensed"/>
                <a:sym typeface="TT Rounds Condensed"/>
              </a:rPr>
              <a:t> of </a:t>
            </a:r>
            <a:r>
              <a:rPr lang="en-US" sz="3600" spc="32" dirty="0" err="1">
                <a:solidFill>
                  <a:srgbClr val="382B1B"/>
                </a:solidFill>
                <a:latin typeface="TT Rounds Condensed"/>
                <a:ea typeface="TT Rounds Condensed"/>
                <a:cs typeface="TT Rounds Condensed"/>
                <a:sym typeface="TT Rounds Condensed"/>
              </a:rPr>
              <a:t>stangen</a:t>
            </a:r>
            <a:r>
              <a:rPr lang="en-US" sz="3600" spc="32" dirty="0">
                <a:solidFill>
                  <a:srgbClr val="382B1B"/>
                </a:solidFill>
                <a:latin typeface="TT Rounds Condensed"/>
                <a:ea typeface="TT Rounds Condensed"/>
                <a:cs typeface="TT Rounds Condensed"/>
                <a:sym typeface="TT Rounds Condensed"/>
              </a:rPr>
              <a:t> om </a:t>
            </a:r>
            <a:r>
              <a:rPr lang="en-US" sz="3600" spc="32" dirty="0" err="1">
                <a:solidFill>
                  <a:srgbClr val="382B1B"/>
                </a:solidFill>
                <a:latin typeface="TT Rounds Condensed"/>
                <a:ea typeface="TT Rounds Condensed"/>
                <a:cs typeface="TT Rounds Condensed"/>
                <a:sym typeface="TT Rounds Condensed"/>
              </a:rPr>
              <a:t>keukengerei</a:t>
            </a:r>
            <a:r>
              <a:rPr lang="en-US" sz="3600" spc="32" dirty="0">
                <a:solidFill>
                  <a:srgbClr val="382B1B"/>
                </a:solidFill>
                <a:latin typeface="TT Rounds Condensed"/>
                <a:ea typeface="TT Rounds Condensed"/>
                <a:cs typeface="TT Rounds Condensed"/>
                <a:sym typeface="TT Rounds Condensed"/>
              </a:rPr>
              <a:t> op </a:t>
            </a:r>
            <a:r>
              <a:rPr lang="en-US" sz="3600" spc="32" dirty="0" err="1">
                <a:solidFill>
                  <a:srgbClr val="382B1B"/>
                </a:solidFill>
                <a:latin typeface="TT Rounds Condensed"/>
                <a:ea typeface="TT Rounds Condensed"/>
                <a:cs typeface="TT Rounds Condensed"/>
                <a:sym typeface="TT Rounds Condensed"/>
              </a:rPr>
              <a:t>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hangen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zodat</a:t>
            </a:r>
            <a:r>
              <a:rPr lang="en-US" sz="3600" spc="32" dirty="0">
                <a:solidFill>
                  <a:srgbClr val="382B1B"/>
                </a:solidFill>
                <a:latin typeface="TT Rounds Condensed"/>
                <a:ea typeface="TT Rounds Condensed"/>
                <a:cs typeface="TT Rounds Condensed"/>
                <a:sym typeface="TT Rounds Condensed"/>
              </a:rPr>
              <a:t> er </a:t>
            </a:r>
            <a:r>
              <a:rPr lang="en-US" sz="3600" spc="32" dirty="0" err="1">
                <a:solidFill>
                  <a:srgbClr val="382B1B"/>
                </a:solidFill>
                <a:latin typeface="TT Rounds Condensed"/>
                <a:ea typeface="TT Rounds Condensed"/>
                <a:cs typeface="TT Rounds Condensed"/>
                <a:sym typeface="TT Rounds Condensed"/>
              </a:rPr>
              <a:t>ruimte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vrijkomt</a:t>
            </a:r>
            <a:r>
              <a:rPr lang="en-US" sz="3600" spc="32" dirty="0">
                <a:solidFill>
                  <a:srgbClr val="382B1B"/>
                </a:solidFill>
                <a:latin typeface="TT Rounds Condensed"/>
                <a:ea typeface="TT Rounds Condensed"/>
                <a:cs typeface="TT Rounds Condensed"/>
                <a:sym typeface="TT Rounds Condensed"/>
              </a:rPr>
              <a:t> op het </a:t>
            </a:r>
            <a:r>
              <a:rPr lang="en-US" sz="3600" spc="32" dirty="0" err="1">
                <a:solidFill>
                  <a:srgbClr val="382B1B"/>
                </a:solidFill>
                <a:latin typeface="TT Rounds Condensed"/>
                <a:ea typeface="TT Rounds Condensed"/>
                <a:cs typeface="TT Rounds Condensed"/>
                <a:sym typeface="TT Rounds Condensed"/>
              </a:rPr>
              <a:t>werkblad</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Laden </a:t>
            </a:r>
            <a:r>
              <a:rPr lang="en-US" sz="3600" b="1" spc="32" dirty="0" err="1">
                <a:solidFill>
                  <a:srgbClr val="382B1B"/>
                </a:solidFill>
                <a:latin typeface="TT Rounds Condensed Bold"/>
                <a:ea typeface="TT Rounds Condensed Bold"/>
                <a:cs typeface="TT Rounds Condensed Bold"/>
                <a:sym typeface="TT Rounds Condensed Bold"/>
              </a:rPr>
              <a: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planken</a:t>
            </a:r>
            <a:r>
              <a:rPr lang="en-US" sz="3600" b="1" spc="32" dirty="0">
                <a:solidFill>
                  <a:srgbClr val="382B1B"/>
                </a:solidFill>
                <a:latin typeface="TT Rounds Condensed Bold"/>
                <a:ea typeface="TT Rounds Condensed Bold"/>
                <a:cs typeface="TT Rounds Condensed Bold"/>
                <a:sym typeface="TT Rounds Condensed Bold"/>
              </a:rPr>
              <a: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Organiseer</a:t>
            </a:r>
            <a:r>
              <a:rPr lang="en-US" sz="3600" spc="32" dirty="0">
                <a:solidFill>
                  <a:srgbClr val="382B1B"/>
                </a:solidFill>
                <a:latin typeface="TT Rounds Condensed"/>
                <a:ea typeface="TT Rounds Condensed"/>
                <a:cs typeface="TT Rounds Condensed"/>
                <a:sym typeface="TT Rounds Condensed"/>
              </a:rPr>
              <a:t> de lades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planken</a:t>
            </a:r>
            <a:r>
              <a:rPr lang="en-US" sz="3600" spc="32" dirty="0">
                <a:solidFill>
                  <a:srgbClr val="382B1B"/>
                </a:solidFill>
                <a:latin typeface="TT Rounds Condensed"/>
                <a:ea typeface="TT Rounds Condensed"/>
                <a:cs typeface="TT Rounds Condensed"/>
                <a:sym typeface="TT Rounds Condensed"/>
              </a:rPr>
              <a:t> met </a:t>
            </a:r>
            <a:r>
              <a:rPr lang="en-US" sz="3600" spc="32" dirty="0" err="1">
                <a:solidFill>
                  <a:srgbClr val="382B1B"/>
                </a:solidFill>
                <a:latin typeface="TT Rounds Condensed"/>
                <a:ea typeface="TT Rounds Condensed"/>
                <a:cs typeface="TT Rounds Condensed"/>
                <a:sym typeface="TT Rounds Condensed"/>
              </a:rPr>
              <a:t>verdelers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voor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klein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keukengerei</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bakjes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voor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ingrediënten</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b. </a:t>
            </a:r>
            <a:r>
              <a:rPr lang="en-US" sz="3600" b="1" spc="32" dirty="0" err="1">
                <a:solidFill>
                  <a:srgbClr val="382B1B"/>
                </a:solidFill>
                <a:latin typeface="TT Rounds Condensed Bold"/>
                <a:ea typeface="TT Rounds Condensed Bold"/>
                <a:cs typeface="TT Rounds Condensed Bold"/>
                <a:sym typeface="TT Rounds Condensed Bold"/>
              </a:rPr>
              <a:t>Ingrediënten</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FIFO-</a:t>
            </a:r>
            <a:r>
              <a:rPr lang="en-US" sz="3600" b="1" spc="32" dirty="0" err="1">
                <a:solidFill>
                  <a:srgbClr val="382B1B"/>
                </a:solidFill>
                <a:latin typeface="TT Rounds Condensed Bold"/>
                <a:ea typeface="TT Rounds Condensed Bold"/>
                <a:cs typeface="TT Rounds Condensed Bold"/>
                <a:sym typeface="TT Rounds Condensed Bold"/>
              </a:rPr>
              <a:t>systeem</a:t>
            </a:r>
            <a:r>
              <a:rPr lang="en-US" sz="3600" b="1" spc="32" dirty="0">
                <a:solidFill>
                  <a:srgbClr val="382B1B"/>
                </a:solidFill>
                <a:latin typeface="TT Rounds Condensed Bold"/>
                <a:ea typeface="TT Rounds Condensed Bold"/>
                <a:cs typeface="TT Rounds Condensed Bold"/>
                <a:sym typeface="TT Rounds Condensed Bold"/>
              </a:rPr>
              <a:t> (First In, First Out):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Organiseer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ingrediënten</a:t>
            </a:r>
            <a:r>
              <a:rPr lang="en-US" sz="3600" spc="32" dirty="0">
                <a:solidFill>
                  <a:srgbClr val="382B1B"/>
                </a:solidFill>
                <a:latin typeface="TT Rounds Condensed"/>
                <a:ea typeface="TT Rounds Condensed"/>
                <a:cs typeface="TT Rounds Condensed"/>
                <a:sym typeface="TT Rounds Condensed"/>
              </a:rPr>
              <a:t> zo </a:t>
            </a:r>
            <a:r>
              <a:rPr lang="en-US" sz="3600" spc="32" dirty="0" err="1">
                <a:solidFill>
                  <a:srgbClr val="382B1B"/>
                </a:solidFill>
                <a:latin typeface="TT Rounds Condensed"/>
                <a:ea typeface="TT Rounds Condensed"/>
                <a:cs typeface="TT Rounds Condensed"/>
                <a:sym typeface="TT Rounds Condensed"/>
              </a:rPr>
              <a:t>dat</a:t>
            </a:r>
            <a:r>
              <a:rPr lang="en-US" sz="3600" spc="32" dirty="0">
                <a:solidFill>
                  <a:srgbClr val="382B1B"/>
                </a:solidFill>
                <a:latin typeface="TT Rounds Condensed"/>
                <a:ea typeface="TT Rounds Condensed"/>
                <a:cs typeface="TT Rounds Condensed"/>
                <a:sym typeface="TT Rounds Condensed"/>
              </a:rPr>
              <a:t> de </a:t>
            </a:r>
            <a:r>
              <a:rPr lang="en-US" sz="3600" spc="32" dirty="0" err="1">
                <a:solidFill>
                  <a:srgbClr val="382B1B"/>
                </a:solidFill>
                <a:latin typeface="TT Rounds Condensed"/>
                <a:ea typeface="TT Rounds Condensed"/>
                <a:cs typeface="TT Rounds Condensed"/>
                <a:sym typeface="TT Rounds Condensed"/>
              </a:rPr>
              <a:t>ingrediënten</a:t>
            </a:r>
            <a:r>
              <a:rPr lang="en-US" sz="3600" spc="32" dirty="0">
                <a:solidFill>
                  <a:srgbClr val="382B1B"/>
                </a:solidFill>
                <a:latin typeface="TT Rounds Condensed"/>
                <a:ea typeface="TT Rounds Condensed"/>
                <a:cs typeface="TT Rounds Condensed"/>
                <a:sym typeface="TT Rounds Condensed"/>
              </a:rPr>
              <a:t> die het </a:t>
            </a:r>
            <a:r>
              <a:rPr lang="en-US" sz="3600" spc="32" dirty="0" err="1">
                <a:solidFill>
                  <a:srgbClr val="382B1B"/>
                </a:solidFill>
                <a:latin typeface="TT Rounds Condensed"/>
                <a:ea typeface="TT Rounds Condensed"/>
                <a:cs typeface="TT Rounds Condensed"/>
                <a:sym typeface="TT Rounds Condensed"/>
              </a:rPr>
              <a:t>eerst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zijn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opgeslagen</a:t>
            </a:r>
            <a:r>
              <a:rPr lang="en-US" sz="3600" spc="32" dirty="0">
                <a:solidFill>
                  <a:srgbClr val="382B1B"/>
                </a:solidFill>
                <a:latin typeface="TT Rounds Condensed"/>
                <a:ea typeface="TT Rounds Condensed"/>
                <a:cs typeface="TT Rounds Condensed"/>
                <a:sym typeface="TT Rounds Condensed"/>
              </a:rPr>
              <a:t> het </a:t>
            </a:r>
            <a:r>
              <a:rPr lang="en-US" sz="3600" spc="32" dirty="0" err="1">
                <a:solidFill>
                  <a:srgbClr val="382B1B"/>
                </a:solidFill>
                <a:latin typeface="TT Rounds Condensed"/>
                <a:ea typeface="TT Rounds Condensed"/>
                <a:cs typeface="TT Rounds Condensed"/>
                <a:sym typeface="TT Rounds Condensed"/>
              </a:rPr>
              <a:t>eerst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worden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gebruikt</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Hermetisch</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afgesloten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verpakkingen</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Gebruik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hermetisch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afgesloten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verpakkingen</a:t>
            </a:r>
            <a:r>
              <a:rPr lang="en-US" sz="3600" spc="32" dirty="0">
                <a:solidFill>
                  <a:srgbClr val="382B1B"/>
                </a:solidFill>
                <a:latin typeface="TT Rounds Condensed"/>
                <a:ea typeface="TT Rounds Condensed"/>
                <a:cs typeface="TT Rounds Condensed"/>
                <a:sym typeface="TT Rounds Condensed"/>
              </a:rPr>
              <a:t> om </a:t>
            </a:r>
            <a:r>
              <a:rPr lang="en-US" sz="3600" spc="32" dirty="0" err="1">
                <a:solidFill>
                  <a:srgbClr val="382B1B"/>
                </a:solidFill>
                <a:latin typeface="TT Rounds Condensed"/>
                <a:ea typeface="TT Rounds Condensed"/>
                <a:cs typeface="TT Rounds Condensed"/>
                <a:sym typeface="TT Rounds Condensed"/>
              </a:rPr>
              <a:t>droge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ingrediënten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bewaren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verontreiniging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voorkomen</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Etikettering</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Etiketteer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verpakkingen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duidelijk</a:t>
            </a:r>
            <a:r>
              <a:rPr lang="en-US" sz="3600" spc="32" dirty="0">
                <a:solidFill>
                  <a:srgbClr val="382B1B"/>
                </a:solidFill>
                <a:latin typeface="TT Rounds Condensed"/>
                <a:ea typeface="TT Rounds Condensed"/>
                <a:cs typeface="TT Rounds Condensed"/>
                <a:sym typeface="TT Rounds Condensed"/>
              </a:rPr>
              <a:t> met de naam van de </a:t>
            </a:r>
            <a:r>
              <a:rPr lang="en-US" sz="3600" spc="32" dirty="0" err="1">
                <a:solidFill>
                  <a:srgbClr val="382B1B"/>
                </a:solidFill>
                <a:latin typeface="TT Rounds Condensed"/>
                <a:ea typeface="TT Rounds Condensed"/>
                <a:cs typeface="TT Rounds Condensed"/>
                <a:sym typeface="TT Rounds Condensed"/>
              </a:rPr>
              <a:t>ingrediënten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de </a:t>
            </a:r>
            <a:r>
              <a:rPr lang="en-US" sz="3600" spc="32" dirty="0" err="1">
                <a:solidFill>
                  <a:srgbClr val="382B1B"/>
                </a:solidFill>
                <a:latin typeface="TT Rounds Condensed"/>
                <a:ea typeface="TT Rounds Condensed"/>
                <a:cs typeface="TT Rounds Condensed"/>
                <a:sym typeface="TT Rounds Condensed"/>
              </a:rPr>
              <a:t>houdbaarheidsdatum</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2. Opslag en rekken</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5" y="-6594059"/>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5"/>
            <a:ext cx="10581359" cy="4344828"/>
          </a:xfrm>
          <a:prstGeom prst="rect">
            <a:avLst/>
          </a:prstGeom>
        </p:spPr>
        <p:txBody>
          <a:bodyPr lIns="0" tIns="0" rIns="0" bIns="0" rtlCol="0" anchor="t">
            <a:spAutoFit/>
          </a:bodyPr>
          <a:lstStyle/>
          <a:p>
            <a:pPr algn="ctr">
              <a:lnSpc>
                <a:spcPts val="37260"/>
              </a:lnSpc>
            </a:pPr>
            <a:r>
              <a:rPr lang="en-US" sz="34500" spc="322">
                <a:solidFill>
                  <a:srgbClr val="DDA9A7"/>
                </a:solidFill>
                <a:latin typeface="TT Rounds Condensed"/>
                <a:ea typeface="TT Rounds Condensed"/>
                <a:cs typeface="TT Rounds Condensed"/>
                <a:sym typeface="TT Rounds Condensed"/>
              </a:rPr>
              <a:t>01</a:t>
            </a:r>
          </a:p>
        </p:txBody>
      </p:sp>
      <p:sp>
        <p:nvSpPr>
          <p:cNvPr id="12" name="TextBox 12"/>
          <p:cNvSpPr txBox="1"/>
          <p:nvPr/>
        </p:nvSpPr>
        <p:spPr>
          <a:xfrm>
            <a:off x="1313714" y="2892789"/>
            <a:ext cx="10581358" cy="2610612"/>
          </a:xfrm>
          <a:prstGeom prst="rect">
            <a:avLst/>
          </a:prstGeom>
        </p:spPr>
        <p:txBody>
          <a:bodyPr lIns="0" tIns="0" rIns="0" bIns="0" rtlCol="0" anchor="t">
            <a:spAutoFit/>
          </a:bodyPr>
          <a:lstStyle/>
          <a:p>
            <a:pPr algn="ctr">
              <a:lnSpc>
                <a:spcPts val="6804"/>
              </a:lnSpc>
            </a:pPr>
            <a:r>
              <a:rPr lang="en-US" sz="6300" b="1" spc="56" dirty="0">
                <a:solidFill>
                  <a:srgbClr val="000000"/>
                </a:solidFill>
                <a:latin typeface="TT Rounds Condensed Bold"/>
                <a:ea typeface="TT Rounds Condensed Bold"/>
                <a:cs typeface="TT Rounds Condensed Bold"/>
                <a:sym typeface="TT Rounds Condensed Bold"/>
              </a:rPr>
              <a:t>Inleiding tot </a:t>
            </a:r>
          </a:p>
          <a:p>
            <a:pPr algn="ctr">
              <a:lnSpc>
                <a:spcPts val="6804"/>
              </a:lnSpc>
            </a:pPr>
            <a:r>
              <a:rPr lang="en-US" sz="6300" b="1" spc="56" dirty="0">
                <a:solidFill>
                  <a:srgbClr val="000000"/>
                </a:solidFill>
                <a:latin typeface="TT Rounds Condensed Bold"/>
                <a:ea typeface="TT Rounds Condensed Bold"/>
                <a:cs typeface="TT Rounds Condensed Bold"/>
                <a:sym typeface="TT Rounds Condensed Bold"/>
              </a:rPr>
              <a:t>Culinaire vaardigheden</a:t>
            </a:r>
          </a:p>
          <a:p>
            <a:pPr algn="ctr">
              <a:lnSpc>
                <a:spcPts val="6804"/>
              </a:lnSpc>
            </a:pPr>
            <a:endParaRPr lang="en-US" sz="6300" b="1" spc="56" dirty="0">
              <a:solidFill>
                <a:srgbClr val="000000"/>
              </a:solidFill>
              <a:latin typeface="TT Rounds Condensed Bold"/>
              <a:ea typeface="TT Rounds Condensed Bold"/>
              <a:cs typeface="TT Rounds Condensed Bold"/>
              <a:sym typeface="TT Rounds Condensed 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53507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Installatie</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Voorbereiding vooraf: </a:t>
            </a:r>
            <a:r>
              <a:rPr lang="en-US" sz="3600" spc="32">
                <a:solidFill>
                  <a:srgbClr val="382B1B"/>
                </a:solidFill>
                <a:latin typeface="TT Rounds Condensed"/>
                <a:ea typeface="TT Rounds Condensed"/>
                <a:cs typeface="TT Rounds Condensed"/>
                <a:sym typeface="TT Rounds Condensed"/>
              </a:rPr>
              <a:t>Bereid alle benodigde ingrediënten voor voordat je begint met koken.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Organisatie: </a:t>
            </a:r>
            <a:r>
              <a:rPr lang="en-US" sz="3600" spc="32">
                <a:solidFill>
                  <a:srgbClr val="382B1B"/>
                </a:solidFill>
                <a:latin typeface="TT Rounds Condensed"/>
                <a:ea typeface="TT Rounds Condensed"/>
                <a:cs typeface="TT Rounds Condensed"/>
                <a:sym typeface="TT Rounds Condensed"/>
              </a:rPr>
              <a:t>Rangschik de ingrediënten in de volgorde waarin ze zullen worden gebruikt, zodat je er snel en gemakkelijk bij kunt.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Werkstroom</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Bewegingsoptimalisatie: </a:t>
            </a:r>
            <a:r>
              <a:rPr lang="en-US" sz="3600" spc="32">
                <a:solidFill>
                  <a:srgbClr val="382B1B"/>
                </a:solidFill>
                <a:latin typeface="TT Rounds Condensed"/>
                <a:ea typeface="TT Rounds Condensed"/>
                <a:cs typeface="TT Rounds Condensed"/>
                <a:sym typeface="TT Rounds Condensed"/>
              </a:rPr>
              <a:t>Organiseer je werkplek om onnodige bewegingen te minimaliseren.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Logische volgorde:</a:t>
            </a:r>
            <a:r>
              <a:rPr lang="en-US" sz="3600" spc="32">
                <a:solidFill>
                  <a:srgbClr val="382B1B"/>
                </a:solidFill>
                <a:latin typeface="TT Rounds Condensed"/>
                <a:ea typeface="TT Rounds Condensed"/>
                <a:cs typeface="TT Rounds Condensed"/>
                <a:sym typeface="TT Rounds Condensed"/>
              </a:rPr>
              <a:t> Rangschik de apparatuur en ingrediënten volgens de volgorde van de uit te voeren taken.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Werkprocedures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38934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Scheiding van zones</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Schone zones en verontreinigde zones</a:t>
            </a:r>
            <a:r>
              <a:rPr lang="en-US" sz="3600" spc="32">
                <a:solidFill>
                  <a:srgbClr val="382B1B"/>
                </a:solidFill>
                <a:latin typeface="TT Rounds Condensed"/>
                <a:ea typeface="TT Rounds Condensed"/>
                <a:cs typeface="TT Rounds Condensed"/>
                <a:sym typeface="TT Rounds Condensed"/>
              </a:rPr>
              <a:t>: Scheid ruimten waar rauw voedsel wordt gehanteerd van ruimten waar gekookt voedsel wordt bereid.</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Desinfectie</a:t>
            </a:r>
            <a:r>
              <a:rPr lang="en-US" sz="3600" spc="32">
                <a:solidFill>
                  <a:srgbClr val="382B1B"/>
                </a:solidFill>
                <a:latin typeface="TT Rounds Condensed"/>
                <a:ea typeface="TT Rounds Condensed"/>
                <a:cs typeface="TT Rounds Condensed"/>
                <a:sym typeface="TT Rounds Condensed"/>
              </a:rPr>
              <a:t>: Reinig en desinfecteer werkoppervlakken en keukengerei regelmatig.</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Persoonlijke bescherming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Beschermende uitrusting</a:t>
            </a:r>
            <a:r>
              <a:rPr lang="en-US" sz="3600" spc="32">
                <a:solidFill>
                  <a:srgbClr val="382B1B"/>
                </a:solidFill>
                <a:latin typeface="TT Rounds Condensed"/>
                <a:ea typeface="TT Rounds Condensed"/>
                <a:cs typeface="TT Rounds Condensed"/>
                <a:sym typeface="TT Rounds Condensed"/>
              </a:rPr>
              <a:t>: Gebruik handschoenen, schorten en hoofddeksels om een strikte hygiëne te handhaven.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Handen wassen</a:t>
            </a:r>
            <a:r>
              <a:rPr lang="en-US" sz="3600" spc="32">
                <a:solidFill>
                  <a:srgbClr val="382B1B"/>
                </a:solidFill>
                <a:latin typeface="TT Rounds Condensed"/>
                <a:ea typeface="TT Rounds Condensed"/>
                <a:cs typeface="TT Rounds Condensed"/>
                <a:sym typeface="TT Rounds Condensed"/>
              </a:rPr>
              <a:t>: Was je handen regelmatig om kruisbesmetting te voorkomen.</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Gezondheid en veiligheid </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247900"/>
            <a:ext cx="16650918" cy="6808089"/>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a. </a:t>
            </a:r>
            <a:r>
              <a:rPr lang="en-US" sz="3600" b="1" spc="32" dirty="0" err="1">
                <a:solidFill>
                  <a:srgbClr val="382B1B"/>
                </a:solidFill>
                <a:latin typeface="TT Rounds Condensed Bold"/>
                <a:ea typeface="TT Rounds Condensed Bold"/>
                <a:cs typeface="TT Rounds Condensed Bold"/>
                <a:sym typeface="TT Rounds Condensed Bold"/>
              </a:rPr>
              <a:t>Regelmatige</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evaluatie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Evaluatie</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Evalueer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regelmatig</a:t>
            </a:r>
            <a:r>
              <a:rPr lang="en-US" sz="3600" spc="32" dirty="0">
                <a:solidFill>
                  <a:srgbClr val="382B1B"/>
                </a:solidFill>
                <a:latin typeface="TT Rounds Condensed"/>
                <a:ea typeface="TT Rounds Condensed"/>
                <a:cs typeface="TT Rounds Condensed"/>
                <a:sym typeface="TT Rounds Condensed"/>
              </a:rPr>
              <a:t> de </a:t>
            </a:r>
            <a:r>
              <a:rPr lang="en-US" sz="3600" spc="32" dirty="0" err="1">
                <a:solidFill>
                  <a:srgbClr val="382B1B"/>
                </a:solidFill>
                <a:latin typeface="TT Rounds Condensed"/>
                <a:ea typeface="TT Rounds Condensed"/>
                <a:cs typeface="TT Rounds Condensed"/>
                <a:sym typeface="TT Rounds Condensed"/>
              </a:rPr>
              <a:t>effectiviteit</a:t>
            </a:r>
            <a:r>
              <a:rPr lang="en-US" sz="3600" spc="32" dirty="0">
                <a:solidFill>
                  <a:srgbClr val="382B1B"/>
                </a:solidFill>
                <a:latin typeface="TT Rounds Condensed"/>
                <a:ea typeface="TT Rounds Condensed"/>
                <a:cs typeface="TT Rounds Condensed"/>
                <a:sym typeface="TT Rounds Condensed"/>
              </a:rPr>
              <a:t> van je </a:t>
            </a:r>
            <a:r>
              <a:rPr lang="en-US" sz="3600" spc="32" dirty="0" err="1">
                <a:solidFill>
                  <a:srgbClr val="382B1B"/>
                </a:solidFill>
                <a:latin typeface="TT Rounds Condensed"/>
                <a:ea typeface="TT Rounds Condensed"/>
                <a:cs typeface="TT Rounds Condensed"/>
                <a:sym typeface="TT Rounds Condensed"/>
              </a:rPr>
              <a:t>organisatie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pas </a:t>
            </a:r>
            <a:r>
              <a:rPr lang="en-US" sz="3600" spc="32" dirty="0" err="1">
                <a:solidFill>
                  <a:srgbClr val="382B1B"/>
                </a:solidFill>
                <a:latin typeface="TT Rounds Condensed"/>
                <a:ea typeface="TT Rounds Condensed"/>
                <a:cs typeface="TT Rounds Condensed"/>
                <a:sym typeface="TT Rounds Condensed"/>
              </a:rPr>
              <a:t>deze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waar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nodig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aan</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Feedback: </a:t>
            </a:r>
            <a:r>
              <a:rPr lang="en-US" sz="3600" spc="32" dirty="0" err="1">
                <a:solidFill>
                  <a:srgbClr val="382B1B"/>
                </a:solidFill>
                <a:latin typeface="TT Rounds Condensed"/>
                <a:ea typeface="TT Rounds Condensed"/>
                <a:cs typeface="TT Rounds Condensed"/>
                <a:sym typeface="TT Rounds Condensed"/>
              </a:rPr>
              <a:t>Vraag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teamleden</a:t>
            </a:r>
            <a:r>
              <a:rPr lang="en-US" sz="3600" spc="32" dirty="0">
                <a:solidFill>
                  <a:srgbClr val="382B1B"/>
                </a:solidFill>
                <a:latin typeface="TT Rounds Condensed"/>
                <a:ea typeface="TT Rounds Condensed"/>
                <a:cs typeface="TT Rounds Condensed"/>
                <a:sym typeface="TT Rounds Condensed"/>
              </a:rPr>
              <a:t> om feedback om </a:t>
            </a:r>
            <a:r>
              <a:rPr lang="en-US" sz="3600" spc="32" dirty="0" err="1">
                <a:solidFill>
                  <a:srgbClr val="382B1B"/>
                </a:solidFill>
                <a:latin typeface="TT Rounds Condensed"/>
                <a:ea typeface="TT Rounds Condensed"/>
                <a:cs typeface="TT Rounds Condensed"/>
                <a:sym typeface="TT Rounds Condensed"/>
              </a:rPr>
              <a:t>verbeterpunten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identificeren</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b. </a:t>
            </a:r>
            <a:r>
              <a:rPr lang="en-US" sz="3600" b="1" spc="32" dirty="0" err="1">
                <a:solidFill>
                  <a:srgbClr val="382B1B"/>
                </a:solidFill>
                <a:latin typeface="TT Rounds Condensed Bold"/>
                <a:ea typeface="TT Rounds Condensed Bold"/>
                <a:cs typeface="TT Rounds Condensed Bold"/>
                <a:sym typeface="TT Rounds Condensed Bold"/>
              </a:rPr>
              <a:t>Innovatie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Nieuwe</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hulpmiddelen</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Gebruik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nieuwe</a:t>
            </a:r>
            <a:r>
              <a:rPr lang="en-US" sz="3600" spc="32" dirty="0">
                <a:solidFill>
                  <a:srgbClr val="382B1B"/>
                </a:solidFill>
                <a:latin typeface="TT Rounds Condensed"/>
                <a:ea typeface="TT Rounds Condensed"/>
                <a:cs typeface="TT Rounds Condensed"/>
                <a:sym typeface="TT Rounds Condensed"/>
              </a:rPr>
              <a:t> tools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technologieën</a:t>
            </a:r>
            <a:r>
              <a:rPr lang="en-US" sz="3600" spc="32" dirty="0">
                <a:solidFill>
                  <a:srgbClr val="382B1B"/>
                </a:solidFill>
                <a:latin typeface="TT Rounds Condensed"/>
                <a:ea typeface="TT Rounds Condensed"/>
                <a:cs typeface="TT Rounds Condensed"/>
                <a:sym typeface="TT Rounds Condensed"/>
              </a:rPr>
              <a:t> om de </a:t>
            </a:r>
            <a:r>
              <a:rPr lang="en-US" sz="3600" spc="32" dirty="0" err="1">
                <a:solidFill>
                  <a:srgbClr val="382B1B"/>
                </a:solidFill>
                <a:latin typeface="TT Rounds Condensed"/>
                <a:ea typeface="TT Rounds Condensed"/>
                <a:cs typeface="TT Rounds Condensed"/>
                <a:sym typeface="TT Rounds Condensed"/>
              </a:rPr>
              <a:t>efficiëntie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verbeteren</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Training**: </a:t>
            </a:r>
            <a:r>
              <a:rPr lang="en-US" sz="3600" spc="32" dirty="0">
                <a:solidFill>
                  <a:srgbClr val="382B1B"/>
                </a:solidFill>
                <a:latin typeface="TT Rounds Condensed"/>
                <a:ea typeface="TT Rounds Condensed"/>
                <a:cs typeface="TT Rounds Condensed"/>
                <a:sym typeface="TT Rounds Condensed"/>
              </a:rPr>
              <a:t>Train </a:t>
            </a:r>
            <a:r>
              <a:rPr lang="en-US" sz="3600" spc="32" dirty="0" err="1">
                <a:solidFill>
                  <a:srgbClr val="382B1B"/>
                </a:solidFill>
                <a:latin typeface="TT Rounds Condensed"/>
                <a:ea typeface="TT Rounds Condensed"/>
                <a:cs typeface="TT Rounds Condensed"/>
                <a:sym typeface="TT Rounds Condensed"/>
              </a:rPr>
              <a:t>medewerkers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regelmatig</a:t>
            </a:r>
            <a:r>
              <a:rPr lang="en-US" sz="3600" spc="32" dirty="0">
                <a:solidFill>
                  <a:srgbClr val="382B1B"/>
                </a:solidFill>
                <a:latin typeface="TT Rounds Condensed"/>
                <a:ea typeface="TT Rounds Condensed"/>
                <a:cs typeface="TT Rounds Condensed"/>
                <a:sym typeface="TT Rounds Condensed"/>
              </a:rPr>
              <a:t> in </a:t>
            </a:r>
            <a:r>
              <a:rPr lang="en-US" sz="3600" spc="32" dirty="0" err="1">
                <a:solidFill>
                  <a:srgbClr val="382B1B"/>
                </a:solidFill>
                <a:latin typeface="TT Rounds Condensed"/>
                <a:ea typeface="TT Rounds Condensed"/>
                <a:cs typeface="TT Rounds Condensed"/>
                <a:sym typeface="TT Rounds Condensed"/>
              </a:rPr>
              <a:t>nieuwe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organisatorische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praktijken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technieken</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Door </a:t>
            </a:r>
            <a:r>
              <a:rPr lang="en-US" sz="3600" b="1" spc="32" dirty="0" err="1">
                <a:solidFill>
                  <a:srgbClr val="382B1B"/>
                </a:solidFill>
                <a:latin typeface="TT Rounds Condensed Bold"/>
                <a:ea typeface="TT Rounds Condensed Bold"/>
                <a:cs typeface="TT Rounds Condensed Bold"/>
                <a:sym typeface="TT Rounds Condensed Bold"/>
              </a:rPr>
              <a:t>deze</a:t>
            </a:r>
            <a:r>
              <a:rPr lang="en-US" sz="3600" b="1" spc="32" dirty="0">
                <a:solidFill>
                  <a:srgbClr val="382B1B"/>
                </a:solidFill>
                <a:latin typeface="TT Rounds Condensed Bold"/>
                <a:ea typeface="TT Rounds Condensed Bold"/>
                <a:cs typeface="TT Rounds Condensed Bold"/>
                <a:sym typeface="TT Rounds Condensed Bold"/>
              </a:rPr>
              <a:t> principes toe </a:t>
            </a:r>
            <a:r>
              <a:rPr lang="en-US" sz="3600" b="1" spc="32" dirty="0" err="1">
                <a:solidFill>
                  <a:srgbClr val="382B1B"/>
                </a:solidFill>
                <a:latin typeface="TT Rounds Condensed Bold"/>
                <a:ea typeface="TT Rounds Condensed Bold"/>
                <a:cs typeface="TT Rounds Condensed Bold"/>
                <a:sym typeface="TT Rounds Condensed Bold"/>
              </a:rPr>
              <a:t>te</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passen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kun</a:t>
            </a:r>
            <a:r>
              <a:rPr lang="en-US" sz="3600" b="1" spc="32" dirty="0">
                <a:solidFill>
                  <a:srgbClr val="382B1B"/>
                </a:solidFill>
                <a:latin typeface="TT Rounds Condensed Bold"/>
                <a:ea typeface="TT Rounds Condensed Bold"/>
                <a:cs typeface="TT Rounds Condensed Bold"/>
                <a:sym typeface="TT Rounds Condensed Bold"/>
              </a:rPr>
              <a:t> je </a:t>
            </a:r>
            <a:r>
              <a:rPr lang="en-US" sz="3600" b="1" spc="32" dirty="0" err="1">
                <a:solidFill>
                  <a:srgbClr val="382B1B"/>
                </a:solidFill>
                <a:latin typeface="TT Rounds Condensed Bold"/>
                <a:ea typeface="TT Rounds Condensed Bold"/>
                <a:cs typeface="TT Rounds Condensed Bold"/>
                <a:sym typeface="TT Rounds Condensed Bold"/>
              </a:rPr>
              <a:t>een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goed</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georganiseerde</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keukenwerkplek</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behouden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waardoor</a:t>
            </a:r>
            <a:r>
              <a:rPr lang="en-US" sz="3600" b="1" spc="32" dirty="0">
                <a:solidFill>
                  <a:srgbClr val="382B1B"/>
                </a:solidFill>
                <a:latin typeface="TT Rounds Condensed Bold"/>
                <a:ea typeface="TT Rounds Condensed Bold"/>
                <a:cs typeface="TT Rounds Condensed Bold"/>
                <a:sym typeface="TT Rounds Condensed Bold"/>
              </a:rPr>
              <a:t> je de </a:t>
            </a:r>
            <a:r>
              <a:rPr lang="en-US" sz="3600" b="1" spc="32" dirty="0" err="1">
                <a:solidFill>
                  <a:srgbClr val="382B1B"/>
                </a:solidFill>
                <a:latin typeface="TT Rounds Condensed Bold"/>
                <a:ea typeface="TT Rounds Condensed Bold"/>
                <a:cs typeface="TT Rounds Condensed Bold"/>
                <a:sym typeface="TT Rounds Condensed Bold"/>
              </a:rPr>
              <a:t>kwaliteit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snelheid</a:t>
            </a:r>
            <a:r>
              <a:rPr lang="en-US" sz="3600" b="1" spc="32" dirty="0">
                <a:solidFill>
                  <a:srgbClr val="382B1B"/>
                </a:solidFill>
                <a:latin typeface="TT Rounds Condensed Bold"/>
                <a:ea typeface="TT Rounds Condensed Bold"/>
                <a:cs typeface="TT Rounds Condensed Bold"/>
                <a:sym typeface="TT Rounds Condensed Bold"/>
              </a:rPr>
              <a:t> van je </a:t>
            </a:r>
            <a:r>
              <a:rPr lang="en-US" sz="3600" b="1" spc="32" dirty="0" err="1">
                <a:solidFill>
                  <a:srgbClr val="382B1B"/>
                </a:solidFill>
                <a:latin typeface="TT Rounds Condensed Bold"/>
                <a:ea typeface="TT Rounds Condensed Bold"/>
                <a:cs typeface="TT Rounds Condensed Bold"/>
                <a:sym typeface="TT Rounds Condensed Bold"/>
              </a:rPr>
              <a:t>werk</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kunt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verbeteren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tegelijkertijd</a:t>
            </a:r>
            <a:r>
              <a:rPr lang="en-US" sz="3600" b="1" spc="32" dirty="0">
                <a:solidFill>
                  <a:srgbClr val="382B1B"/>
                </a:solidFill>
                <a:latin typeface="TT Rounds Condensed Bold"/>
                <a:ea typeface="TT Rounds Condensed Bold"/>
                <a:cs typeface="TT Rounds Condensed Bold"/>
                <a:sym typeface="TT Rounds Condensed Bold"/>
              </a:rPr>
              <a:t> de </a:t>
            </a:r>
            <a:r>
              <a:rPr lang="en-US" sz="3600" b="1" spc="32" dirty="0" err="1">
                <a:solidFill>
                  <a:srgbClr val="382B1B"/>
                </a:solidFill>
                <a:latin typeface="TT Rounds Condensed Bold"/>
                <a:ea typeface="TT Rounds Condensed Bold"/>
                <a:cs typeface="TT Rounds Condensed Bold"/>
                <a:sym typeface="TT Rounds Condensed Bold"/>
              </a:rPr>
              <a:t>veiligheid</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hygiëne</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kunt</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garanderen</a:t>
            </a:r>
            <a:r>
              <a:rPr lang="en-US" sz="3600" b="1" spc="32" dirty="0">
                <a:solidFill>
                  <a:srgbClr val="382B1B"/>
                </a:solidFill>
                <a:latin typeface="TT Rounds Condensed Bold"/>
                <a:ea typeface="TT Rounds Condensed Bold"/>
                <a:cs typeface="TT Rounds Condensed Bold"/>
                <a:sym typeface="TT Rounds Condensed Bold"/>
              </a:rPr>
              <a: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5. Voortdurende verbetering te allen tijde</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1: Basishygiëne, veiligheid, onderhoud en organisatie in de keuken</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Wat is de aanbevolen tijdsduur voor het wassen van handen met zeep en warm water?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10 seconden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20 seconden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30 seconden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40 seconden</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Wat is de juiste bewaartemperatuur voor gekoelde producten?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0-4°C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5-10°C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11-15°C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16-20°C</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185559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7001917"/>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1: Basishygiëne, veiligheid, onderhoud en organisatie in de keuken</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Welke snijtechniek wordt gebruikt om groenten in dunne reepjes van een paar centimeter lang te krijgen?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a:t>
            </a:r>
            <a:r>
              <a:rPr lang="en-US" sz="3600" b="1" spc="32" dirty="0" err="1">
                <a:solidFill>
                  <a:srgbClr val="382B1B"/>
                </a:solidFill>
                <a:latin typeface="TT Rounds Condensed Bold"/>
                <a:ea typeface="TT Rounds Condensed Bold"/>
                <a:cs typeface="TT Rounds Condensed Bold"/>
                <a:sym typeface="TT Rounds Condensed Bold"/>
              </a:rPr>
              <a:t>Brunoise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Julienne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Snijden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Hakken</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Wat moet je doen als je een wond oploopt tijdens het werken in de keuken?</a:t>
            </a:r>
          </a:p>
          <a:p>
            <a:pPr algn="l">
              <a:lnSpc>
                <a:spcPts val="3888"/>
              </a:lnSpc>
            </a:pPr>
            <a:r>
              <a:rPr lang="en-US" sz="3600" spc="32" dirty="0">
                <a:solidFill>
                  <a:srgbClr val="382B1B"/>
                </a:solidFill>
                <a:latin typeface="TT Rounds Condensed Bold"/>
                <a:ea typeface="TT Rounds Condensed Bold"/>
                <a:cs typeface="TT Rounds Condensed Bold"/>
                <a:sym typeface="TT Rounds Condensed Bold"/>
              </a:rPr>
              <a:t>    - a) Negeren</a:t>
            </a:r>
          </a:p>
          <a:p>
            <a:pPr algn="l">
              <a:lnSpc>
                <a:spcPts val="3888"/>
              </a:lnSpc>
            </a:pPr>
            <a:r>
              <a:rPr lang="en-US" sz="3600" spc="32" dirty="0">
                <a:solidFill>
                  <a:srgbClr val="382B1B"/>
                </a:solidFill>
                <a:latin typeface="TT Rounds Condensed Bold"/>
                <a:ea typeface="TT Rounds Condensed Bold"/>
                <a:cs typeface="TT Rounds Condensed Bold"/>
                <a:sym typeface="TT Rounds Condensed Bold"/>
              </a:rPr>
              <a:t>    - b) Bedek het met een waterdicht verband</a:t>
            </a:r>
          </a:p>
          <a:p>
            <a:pPr algn="l">
              <a:lnSpc>
                <a:spcPts val="3888"/>
              </a:lnSpc>
            </a:pPr>
            <a:r>
              <a:rPr lang="en-US" sz="3600" spc="32" dirty="0">
                <a:solidFill>
                  <a:srgbClr val="382B1B"/>
                </a:solidFill>
                <a:latin typeface="TT Rounds Condensed Bold"/>
                <a:ea typeface="TT Rounds Condensed Bold"/>
                <a:cs typeface="TT Rounds Condensed Bold"/>
                <a:sym typeface="TT Rounds Condensed Bold"/>
              </a:rPr>
              <a:t>    - c) Een pleister gebruiken</a:t>
            </a:r>
          </a:p>
          <a:p>
            <a:pPr algn="l">
              <a:lnSpc>
                <a:spcPts val="3888"/>
              </a:lnSpc>
            </a:pPr>
            <a:r>
              <a:rPr lang="en-US" sz="3600" spc="32" dirty="0">
                <a:solidFill>
                  <a:srgbClr val="382B1B"/>
                </a:solidFill>
                <a:latin typeface="TT Rounds Condensed Bold"/>
                <a:ea typeface="TT Rounds Condensed Bold"/>
                <a:cs typeface="TT Rounds Condensed Bold"/>
                <a:sym typeface="TT Rounds Condensed Bold"/>
              </a:rPr>
              <a:t>    - d) Doorwerken zonder enige bescherming</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69168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3000821"/>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1: Basishygiëne, veiligheid, onderhoud en organisatie in de keuken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Wat is de veilige inwendige kooktemperatuur voor gevogelte?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60°C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71°C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74°C</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80°C</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1818435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095500"/>
            <a:ext cx="16650918" cy="7479612"/>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1: Basishygiëne, veiligheid, onderhoud en organisatie in de keuken</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1. Wat is de aanbevolen tijdsduur voor het wassen van handen met zeep en warm water?</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b) 20 seconden</a:t>
            </a:r>
          </a:p>
          <a:p>
            <a:pPr algn="l">
              <a:lnSpc>
                <a:spcPts val="3888"/>
              </a:lnSpc>
            </a:pPr>
            <a:endParaRPr lang="en-US" sz="32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2. Wat is de juiste bewaartemperatuur voor gekoelde producten?</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a) 0-4°C</a:t>
            </a:r>
          </a:p>
          <a:p>
            <a:pPr algn="l">
              <a:lnSpc>
                <a:spcPts val="3888"/>
              </a:lnSpc>
            </a:pPr>
            <a:endParaRPr lang="en-US" sz="32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3. Welke snijtechniek wordt gebruikt om groenten in dunne reepjes van een paar centimeter lang te krijgen?</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b) Julienne</a:t>
            </a:r>
          </a:p>
          <a:p>
            <a:pPr algn="l">
              <a:lnSpc>
                <a:spcPts val="3888"/>
              </a:lnSpc>
            </a:pPr>
            <a:endParaRPr lang="en-US" sz="32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4. Wat moet je doen als je een wond oploopt tijdens het werken in de keuken?</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b) Bedek het met een waterdicht verband</a:t>
            </a:r>
          </a:p>
          <a:p>
            <a:pPr algn="l">
              <a:lnSpc>
                <a:spcPts val="3888"/>
              </a:lnSpc>
            </a:pPr>
            <a:endParaRPr lang="en-US" sz="32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5. Wat is de veilige inwendige kooktemperatuur voor gevogelte?</a:t>
            </a:r>
          </a:p>
          <a:p>
            <a:pPr algn="l">
              <a:lnSpc>
                <a:spcPts val="3888"/>
              </a:lnSpc>
            </a:pPr>
            <a:r>
              <a:rPr lang="en-US" sz="3200" b="1" spc="32" dirty="0">
                <a:solidFill>
                  <a:srgbClr val="382B1B"/>
                </a:solidFill>
                <a:latin typeface="TT Rounds Condensed Bold"/>
                <a:ea typeface="TT Rounds Condensed Bold"/>
                <a:cs typeface="TT Rounds Condensed Bold"/>
                <a:sym typeface="TT Rounds Condensed Bold"/>
              </a:rPr>
              <a:t>    - c) 74°C</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Antwoorden</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1584249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5" y="-6503757"/>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B6D1E1"/>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859655"/>
          </a:xfrm>
          <a:prstGeom prst="rect">
            <a:avLst/>
          </a:prstGeom>
        </p:spPr>
        <p:txBody>
          <a:bodyPr lIns="0" tIns="0" rIns="0" bIns="0" rtlCol="0" anchor="t">
            <a:spAutoFit/>
          </a:bodyPr>
          <a:lstStyle/>
          <a:p>
            <a:pPr algn="ctr">
              <a:lnSpc>
                <a:spcPts val="37260"/>
              </a:lnSpc>
            </a:pPr>
            <a:r>
              <a:rPr lang="en-US" sz="34500" spc="322">
                <a:solidFill>
                  <a:srgbClr val="97B2C2"/>
                </a:solidFill>
                <a:latin typeface="TT Rounds Condensed"/>
                <a:ea typeface="TT Rounds Condensed"/>
                <a:cs typeface="TT Rounds Condensed"/>
                <a:sym typeface="TT Rounds Condensed"/>
              </a:rPr>
              <a:t>DAG2</a:t>
            </a:r>
          </a:p>
        </p:txBody>
      </p:sp>
      <p:sp>
        <p:nvSpPr>
          <p:cNvPr id="12" name="TextBox 12"/>
          <p:cNvSpPr txBox="1"/>
          <p:nvPr/>
        </p:nvSpPr>
        <p:spPr>
          <a:xfrm>
            <a:off x="1313715" y="3866769"/>
            <a:ext cx="10581358" cy="2610612"/>
          </a:xfrm>
          <a:prstGeom prst="rect">
            <a:avLst/>
          </a:prstGeom>
        </p:spPr>
        <p:txBody>
          <a:bodyPr lIns="0" tIns="0" rIns="0" bIns="0" rtlCol="0" anchor="t">
            <a:spAutoFit/>
          </a:bodyPr>
          <a:lstStyle/>
          <a:p>
            <a:pPr algn="ctr">
              <a:lnSpc>
                <a:spcPts val="6804"/>
              </a:lnSpc>
            </a:pPr>
            <a:r>
              <a:rPr lang="en-US" sz="6300" b="1" spc="58">
                <a:solidFill>
                  <a:srgbClr val="FFFFFF"/>
                </a:solidFill>
                <a:latin typeface="TT Rounds Condensed Bold"/>
                <a:ea typeface="TT Rounds Condensed Bold"/>
                <a:cs typeface="TT Rounds Condensed Bold"/>
                <a:sym typeface="TT Rounds Condensed Bold"/>
              </a:rPr>
              <a:t>Bereidingstermen en -technieken + Gereedschap en apparatuur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AutoShape 3"/>
          <p:cNvSpPr/>
          <p:nvPr/>
        </p:nvSpPr>
        <p:spPr>
          <a:xfrm>
            <a:off x="1718562" y="-52872"/>
            <a:ext cx="28575" cy="10308912"/>
          </a:xfrm>
          <a:prstGeom prst="line">
            <a:avLst/>
          </a:prstGeom>
          <a:ln w="19050" cap="rnd">
            <a:solidFill>
              <a:srgbClr val="84BFA4"/>
            </a:solidFill>
            <a:prstDash val="solid"/>
            <a:headEnd type="none" w="sm" len="sm"/>
            <a:tailEnd type="none" w="sm" len="sm"/>
          </a:ln>
        </p:spPr>
        <p:txBody>
          <a:bodyPr/>
          <a:lstStyle/>
          <a:p>
            <a:endParaRPr lang="fr-FR"/>
          </a:p>
        </p:txBody>
      </p:sp>
      <p:grpSp>
        <p:nvGrpSpPr>
          <p:cNvPr id="4" name="Group 4"/>
          <p:cNvGrpSpPr/>
          <p:nvPr/>
        </p:nvGrpSpPr>
        <p:grpSpPr>
          <a:xfrm>
            <a:off x="593432" y="621170"/>
            <a:ext cx="2679858" cy="2763139"/>
            <a:chOff x="0" y="0"/>
            <a:chExt cx="3573144" cy="3684186"/>
          </a:xfrm>
        </p:grpSpPr>
        <p:sp>
          <p:nvSpPr>
            <p:cNvPr id="5" name="Freeform 5"/>
            <p:cNvSpPr/>
            <p:nvPr/>
          </p:nvSpPr>
          <p:spPr>
            <a:xfrm>
              <a:off x="-159004" y="-60325"/>
              <a:ext cx="3973576" cy="3893185"/>
            </a:xfrm>
            <a:custGeom>
              <a:avLst/>
              <a:gdLst/>
              <a:ahLst/>
              <a:cxnLst/>
              <a:rect l="l" t="t" r="r" b="b"/>
              <a:pathLst>
                <a:path w="3973576" h="3893185">
                  <a:moveTo>
                    <a:pt x="2322576" y="146685"/>
                  </a:moveTo>
                  <a:cubicBezTo>
                    <a:pt x="1847215" y="4699"/>
                    <a:pt x="1350518" y="0"/>
                    <a:pt x="972058" y="425704"/>
                  </a:cubicBezTo>
                  <a:cubicBezTo>
                    <a:pt x="605409" y="837311"/>
                    <a:pt x="252984" y="1501902"/>
                    <a:pt x="177292" y="2050669"/>
                  </a:cubicBezTo>
                  <a:cubicBezTo>
                    <a:pt x="0" y="3330321"/>
                    <a:pt x="1139952" y="3893185"/>
                    <a:pt x="2291842" y="3711067"/>
                  </a:cubicBezTo>
                  <a:cubicBezTo>
                    <a:pt x="3415284" y="3533648"/>
                    <a:pt x="3973576" y="2060194"/>
                    <a:pt x="3632962" y="1009904"/>
                  </a:cubicBezTo>
                  <a:cubicBezTo>
                    <a:pt x="3531235" y="692912"/>
                    <a:pt x="3235579" y="543941"/>
                    <a:pt x="2956560" y="406781"/>
                  </a:cubicBezTo>
                  <a:cubicBezTo>
                    <a:pt x="2755519" y="307467"/>
                    <a:pt x="2542667" y="212852"/>
                    <a:pt x="2322703" y="146558"/>
                  </a:cubicBezTo>
                  <a:close/>
                </a:path>
              </a:pathLst>
            </a:custGeom>
            <a:solidFill>
              <a:srgbClr val="E6C8C7"/>
            </a:solidFill>
          </p:spPr>
          <p:txBody>
            <a:bodyPr/>
            <a:lstStyle/>
            <a:p>
              <a:endParaRPr lang="fr-FR"/>
            </a:p>
          </p:txBody>
        </p:sp>
      </p:grpSp>
      <p:sp>
        <p:nvSpPr>
          <p:cNvPr id="6" name="TextBox 6"/>
          <p:cNvSpPr txBox="1"/>
          <p:nvPr/>
        </p:nvSpPr>
        <p:spPr>
          <a:xfrm>
            <a:off x="1933361" y="1652029"/>
            <a:ext cx="14133594" cy="758571"/>
          </a:xfrm>
          <a:prstGeom prst="rect">
            <a:avLst/>
          </a:prstGeom>
        </p:spPr>
        <p:txBody>
          <a:bodyPr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Culinaire termen: Leer ze en gebruik ze effectief.</a:t>
            </a:r>
          </a:p>
        </p:txBody>
      </p:sp>
      <p:sp>
        <p:nvSpPr>
          <p:cNvPr id="7" name="TextBox 7"/>
          <p:cNvSpPr txBox="1"/>
          <p:nvPr/>
        </p:nvSpPr>
        <p:spPr>
          <a:xfrm>
            <a:off x="1911499" y="5089504"/>
            <a:ext cx="14133594" cy="758571"/>
          </a:xfrm>
          <a:prstGeom prst="rect">
            <a:avLst/>
          </a:prstGeom>
        </p:spPr>
        <p:txBody>
          <a:bodyPr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Inhoud</a:t>
            </a:r>
          </a:p>
        </p:txBody>
      </p:sp>
      <p:sp>
        <p:nvSpPr>
          <p:cNvPr id="8" name="TextBox 8"/>
          <p:cNvSpPr txBox="1"/>
          <p:nvPr/>
        </p:nvSpPr>
        <p:spPr>
          <a:xfrm>
            <a:off x="1933361" y="5952974"/>
            <a:ext cx="8873877" cy="3452831"/>
          </a:xfrm>
          <a:prstGeom prst="rect">
            <a:avLst/>
          </a:prstGeom>
        </p:spPr>
        <p:txBody>
          <a:bodyPr lIns="0" tIns="0" rIns="0" bIns="0" rtlCol="0" anchor="t">
            <a:spAutoFit/>
          </a:bodyPr>
          <a:lstStyle/>
          <a:p>
            <a:pPr algn="l">
              <a:lnSpc>
                <a:spcPts val="3936"/>
              </a:lnSpc>
            </a:pPr>
            <a:r>
              <a:rPr lang="en-US" sz="2811" b="1">
                <a:solidFill>
                  <a:srgbClr val="000000"/>
                </a:solidFill>
                <a:latin typeface="TT Rounds Condensed Bold"/>
                <a:ea typeface="TT Rounds Condensed Bold"/>
                <a:cs typeface="TT Rounds Condensed Bold"/>
                <a:sym typeface="TT Rounds Condensed Bold"/>
              </a:rPr>
              <a:t>A - </a:t>
            </a:r>
            <a:r>
              <a:rPr lang="en-US" sz="2811">
                <a:solidFill>
                  <a:srgbClr val="000000"/>
                </a:solidFill>
                <a:latin typeface="TT Rounds Condensed"/>
                <a:ea typeface="TT Rounds Condensed"/>
                <a:cs typeface="TT Rounds Condensed"/>
                <a:sym typeface="TT Rounds Condensed"/>
              </a:rPr>
              <a:t>Voorbereidingstechnieken</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B - </a:t>
            </a:r>
            <a:r>
              <a:rPr lang="en-US" sz="2811">
                <a:solidFill>
                  <a:srgbClr val="000000"/>
                </a:solidFill>
                <a:latin typeface="TT Rounds Condensed"/>
                <a:ea typeface="TT Rounds Condensed"/>
                <a:cs typeface="TT Rounds Condensed"/>
                <a:sym typeface="TT Rounds Condensed"/>
              </a:rPr>
              <a:t>Soorten koken</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C - </a:t>
            </a:r>
            <a:r>
              <a:rPr lang="en-US" sz="2811">
                <a:solidFill>
                  <a:srgbClr val="000000"/>
                </a:solidFill>
                <a:latin typeface="TT Rounds Condensed"/>
                <a:ea typeface="TT Rounds Condensed"/>
                <a:cs typeface="TT Rounds Condensed"/>
                <a:sym typeface="TT Rounds Condensed"/>
              </a:rPr>
              <a:t>Specifieke termen</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D - </a:t>
            </a:r>
            <a:r>
              <a:rPr lang="en-US" sz="2811">
                <a:solidFill>
                  <a:srgbClr val="000000"/>
                </a:solidFill>
                <a:latin typeface="TT Rounds Condensed"/>
                <a:ea typeface="TT Rounds Condensed"/>
                <a:cs typeface="TT Rounds Condensed"/>
                <a:sym typeface="TT Rounds Condensed"/>
              </a:rPr>
              <a:t>Afwerkingstechnieken en presentatie</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E - </a:t>
            </a:r>
            <a:r>
              <a:rPr lang="en-US" sz="2811">
                <a:solidFill>
                  <a:srgbClr val="000000"/>
                </a:solidFill>
                <a:latin typeface="TT Rounds Condensed"/>
                <a:ea typeface="TT Rounds Condensed"/>
                <a:cs typeface="TT Rounds Condensed"/>
                <a:sym typeface="TT Rounds Condensed"/>
              </a:rPr>
              <a:t>Keukengerei</a:t>
            </a:r>
          </a:p>
          <a:p>
            <a:pPr algn="l">
              <a:lnSpc>
                <a:spcPts val="3936"/>
              </a:lnSpc>
            </a:pPr>
            <a:r>
              <a:rPr lang="en-US" sz="2811" b="1">
                <a:solidFill>
                  <a:srgbClr val="000000"/>
                </a:solidFill>
                <a:latin typeface="TT Rounds Condensed Bold"/>
                <a:ea typeface="TT Rounds Condensed Bold"/>
                <a:cs typeface="TT Rounds Condensed Bold"/>
                <a:sym typeface="TT Rounds Condensed Bold"/>
              </a:rPr>
              <a:t>F - </a:t>
            </a:r>
            <a:r>
              <a:rPr lang="en-US" sz="2811">
                <a:solidFill>
                  <a:srgbClr val="000000"/>
                </a:solidFill>
                <a:latin typeface="TT Rounds Condensed"/>
                <a:ea typeface="TT Rounds Condensed"/>
                <a:cs typeface="TT Rounds Condensed"/>
                <a:sym typeface="TT Rounds Condensed"/>
              </a:rPr>
              <a:t>Technische fiche + productie op basis van de technische fiche</a:t>
            </a:r>
          </a:p>
          <a:p>
            <a:pPr algn="l">
              <a:lnSpc>
                <a:spcPts val="3936"/>
              </a:lnSpc>
            </a:pPr>
            <a:endParaRPr lang="en-US" sz="2811">
              <a:solidFill>
                <a:srgbClr val="000000"/>
              </a:solidFill>
              <a:latin typeface="TT Rounds Condensed"/>
              <a:ea typeface="TT Rounds Condensed"/>
              <a:cs typeface="TT Rounds Condensed"/>
              <a:sym typeface="TT Rounds Condense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A - Voorbereidingstechnieken </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400300"/>
            <a:ext cx="16650918" cy="5836539"/>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a:t>
            </a:r>
            <a:r>
              <a:rPr lang="en-US" sz="3600" b="1" u="sng" spc="32" dirty="0" err="1">
                <a:solidFill>
                  <a:srgbClr val="382B1B"/>
                </a:solidFill>
                <a:latin typeface="TT Rounds Condensed Bold"/>
                <a:ea typeface="TT Rounds Condensed Bold"/>
                <a:cs typeface="TT Rounds Condensed Bold"/>
                <a:sym typeface="TT Rounds Condensed Bold"/>
                <a:hlinkClick r:id="rId3" tooltip="https://www.youtube.com/watch?v=ENkGZEbz8U8"/>
              </a:rPr>
              <a:t>Snijd</a:t>
            </a:r>
            <a:r>
              <a:rPr lang="en-US" sz="3600" b="1" u="sng" spc="32" dirty="0">
                <a:solidFill>
                  <a:srgbClr val="382B1B"/>
                </a:solidFill>
                <a:latin typeface="TT Rounds Condensed Bold"/>
                <a:ea typeface="TT Rounds Condensed Bold"/>
                <a:cs typeface="TT Rounds Condensed Bold"/>
                <a:sym typeface="TT Rounds Condensed Bold"/>
                <a:hlinkClick r:id="rId3" tooltip="https://www.youtube.com/watch?v=ENkGZEbz8U8"/>
              </a:rPr>
              <a:t> </a:t>
            </a:r>
            <a:r>
              <a:rPr lang="en-US" sz="3600" b="1" u="sng" spc="32" dirty="0" err="1">
                <a:solidFill>
                  <a:srgbClr val="382B1B"/>
                </a:solidFill>
                <a:latin typeface="TT Rounds Condensed Bold"/>
                <a:ea typeface="TT Rounds Condensed Bold"/>
                <a:cs typeface="TT Rounds Condensed Bold"/>
                <a:sym typeface="TT Rounds Condensed Bold"/>
                <a:hlinkClick r:id="rId3" tooltip="https://www.youtube.com/watch?v=ENkGZEbz8U8"/>
              </a:rPr>
              <a:t>een</a:t>
            </a:r>
            <a:r>
              <a:rPr lang="en-US" sz="3600" b="1" u="sng" spc="32" dirty="0">
                <a:solidFill>
                  <a:srgbClr val="382B1B"/>
                </a:solidFill>
                <a:latin typeface="TT Rounds Condensed Bold"/>
                <a:ea typeface="TT Rounds Condensed Bold"/>
                <a:cs typeface="TT Rounds Condensed Bold"/>
                <a:sym typeface="TT Rounds Condensed Bold"/>
                <a:hlinkClick r:id="rId3" tooltip="https://www.youtube.com/watch?v=ENkGZEbz8U8"/>
              </a:rPr>
              <a:t> </a:t>
            </a:r>
            <a:r>
              <a:rPr lang="en-US" sz="3600" b="1" u="sng" spc="32" dirty="0" err="1">
                <a:solidFill>
                  <a:srgbClr val="382B1B"/>
                </a:solidFill>
                <a:latin typeface="TT Rounds Condensed Bold"/>
                <a:ea typeface="TT Rounds Condensed Bold"/>
                <a:cs typeface="TT Rounds Condensed Bold"/>
                <a:sym typeface="TT Rounds Condensed Bold"/>
                <a:hlinkClick r:id="rId3" tooltip="https://www.youtube.com/watch?v=ENkGZEbz8U8"/>
              </a:rPr>
              <a:t>ui</a:t>
            </a:r>
            <a:r>
              <a:rPr lang="en-US" sz="3600" b="1" u="sng" spc="32" dirty="0">
                <a:solidFill>
                  <a:srgbClr val="382B1B"/>
                </a:solidFill>
                <a:latin typeface="TT Rounds Condensed Bold"/>
                <a:ea typeface="TT Rounds Condensed Bold"/>
                <a:cs typeface="TT Rounds Condensed Bold"/>
                <a:sym typeface="TT Rounds Condensed Bold"/>
                <a:hlinkClick r:id="rId3" tooltip="https://www.youtube.com/watch?v=ENkGZEbz8U8"/>
              </a:rPr>
              <a:t> in </a:t>
            </a:r>
            <a:r>
              <a:rPr lang="en-US" sz="3600" b="1" u="sng" spc="32" dirty="0" err="1">
                <a:solidFill>
                  <a:srgbClr val="382B1B"/>
                </a:solidFill>
                <a:latin typeface="TT Rounds Condensed Bold"/>
                <a:ea typeface="TT Rounds Condensed Bold"/>
                <a:cs typeface="TT Rounds Condensed Bold"/>
                <a:sym typeface="TT Rounds Condensed Bold"/>
                <a:hlinkClick r:id="rId3" tooltip="https://www.youtube.com/watch?v=ENkGZEbz8U8"/>
              </a:rPr>
              <a:t>dunne</a:t>
            </a:r>
            <a:r>
              <a:rPr lang="en-US" sz="3600" b="1" u="sng" spc="32" dirty="0">
                <a:solidFill>
                  <a:srgbClr val="382B1B"/>
                </a:solidFill>
                <a:latin typeface="TT Rounds Condensed Bold"/>
                <a:ea typeface="TT Rounds Condensed Bold"/>
                <a:cs typeface="TT Rounds Condensed Bold"/>
                <a:sym typeface="TT Rounds Condensed Bold"/>
                <a:hlinkClick r:id="rId3" tooltip="https://www.youtube.com/watch?v=ENkGZEbz8U8"/>
              </a:rPr>
              <a:t> </a:t>
            </a:r>
            <a:r>
              <a:rPr lang="en-US" sz="3600" b="1" u="sng" spc="32" dirty="0" err="1">
                <a:solidFill>
                  <a:srgbClr val="382B1B"/>
                </a:solidFill>
                <a:latin typeface="TT Rounds Condensed Bold"/>
                <a:ea typeface="TT Rounds Condensed Bold"/>
                <a:cs typeface="TT Rounds Condensed Bold"/>
                <a:sym typeface="TT Rounds Condensed Bold"/>
                <a:hlinkClick r:id="rId3" tooltip="https://www.youtube.com/watch?v=ENkGZEbz8U8"/>
              </a:rPr>
              <a:t>plakjes</a:t>
            </a:r>
            <a:r>
              <a:rPr lang="en-US" sz="3600" b="1" spc="32" dirty="0">
                <a:solidFill>
                  <a:srgbClr val="382B1B"/>
                </a:solidFill>
                <a:latin typeface="TT Rounds Condensed Bold"/>
                <a:ea typeface="TT Rounds Condensed Bold"/>
                <a:cs typeface="TT Rounds Condensed Bold"/>
                <a:sym typeface="TT Rounds Condensed Bol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u="sng" spc="32" dirty="0">
                <a:solidFill>
                  <a:srgbClr val="382B1B"/>
                </a:solidFill>
                <a:latin typeface="TT Rounds Condensed Bold"/>
                <a:ea typeface="TT Rounds Condensed Bold"/>
                <a:cs typeface="TT Rounds Condensed Bold"/>
                <a:sym typeface="TT Rounds Condensed Bold"/>
                <a:hlinkClick r:id="rId4" tooltip="https://www.youtube.com/watch?v=RA9qQ1rTu40"/>
              </a:rPr>
              <a:t>Hak de </a:t>
            </a:r>
            <a:r>
              <a:rPr lang="en-US" sz="3600" b="1" u="sng" spc="32" dirty="0" err="1">
                <a:solidFill>
                  <a:srgbClr val="382B1B"/>
                </a:solidFill>
                <a:latin typeface="TT Rounds Condensed Bold"/>
                <a:ea typeface="TT Rounds Condensed Bold"/>
                <a:cs typeface="TT Rounds Condensed Bold"/>
                <a:sym typeface="TT Rounds Condensed Bold"/>
                <a:hlinkClick r:id="rId4" tooltip="https://www.youtube.com/watch?v=RA9qQ1rTu40"/>
              </a:rPr>
              <a:t>peterselie</a:t>
            </a:r>
            <a:r>
              <a:rPr lang="en-US" sz="3600" b="1" u="sng" spc="32" dirty="0">
                <a:solidFill>
                  <a:srgbClr val="382B1B"/>
                </a:solidFill>
                <a:latin typeface="TT Rounds Condensed Bold"/>
                <a:ea typeface="TT Rounds Condensed Bold"/>
                <a:cs typeface="TT Rounds Condensed Bold"/>
                <a:sym typeface="TT Rounds Condensed Bold"/>
                <a:hlinkClick r:id="rId4" tooltip="https://www.youtube.com/watch?v=RA9qQ1rTu40"/>
              </a:rPr>
              <a:t> </a:t>
            </a:r>
            <a:r>
              <a:rPr lang="en-US" sz="3600" b="1" u="sng" spc="32" dirty="0" err="1">
                <a:solidFill>
                  <a:srgbClr val="382B1B"/>
                </a:solidFill>
                <a:latin typeface="TT Rounds Condensed Bold"/>
                <a:ea typeface="TT Rounds Condensed Bold"/>
                <a:cs typeface="TT Rounds Condensed Bold"/>
                <a:sym typeface="TT Rounds Condensed Bold"/>
                <a:hlinkClick r:id="rId4" tooltip="https://www.youtube.com/watch?v=RA9qQ1rTu40"/>
              </a:rPr>
              <a:t>fijn</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Gebruik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mes</a:t>
            </a:r>
            <a:r>
              <a:rPr lang="en-US" sz="3600" spc="32" dirty="0">
                <a:solidFill>
                  <a:srgbClr val="382B1B"/>
                </a:solidFill>
                <a:latin typeface="TT Rounds Condensed"/>
                <a:ea typeface="TT Rounds Condensed"/>
                <a:cs typeface="TT Rounds Condensed"/>
                <a:sym typeface="TT Rounds Condensed"/>
              </a:rPr>
              <a:t> of </a:t>
            </a:r>
            <a:r>
              <a:rPr lang="en-US" sz="3600" spc="32" dirty="0" err="1">
                <a:solidFill>
                  <a:srgbClr val="382B1B"/>
                </a:solidFill>
                <a:latin typeface="TT Rounds Condensed"/>
                <a:ea typeface="TT Rounds Condensed"/>
                <a:cs typeface="TT Rounds Condensed"/>
                <a:sym typeface="TT Rounds Condensed"/>
              </a:rPr>
              <a:t>hakmolen</a:t>
            </a:r>
            <a:r>
              <a:rPr lang="en-US" sz="3600" spc="32" dirty="0">
                <a:solidFill>
                  <a:srgbClr val="382B1B"/>
                </a:solidFill>
                <a:latin typeface="TT Rounds Condensed"/>
                <a:ea typeface="TT Rounds Condensed"/>
                <a:cs typeface="TT Rounds Condensed"/>
                <a:sym typeface="TT Rounds Condensed"/>
              </a:rPr>
              <a:t> om de </a:t>
            </a:r>
            <a:r>
              <a:rPr lang="en-US" sz="3600" spc="32" dirty="0" err="1">
                <a:solidFill>
                  <a:srgbClr val="382B1B"/>
                </a:solidFill>
                <a:latin typeface="TT Rounds Condensed"/>
                <a:ea typeface="TT Rounds Condensed"/>
                <a:cs typeface="TT Rounds Condensed"/>
                <a:sym typeface="TT Rounds Condensed"/>
              </a:rPr>
              <a:t>peterselie</a:t>
            </a:r>
            <a:r>
              <a:rPr lang="en-US" sz="3600" spc="32" dirty="0">
                <a:solidFill>
                  <a:srgbClr val="382B1B"/>
                </a:solidFill>
                <a:latin typeface="TT Rounds Condensed"/>
                <a:ea typeface="TT Rounds Condensed"/>
                <a:cs typeface="TT Rounds Condensed"/>
                <a:sym typeface="TT Rounds Condensed"/>
              </a:rPr>
              <a:t> in </a:t>
            </a:r>
            <a:r>
              <a:rPr lang="en-US" sz="3600" spc="32" dirty="0" err="1">
                <a:solidFill>
                  <a:srgbClr val="382B1B"/>
                </a:solidFill>
                <a:latin typeface="TT Rounds Condensed"/>
                <a:ea typeface="TT Rounds Condensed"/>
                <a:cs typeface="TT Rounds Condensed"/>
                <a:sym typeface="TT Rounds Condensed"/>
              </a:rPr>
              <a:t>kleine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stukjes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hakken</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a:t>
            </a:r>
            <a:r>
              <a:rPr lang="en-US" sz="3600" b="1" u="sng" spc="32" dirty="0">
                <a:solidFill>
                  <a:srgbClr val="382B1B"/>
                </a:solidFill>
                <a:latin typeface="TT Rounds Condensed Bold"/>
                <a:ea typeface="TT Rounds Condensed Bold"/>
                <a:cs typeface="TT Rounds Condensed Bold"/>
                <a:sym typeface="TT Rounds Condensed Bold"/>
                <a:hlinkClick r:id="rId5" tooltip="https://www.youtube.com/watch?v=Pw3yYR4HMLA"/>
              </a:rPr>
              <a:t>Maak </a:t>
            </a:r>
            <a:r>
              <a:rPr lang="en-US" sz="3600" b="1" u="sng" spc="32" dirty="0" err="1">
                <a:solidFill>
                  <a:srgbClr val="382B1B"/>
                </a:solidFill>
                <a:latin typeface="TT Rounds Condensed Bold"/>
                <a:ea typeface="TT Rounds Condensed Bold"/>
                <a:cs typeface="TT Rounds Condensed Bold"/>
                <a:sym typeface="TT Rounds Condensed Bold"/>
                <a:hlinkClick r:id="rId5" tooltip="https://www.youtube.com/watch?v=Pw3yYR4HMLA"/>
              </a:rPr>
              <a:t>een</a:t>
            </a:r>
            <a:r>
              <a:rPr lang="en-US" sz="3600" b="1" u="sng" spc="32" dirty="0">
                <a:solidFill>
                  <a:srgbClr val="382B1B"/>
                </a:solidFill>
                <a:latin typeface="TT Rounds Condensed Bold"/>
                <a:ea typeface="TT Rounds Condensed Bold"/>
                <a:cs typeface="TT Rounds Condensed Bold"/>
                <a:sym typeface="TT Rounds Condensed Bold"/>
                <a:hlinkClick r:id="rId5" tooltip="https://www.youtube.com/watch?v=Pw3yYR4HMLA"/>
              </a:rPr>
              <a:t> julienne</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Snijd</a:t>
            </a:r>
            <a:r>
              <a:rPr lang="en-US" sz="3600" spc="32" dirty="0">
                <a:solidFill>
                  <a:srgbClr val="382B1B"/>
                </a:solidFill>
                <a:latin typeface="TT Rounds Condensed"/>
                <a:ea typeface="TT Rounds Condensed"/>
                <a:cs typeface="TT Rounds Condensed"/>
                <a:sym typeface="TT Rounds Condensed"/>
              </a:rPr>
              <a:t> de </a:t>
            </a:r>
            <a:r>
              <a:rPr lang="en-US" sz="3600" spc="32" dirty="0" err="1">
                <a:solidFill>
                  <a:srgbClr val="382B1B"/>
                </a:solidFill>
                <a:latin typeface="TT Rounds Condensed"/>
                <a:ea typeface="TT Rounds Condensed"/>
                <a:cs typeface="TT Rounds Condensed"/>
                <a:sym typeface="TT Rounds Condensed"/>
              </a:rPr>
              <a:t>groenten</a:t>
            </a:r>
            <a:r>
              <a:rPr lang="en-US" sz="3600" spc="32" dirty="0">
                <a:solidFill>
                  <a:srgbClr val="382B1B"/>
                </a:solidFill>
                <a:latin typeface="TT Rounds Condensed"/>
                <a:ea typeface="TT Rounds Condensed"/>
                <a:cs typeface="TT Rounds Condensed"/>
                <a:sym typeface="TT Rounds Condensed"/>
              </a:rPr>
              <a:t> in </a:t>
            </a:r>
            <a:r>
              <a:rPr lang="en-US" sz="3600" spc="32" dirty="0" err="1">
                <a:solidFill>
                  <a:srgbClr val="382B1B"/>
                </a:solidFill>
                <a:latin typeface="TT Rounds Condensed"/>
                <a:ea typeface="TT Rounds Condensed"/>
                <a:cs typeface="TT Rounds Condensed"/>
                <a:sym typeface="TT Rounds Condensed"/>
              </a:rPr>
              <a:t>dunne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reepjes</a:t>
            </a:r>
            <a:r>
              <a:rPr lang="en-US" sz="3600" spc="32" dirty="0">
                <a:solidFill>
                  <a:srgbClr val="382B1B"/>
                </a:solidFill>
                <a:latin typeface="TT Rounds Condensed"/>
                <a:ea typeface="TT Rounds Condensed"/>
                <a:cs typeface="TT Rounds Condensed"/>
                <a:sym typeface="TT Rounds Condensed"/>
              </a:rPr>
              <a:t> van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paar</a:t>
            </a:r>
            <a:r>
              <a:rPr lang="en-US" sz="3600" spc="32" dirty="0">
                <a:solidFill>
                  <a:srgbClr val="382B1B"/>
                </a:solidFill>
                <a:latin typeface="TT Rounds Condensed"/>
                <a:ea typeface="TT Rounds Condensed"/>
                <a:cs typeface="TT Rounds Condensed"/>
                <a:sym typeface="TT Rounds Condensed"/>
              </a:rPr>
              <a:t> centimeter lang.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a:t>
            </a:r>
            <a:r>
              <a:rPr lang="en-US" sz="3600" b="1" u="sng" spc="32" dirty="0">
                <a:solidFill>
                  <a:srgbClr val="382B1B"/>
                </a:solidFill>
                <a:latin typeface="TT Rounds Condensed Bold"/>
                <a:ea typeface="TT Rounds Condensed Bold"/>
                <a:cs typeface="TT Rounds Condensed Bold"/>
                <a:sym typeface="TT Rounds Condensed Bold"/>
                <a:hlinkClick r:id="rId6" tooltip="https://www.youtube.com/watch?v=jYdKqrz0Wes"/>
              </a:rPr>
              <a:t>Maak </a:t>
            </a:r>
            <a:r>
              <a:rPr lang="en-US" sz="3600" b="1" u="sng" spc="32" dirty="0" err="1">
                <a:solidFill>
                  <a:srgbClr val="382B1B"/>
                </a:solidFill>
                <a:latin typeface="TT Rounds Condensed Bold"/>
                <a:ea typeface="TT Rounds Condensed Bold"/>
                <a:cs typeface="TT Rounds Condensed Bold"/>
                <a:sym typeface="TT Rounds Condensed Bold"/>
                <a:hlinkClick r:id="rId6" tooltip="https://www.youtube.com/watch?v=jYdKqrz0Wes"/>
              </a:rPr>
              <a:t>een</a:t>
            </a:r>
            <a:r>
              <a:rPr lang="en-US" sz="3600" b="1" u="sng" spc="32" dirty="0">
                <a:solidFill>
                  <a:srgbClr val="382B1B"/>
                </a:solidFill>
                <a:latin typeface="TT Rounds Condensed Bold"/>
                <a:ea typeface="TT Rounds Condensed Bold"/>
                <a:cs typeface="TT Rounds Condensed Bold"/>
                <a:sym typeface="TT Rounds Condensed Bold"/>
                <a:hlinkClick r:id="rId6" tooltip="https://www.youtube.com/watch?v=jYdKqrz0Wes"/>
              </a:rPr>
              <a:t> </a:t>
            </a:r>
            <a:r>
              <a:rPr lang="en-US" sz="3600" b="1" u="sng" spc="32" dirty="0" err="1">
                <a:solidFill>
                  <a:srgbClr val="382B1B"/>
                </a:solidFill>
                <a:latin typeface="TT Rounds Condensed Bold"/>
                <a:ea typeface="TT Rounds Condensed Bold"/>
                <a:cs typeface="TT Rounds Condensed Bold"/>
                <a:sym typeface="TT Rounds Condensed Bold"/>
                <a:hlinkClick r:id="rId6" tooltip="https://www.youtube.com/watch?v=jYdKqrz0Wes"/>
              </a:rPr>
              <a:t>brunoise</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Snijd</a:t>
            </a:r>
            <a:r>
              <a:rPr lang="en-US" sz="3600" spc="32" dirty="0">
                <a:solidFill>
                  <a:srgbClr val="382B1B"/>
                </a:solidFill>
                <a:latin typeface="TT Rounds Condensed"/>
                <a:ea typeface="TT Rounds Condensed"/>
                <a:cs typeface="TT Rounds Condensed"/>
                <a:sym typeface="TT Rounds Condensed"/>
              </a:rPr>
              <a:t> de </a:t>
            </a:r>
            <a:r>
              <a:rPr lang="en-US" sz="3600" spc="32" dirty="0" err="1">
                <a:solidFill>
                  <a:srgbClr val="382B1B"/>
                </a:solidFill>
                <a:latin typeface="TT Rounds Condensed"/>
                <a:ea typeface="TT Rounds Condensed"/>
                <a:cs typeface="TT Rounds Condensed"/>
                <a:sym typeface="TT Rounds Condensed"/>
              </a:rPr>
              <a:t>groenten</a:t>
            </a:r>
            <a:r>
              <a:rPr lang="en-US" sz="3600" spc="32" dirty="0">
                <a:solidFill>
                  <a:srgbClr val="382B1B"/>
                </a:solidFill>
                <a:latin typeface="TT Rounds Condensed"/>
                <a:ea typeface="TT Rounds Condensed"/>
                <a:cs typeface="TT Rounds Condensed"/>
                <a:sym typeface="TT Rounds Condensed"/>
              </a:rPr>
              <a:t> in </a:t>
            </a:r>
            <a:r>
              <a:rPr lang="en-US" sz="3600" spc="32" dirty="0" err="1">
                <a:solidFill>
                  <a:srgbClr val="382B1B"/>
                </a:solidFill>
                <a:latin typeface="TT Rounds Condensed"/>
                <a:ea typeface="TT Rounds Condensed"/>
                <a:cs typeface="TT Rounds Condensed"/>
                <a:sym typeface="TT Rounds Condensed"/>
              </a:rPr>
              <a:t>kleine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regelmatige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blokjes</a:t>
            </a:r>
            <a:r>
              <a:rPr lang="en-US" sz="3600" spc="32" dirty="0">
                <a:solidFill>
                  <a:srgbClr val="382B1B"/>
                </a:solidFill>
                <a:latin typeface="TT Rounds Condensed"/>
                <a:ea typeface="TT Rounds Condensed"/>
                <a:cs typeface="TT Rounds Condensed"/>
                <a:sym typeface="TT Rounds Condensed"/>
              </a:rPr>
              <a:t> van </a:t>
            </a:r>
            <a:r>
              <a:rPr lang="en-US" sz="3600" spc="32" dirty="0" err="1">
                <a:solidFill>
                  <a:srgbClr val="382B1B"/>
                </a:solidFill>
                <a:latin typeface="TT Rounds Condensed"/>
                <a:ea typeface="TT Rounds Condensed"/>
                <a:cs typeface="TT Rounds Condensed"/>
                <a:sym typeface="TT Rounds Condensed"/>
              </a:rPr>
              <a:t>ongeveer</a:t>
            </a:r>
            <a:r>
              <a:rPr lang="en-US" sz="3600" spc="32" dirty="0">
                <a:solidFill>
                  <a:srgbClr val="382B1B"/>
                </a:solidFill>
                <a:latin typeface="TT Rounds Condensed"/>
                <a:ea typeface="TT Rounds Condensed"/>
                <a:cs typeface="TT Rounds Condensed"/>
                <a:sym typeface="TT Rounds Condensed"/>
              </a:rPr>
              <a:t> 2 mm in het </a:t>
            </a:r>
            <a:r>
              <a:rPr lang="en-US" sz="3600" spc="32" dirty="0" err="1">
                <a:solidFill>
                  <a:srgbClr val="382B1B"/>
                </a:solidFill>
                <a:latin typeface="TT Rounds Condensed"/>
                <a:ea typeface="TT Rounds Condensed"/>
                <a:cs typeface="TT Rounds Condensed"/>
                <a:sym typeface="TT Rounds Condensed"/>
              </a:rPr>
              <a:t>vierkant</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a:t>
            </a:r>
            <a:r>
              <a:rPr lang="en-US" sz="3600" b="1" u="sng" spc="32" dirty="0">
                <a:solidFill>
                  <a:srgbClr val="382B1B"/>
                </a:solidFill>
                <a:latin typeface="TT Rounds Condensed Bold"/>
                <a:ea typeface="TT Rounds Condensed Bold"/>
                <a:cs typeface="TT Rounds Condensed Bold"/>
                <a:sym typeface="TT Rounds Condensed Bold"/>
                <a:hlinkClick r:id="rId7" tooltip="https://www.youtube.com/watch?v=RAtfBsq1ZJw"/>
              </a:rPr>
              <a:t>Snipper </a:t>
            </a:r>
            <a:r>
              <a:rPr lang="en-US" sz="3600" b="1" u="sng" spc="32" dirty="0" err="1">
                <a:solidFill>
                  <a:srgbClr val="382B1B"/>
                </a:solidFill>
                <a:latin typeface="TT Rounds Condensed Bold"/>
                <a:ea typeface="TT Rounds Condensed Bold"/>
                <a:cs typeface="TT Rounds Condensed Bold"/>
                <a:sym typeface="TT Rounds Condensed Bold"/>
                <a:hlinkClick r:id="rId7" tooltip="https://www.youtube.com/watch?v=RAtfBsq1ZJw"/>
              </a:rPr>
              <a:t>een</a:t>
            </a:r>
            <a:r>
              <a:rPr lang="en-US" sz="3600" b="1" u="sng" spc="32" dirty="0">
                <a:solidFill>
                  <a:srgbClr val="382B1B"/>
                </a:solidFill>
                <a:latin typeface="TT Rounds Condensed Bold"/>
                <a:ea typeface="TT Rounds Condensed Bold"/>
                <a:cs typeface="TT Rounds Condensed Bold"/>
                <a:sym typeface="TT Rounds Condensed Bold"/>
                <a:hlinkClick r:id="rId7" tooltip="https://www.youtube.com/watch?v=RAtfBsq1ZJw"/>
              </a:rPr>
              <a:t> </a:t>
            </a:r>
            <a:r>
              <a:rPr lang="en-US" sz="3600" b="1" u="sng" spc="32" dirty="0" err="1">
                <a:solidFill>
                  <a:srgbClr val="382B1B"/>
                </a:solidFill>
                <a:latin typeface="TT Rounds Condensed Bold"/>
                <a:ea typeface="TT Rounds Condensed Bold"/>
                <a:cs typeface="TT Rounds Condensed Bold"/>
                <a:sym typeface="TT Rounds Condensed Bold"/>
                <a:hlinkClick r:id="rId7" tooltip="https://www.youtube.com/watch?v=RAtfBsq1ZJw"/>
              </a:rPr>
              <a:t>sjalot</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a:solidFill>
                  <a:srgbClr val="382B1B"/>
                </a:solidFill>
                <a:latin typeface="TT Rounds Condensed"/>
                <a:ea typeface="TT Rounds Condensed"/>
                <a:cs typeface="TT Rounds Condensed"/>
                <a:sym typeface="TT Rounds Condensed"/>
              </a:rPr>
              <a:t>In </a:t>
            </a:r>
            <a:r>
              <a:rPr lang="en-US" sz="3600" spc="32" dirty="0" err="1">
                <a:solidFill>
                  <a:srgbClr val="382B1B"/>
                </a:solidFill>
                <a:latin typeface="TT Rounds Condensed"/>
                <a:ea typeface="TT Rounds Condensed"/>
                <a:cs typeface="TT Rounds Condensed"/>
                <a:sym typeface="TT Rounds Condensed"/>
              </a:rPr>
              <a:t>kleine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zeer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fijne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stukjes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snijden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vaak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gebruikt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voor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kruiden</a:t>
            </a:r>
            <a:r>
              <a:rPr lang="en-US" sz="3600" spc="32" dirty="0">
                <a:solidFill>
                  <a:srgbClr val="382B1B"/>
                </a:solidFill>
                <a:latin typeface="TT Rounds Condensed"/>
                <a:ea typeface="TT Rounds Condensed"/>
                <a:cs typeface="TT Rounds Condensed"/>
                <a:sym typeface="TT Rounds Condensed"/>
              </a:rPr>
              <a:t> of </a:t>
            </a:r>
            <a:r>
              <a:rPr lang="en-US" sz="3600" spc="32" dirty="0" err="1">
                <a:solidFill>
                  <a:srgbClr val="382B1B"/>
                </a:solidFill>
                <a:latin typeface="TT Rounds Condensed"/>
                <a:ea typeface="TT Rounds Condensed"/>
                <a:cs typeface="TT Rounds Condensed"/>
                <a:sym typeface="TT Rounds Condensed"/>
              </a:rPr>
              <a:t>uien</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6. </a:t>
            </a:r>
            <a:r>
              <a:rPr lang="en-US" sz="3600" b="1" u="sng" spc="32" dirty="0" err="1">
                <a:solidFill>
                  <a:srgbClr val="382B1B"/>
                </a:solidFill>
                <a:latin typeface="TT Rounds Condensed Bold"/>
                <a:ea typeface="TT Rounds Condensed Bold"/>
                <a:cs typeface="TT Rounds Condensed Bold"/>
                <a:sym typeface="TT Rounds Condensed Bold"/>
                <a:hlinkClick r:id="rId8" tooltip="https://www.youtube.com/watch?v=_f3JFAyApJI"/>
              </a:rPr>
              <a:t>Tomaten</a:t>
            </a:r>
            <a:r>
              <a:rPr lang="en-US" sz="3600" b="1" u="sng" spc="32" dirty="0">
                <a:solidFill>
                  <a:srgbClr val="382B1B"/>
                </a:solidFill>
                <a:latin typeface="TT Rounds Condensed Bold"/>
                <a:ea typeface="TT Rounds Condensed Bold"/>
                <a:cs typeface="TT Rounds Condensed Bold"/>
                <a:sym typeface="TT Rounds Condensed Bold"/>
                <a:hlinkClick r:id="rId8" tooltip="https://www.youtube.com/watch?v=_f3JFAyApJI"/>
              </a:rPr>
              <a:t> </a:t>
            </a:r>
            <a:r>
              <a:rPr lang="en-US" sz="3600" b="1" u="sng" spc="32" dirty="0" err="1">
                <a:solidFill>
                  <a:srgbClr val="382B1B"/>
                </a:solidFill>
                <a:latin typeface="TT Rounds Condensed Bold"/>
                <a:ea typeface="TT Rounds Condensed Bold"/>
                <a:cs typeface="TT Rounds Condensed Bold"/>
                <a:sym typeface="TT Rounds Condensed Bold"/>
                <a:hlinkClick r:id="rId8" tooltip="https://www.youtube.com/watch?v=_f3JFAyApJI"/>
              </a:rPr>
              <a:t>pletten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Grof</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pletten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vaak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gebruikt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voor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tomaten</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7. </a:t>
            </a:r>
            <a:r>
              <a:rPr lang="en-US" sz="3600" b="1" u="sng" spc="32" dirty="0" err="1">
                <a:solidFill>
                  <a:srgbClr val="382B1B"/>
                </a:solidFill>
                <a:latin typeface="TT Rounds Condensed Bold"/>
                <a:ea typeface="TT Rounds Condensed Bold"/>
                <a:cs typeface="TT Rounds Condensed Bold"/>
                <a:sym typeface="TT Rounds Condensed Bold"/>
                <a:hlinkClick r:id="rId9" tooltip="https://www.youtube.com/watch?v=7gOvKztwwlI"/>
              </a:rPr>
              <a:t>Sperziebonen</a:t>
            </a:r>
            <a:r>
              <a:rPr lang="en-US" sz="3600" b="1" u="sng" spc="32" dirty="0">
                <a:solidFill>
                  <a:srgbClr val="382B1B"/>
                </a:solidFill>
                <a:latin typeface="TT Rounds Condensed Bold"/>
                <a:ea typeface="TT Rounds Condensed Bold"/>
                <a:cs typeface="TT Rounds Condensed Bold"/>
                <a:sym typeface="TT Rounds Condensed Bold"/>
                <a:hlinkClick r:id="rId9" tooltip="https://www.youtube.com/watch?v=7gOvKztwwlI"/>
              </a:rPr>
              <a:t> </a:t>
            </a:r>
            <a:r>
              <a:rPr lang="en-US" sz="3600" b="1" u="sng" spc="32" dirty="0" err="1">
                <a:solidFill>
                  <a:srgbClr val="382B1B"/>
                </a:solidFill>
                <a:latin typeface="TT Rounds Condensed Bold"/>
                <a:ea typeface="TT Rounds Condensed Bold"/>
                <a:cs typeface="TT Rounds Condensed Bold"/>
                <a:sym typeface="TT Rounds Condensed Bold"/>
                <a:hlinkClick r:id="rId9" tooltip="https://www.youtube.com/watch?v=7gOvKztwwlI"/>
              </a:rPr>
              <a:t>blancheren</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Dompel</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voedingsmiddel</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paar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minuten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onder</a:t>
            </a:r>
            <a:r>
              <a:rPr lang="en-US" sz="3600" spc="32" dirty="0">
                <a:solidFill>
                  <a:srgbClr val="382B1B"/>
                </a:solidFill>
                <a:latin typeface="TT Rounds Condensed"/>
                <a:ea typeface="TT Rounds Condensed"/>
                <a:cs typeface="TT Rounds Condensed"/>
                <a:sym typeface="TT Rounds Condensed"/>
              </a:rPr>
              <a:t> in </a:t>
            </a:r>
            <a:r>
              <a:rPr lang="en-US" sz="3600" spc="32" dirty="0" err="1">
                <a:solidFill>
                  <a:srgbClr val="382B1B"/>
                </a:solidFill>
                <a:latin typeface="TT Rounds Condensed"/>
                <a:ea typeface="TT Rounds Condensed"/>
                <a:cs typeface="TT Rounds Condensed"/>
                <a:sym typeface="TT Rounds Condensed"/>
              </a:rPr>
              <a:t>kokend</a:t>
            </a:r>
            <a:r>
              <a:rPr lang="en-US" sz="3600" spc="32" dirty="0">
                <a:solidFill>
                  <a:srgbClr val="382B1B"/>
                </a:solidFill>
                <a:latin typeface="TT Rounds Condensed"/>
                <a:ea typeface="TT Rounds Condensed"/>
                <a:cs typeface="TT Rounds Condensed"/>
                <a:sym typeface="TT Rounds Condensed"/>
              </a:rPr>
              <a:t> water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koel</a:t>
            </a:r>
            <a:r>
              <a:rPr lang="en-US" sz="3600" spc="32" dirty="0">
                <a:solidFill>
                  <a:srgbClr val="382B1B"/>
                </a:solidFill>
                <a:latin typeface="TT Rounds Condensed"/>
                <a:ea typeface="TT Rounds Condensed"/>
                <a:cs typeface="TT Rounds Condensed"/>
                <a:sym typeface="TT Rounds Condensed"/>
              </a:rPr>
              <a:t> het dan </a:t>
            </a:r>
            <a:r>
              <a:rPr lang="en-US" sz="3600" spc="32" dirty="0" err="1">
                <a:solidFill>
                  <a:srgbClr val="382B1B"/>
                </a:solidFill>
                <a:latin typeface="TT Rounds Condensed"/>
                <a:ea typeface="TT Rounds Condensed"/>
                <a:cs typeface="TT Rounds Condensed"/>
                <a:sym typeface="TT Rounds Condensed"/>
              </a:rPr>
              <a:t>onmiddellijk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af</a:t>
            </a:r>
            <a:r>
              <a:rPr lang="en-US" sz="3600" spc="32" dirty="0">
                <a:solidFill>
                  <a:srgbClr val="382B1B"/>
                </a:solidFill>
                <a:latin typeface="TT Rounds Condensed"/>
                <a:ea typeface="TT Rounds Condensed"/>
                <a:cs typeface="TT Rounds Condensed"/>
                <a:sym typeface="TT Rounds Condensed"/>
              </a:rPr>
              <a:t> in </a:t>
            </a:r>
            <a:r>
              <a:rPr lang="en-US" sz="3600" spc="32" dirty="0" err="1">
                <a:solidFill>
                  <a:srgbClr val="382B1B"/>
                </a:solidFill>
                <a:latin typeface="TT Rounds Condensed"/>
                <a:ea typeface="TT Rounds Condensed"/>
                <a:cs typeface="TT Rounds Condensed"/>
                <a:sym typeface="TT Rounds Condensed"/>
              </a:rPr>
              <a:t>ijswater</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8. </a:t>
            </a:r>
            <a:r>
              <a:rPr lang="en-US" sz="3600" b="1" u="sng" spc="32" dirty="0" err="1">
                <a:solidFill>
                  <a:srgbClr val="382B1B"/>
                </a:solidFill>
                <a:latin typeface="TT Rounds Condensed Bold"/>
                <a:ea typeface="TT Rounds Condensed Bold"/>
                <a:cs typeface="TT Rounds Condensed Bold"/>
                <a:sym typeface="TT Rounds Condensed Bold"/>
                <a:hlinkClick r:id="rId10" tooltip="https://www.youtube.com/watch?v=zpL4nV9RCS0"/>
              </a:rPr>
              <a:t>Peren</a:t>
            </a:r>
            <a:r>
              <a:rPr lang="en-US" sz="3600" b="1" u="sng" spc="32" dirty="0">
                <a:solidFill>
                  <a:srgbClr val="382B1B"/>
                </a:solidFill>
                <a:latin typeface="TT Rounds Condensed Bold"/>
                <a:ea typeface="TT Rounds Condensed Bold"/>
                <a:cs typeface="TT Rounds Condensed Bold"/>
                <a:sym typeface="TT Rounds Condensed Bold"/>
                <a:hlinkClick r:id="rId10" tooltip="https://www.youtube.com/watch?v=zpL4nV9RCS0"/>
              </a:rPr>
              <a:t> </a:t>
            </a:r>
            <a:r>
              <a:rPr lang="en-US" sz="3600" b="1" u="sng" spc="32" dirty="0" err="1">
                <a:solidFill>
                  <a:srgbClr val="382B1B"/>
                </a:solidFill>
                <a:latin typeface="TT Rounds Condensed Bold"/>
                <a:ea typeface="TT Rounds Condensed Bold"/>
                <a:cs typeface="TT Rounds Condensed Bold"/>
                <a:sym typeface="TT Rounds Condensed Bold"/>
                <a:hlinkClick r:id="rId10" tooltip="https://www.youtube.com/watch?v=zpL4nV9RCS0"/>
              </a:rPr>
              <a:t>pocheren</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a:solidFill>
                  <a:srgbClr val="382B1B"/>
                </a:solidFill>
                <a:latin typeface="TT Rounds Condensed"/>
                <a:ea typeface="TT Rounds Condensed"/>
                <a:cs typeface="TT Rounds Condensed"/>
                <a:sym typeface="TT Rounds Condensed"/>
              </a:rPr>
              <a:t>Kook </a:t>
            </a:r>
            <a:r>
              <a:rPr lang="en-US" sz="3600" spc="32" dirty="0" err="1">
                <a:solidFill>
                  <a:srgbClr val="382B1B"/>
                </a:solidFill>
                <a:latin typeface="TT Rounds Condensed"/>
                <a:ea typeface="TT Rounds Condensed"/>
                <a:cs typeface="TT Rounds Condensed"/>
                <a:sym typeface="TT Rounds Condensed"/>
              </a:rPr>
              <a:t>zachtjes</a:t>
            </a:r>
            <a:r>
              <a:rPr lang="en-US" sz="3600" spc="32" dirty="0">
                <a:solidFill>
                  <a:srgbClr val="382B1B"/>
                </a:solidFill>
                <a:latin typeface="TT Rounds Condensed"/>
                <a:ea typeface="TT Rounds Condensed"/>
                <a:cs typeface="TT Rounds Condensed"/>
                <a:sym typeface="TT Rounds Condensed"/>
              </a:rPr>
              <a:t> in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vloeistof</a:t>
            </a:r>
            <a:r>
              <a:rPr lang="en-US" sz="3600" spc="32" dirty="0">
                <a:solidFill>
                  <a:srgbClr val="382B1B"/>
                </a:solidFill>
                <a:latin typeface="TT Rounds Condensed"/>
                <a:ea typeface="TT Rounds Condensed"/>
                <a:cs typeface="TT Rounds Condensed"/>
                <a:sym typeface="TT Rounds Condensed"/>
              </a:rPr>
              <a:t> met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temperatuur</a:t>
            </a:r>
            <a:r>
              <a:rPr lang="en-US" sz="3600" spc="32" dirty="0">
                <a:solidFill>
                  <a:srgbClr val="382B1B"/>
                </a:solidFill>
                <a:latin typeface="TT Rounds Condensed"/>
                <a:ea typeface="TT Rounds Condensed"/>
                <a:cs typeface="TT Rounds Condensed"/>
                <a:sym typeface="TT Rounds Condensed"/>
              </a:rPr>
              <a:t> net </a:t>
            </a:r>
            <a:r>
              <a:rPr lang="en-US" sz="3600" spc="32" dirty="0" err="1">
                <a:solidFill>
                  <a:srgbClr val="382B1B"/>
                </a:solidFill>
                <a:latin typeface="TT Rounds Condensed"/>
                <a:ea typeface="TT Rounds Condensed"/>
                <a:cs typeface="TT Rounds Condensed"/>
                <a:sym typeface="TT Rounds Condensed"/>
              </a:rPr>
              <a:t>onder</a:t>
            </a:r>
            <a:r>
              <a:rPr lang="en-US" sz="3600" spc="32" dirty="0">
                <a:solidFill>
                  <a:srgbClr val="382B1B"/>
                </a:solidFill>
                <a:latin typeface="TT Rounds Condensed"/>
                <a:ea typeface="TT Rounds Condensed"/>
                <a:cs typeface="TT Rounds Condensed"/>
                <a:sym typeface="TT Rounds Condensed"/>
              </a:rPr>
              <a:t> het </a:t>
            </a:r>
            <a:r>
              <a:rPr lang="en-US" sz="3600" spc="32" dirty="0" err="1">
                <a:solidFill>
                  <a:srgbClr val="382B1B"/>
                </a:solidFill>
                <a:latin typeface="TT Rounds Condensed"/>
                <a:ea typeface="TT Rounds Condensed"/>
                <a:cs typeface="TT Rounds Condensed"/>
                <a:sym typeface="TT Rounds Condensed"/>
              </a:rPr>
              <a:t>kookpunt</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9. </a:t>
            </a:r>
            <a:r>
              <a:rPr lang="en-US" sz="3600" b="1" u="sng" spc="32" dirty="0" err="1">
                <a:solidFill>
                  <a:srgbClr val="382B1B"/>
                </a:solidFill>
                <a:latin typeface="TT Rounds Condensed Bold"/>
                <a:ea typeface="TT Rounds Condensed Bold"/>
                <a:cs typeface="TT Rounds Condensed Bold"/>
                <a:sym typeface="TT Rounds Condensed Bold"/>
                <a:hlinkClick r:id="rId11" tooltip="https://www.youtube.com/watch?v=7hOfCRAJSI0"/>
              </a:rPr>
              <a:t>Groenten</a:t>
            </a:r>
            <a:r>
              <a:rPr lang="en-US" sz="3600" b="1" u="sng" spc="32" dirty="0">
                <a:solidFill>
                  <a:srgbClr val="382B1B"/>
                </a:solidFill>
                <a:latin typeface="TT Rounds Condensed Bold"/>
                <a:ea typeface="TT Rounds Condensed Bold"/>
                <a:cs typeface="TT Rounds Condensed Bold"/>
                <a:sym typeface="TT Rounds Condensed Bold"/>
                <a:hlinkClick r:id="rId11" tooltip="https://www.youtube.com/watch?v=7hOfCRAJSI0"/>
              </a:rPr>
              <a:t> </a:t>
            </a:r>
            <a:r>
              <a:rPr lang="en-US" sz="3600" b="1" u="sng" spc="32" dirty="0" err="1">
                <a:solidFill>
                  <a:srgbClr val="382B1B"/>
                </a:solidFill>
                <a:latin typeface="TT Rounds Condensed Bold"/>
                <a:ea typeface="TT Rounds Condensed Bold"/>
                <a:cs typeface="TT Rounds Condensed Bold"/>
                <a:sym typeface="TT Rounds Condensed Bold"/>
                <a:hlinkClick r:id="rId11" tooltip="https://www.youtube.com/watch?v=7hOfCRAJSI0"/>
              </a:rPr>
              <a:t>bakken</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a:solidFill>
                  <a:srgbClr val="382B1B"/>
                </a:solidFill>
                <a:latin typeface="TT Rounds Condensed"/>
                <a:ea typeface="TT Rounds Condensed"/>
                <a:cs typeface="TT Rounds Condensed"/>
                <a:sym typeface="TT Rounds Condensed"/>
              </a:rPr>
              <a:t>Kook </a:t>
            </a:r>
            <a:r>
              <a:rPr lang="en-US" sz="3600" spc="32" dirty="0" err="1">
                <a:solidFill>
                  <a:srgbClr val="382B1B"/>
                </a:solidFill>
                <a:latin typeface="TT Rounds Condensed"/>
                <a:ea typeface="TT Rounds Condensed"/>
                <a:cs typeface="TT Rounds Condensed"/>
                <a:sym typeface="TT Rounds Condensed"/>
              </a:rPr>
              <a:t>snel</a:t>
            </a:r>
            <a:r>
              <a:rPr lang="en-US" sz="3600" spc="32" dirty="0">
                <a:solidFill>
                  <a:srgbClr val="382B1B"/>
                </a:solidFill>
                <a:latin typeface="TT Rounds Condensed"/>
                <a:ea typeface="TT Rounds Condensed"/>
                <a:cs typeface="TT Rounds Condensed"/>
                <a:sym typeface="TT Rounds Condensed"/>
              </a:rPr>
              <a:t> op </a:t>
            </a:r>
            <a:r>
              <a:rPr lang="en-US" sz="3600" spc="32" dirty="0" err="1">
                <a:solidFill>
                  <a:srgbClr val="382B1B"/>
                </a:solidFill>
                <a:latin typeface="TT Rounds Condensed"/>
                <a:ea typeface="TT Rounds Condensed"/>
                <a:cs typeface="TT Rounds Condensed"/>
                <a:sym typeface="TT Rounds Condensed"/>
              </a:rPr>
              <a:t>hoog</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vuur</a:t>
            </a:r>
            <a:r>
              <a:rPr lang="en-US" sz="3600" spc="32" dirty="0">
                <a:solidFill>
                  <a:srgbClr val="382B1B"/>
                </a:solidFill>
                <a:latin typeface="TT Rounds Condensed"/>
                <a:ea typeface="TT Rounds Condensed"/>
                <a:cs typeface="TT Rounds Condensed"/>
                <a:sym typeface="TT Rounds Condensed"/>
              </a:rPr>
              <a:t> met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beetje</a:t>
            </a:r>
            <a:r>
              <a:rPr lang="en-US" sz="3600" spc="32" dirty="0">
                <a:solidFill>
                  <a:srgbClr val="382B1B"/>
                </a:solidFill>
                <a:latin typeface="TT Rounds Condensed"/>
                <a:ea typeface="TT Rounds Condensed"/>
                <a:cs typeface="TT Rounds Condensed"/>
                <a:sym typeface="TT Rounds Condensed"/>
              </a:rPr>
              <a:t> vet.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10. </a:t>
            </a:r>
            <a:r>
              <a:rPr lang="en-US" sz="3600" b="1" u="sng" spc="32" dirty="0" err="1">
                <a:solidFill>
                  <a:srgbClr val="382B1B"/>
                </a:solidFill>
                <a:latin typeface="TT Rounds Condensed Bold"/>
                <a:ea typeface="TT Rounds Condensed Bold"/>
                <a:cs typeface="TT Rounds Condensed Bold"/>
                <a:sym typeface="TT Rounds Condensed Bold"/>
                <a:hlinkClick r:id="rId12" tooltip="https://www.youtube.com/watch?v=RUJ_MR8b1Ns"/>
              </a:rPr>
              <a:t>Vlees</a:t>
            </a:r>
            <a:r>
              <a:rPr lang="en-US" sz="3600" b="1" u="sng" spc="32" dirty="0">
                <a:solidFill>
                  <a:srgbClr val="382B1B"/>
                </a:solidFill>
                <a:latin typeface="TT Rounds Condensed Bold"/>
                <a:ea typeface="TT Rounds Condensed Bold"/>
                <a:cs typeface="TT Rounds Condensed Bold"/>
                <a:sym typeface="TT Rounds Condensed Bold"/>
                <a:hlinkClick r:id="rId12" tooltip="https://www.youtube.com/watch?v=RUJ_MR8b1Ns"/>
              </a:rPr>
              <a:t> </a:t>
            </a:r>
            <a:r>
              <a:rPr lang="en-US" sz="3600" b="1" u="sng" spc="32" dirty="0" err="1">
                <a:solidFill>
                  <a:srgbClr val="382B1B"/>
                </a:solidFill>
                <a:latin typeface="TT Rounds Condensed Bold"/>
                <a:ea typeface="TT Rounds Condensed Bold"/>
                <a:cs typeface="TT Rounds Condensed Bold"/>
                <a:sym typeface="TT Rounds Condensed Bold"/>
                <a:hlinkClick r:id="rId12" tooltip="https://www.youtube.com/watch?v=RUJ_MR8b1Ns"/>
              </a:rPr>
              <a:t>grillen</a:t>
            </a:r>
            <a:r>
              <a:rPr lang="en-US" sz="3600" b="1" spc="32" dirty="0">
                <a:solidFill>
                  <a:srgbClr val="382B1B"/>
                </a:solidFill>
                <a:latin typeface="TT Rounds Condensed Bold"/>
                <a:ea typeface="TT Rounds Condensed Bold"/>
                <a:cs typeface="TT Rounds Condensed Bold"/>
                <a:sym typeface="TT Rounds Condensed Bold"/>
              </a:rPr>
              <a:t>: </a:t>
            </a:r>
            <a:r>
              <a:rPr lang="en-US" sz="3600" spc="32" dirty="0" err="1">
                <a:solidFill>
                  <a:srgbClr val="382B1B"/>
                </a:solidFill>
                <a:latin typeface="TT Rounds Condensed"/>
                <a:ea typeface="TT Rounds Condensed"/>
                <a:cs typeface="TT Rounds Condensed"/>
                <a:sym typeface="TT Rounds Condensed"/>
              </a:rPr>
              <a:t>Koken</a:t>
            </a:r>
            <a:r>
              <a:rPr lang="en-US" sz="3600" spc="32" dirty="0">
                <a:solidFill>
                  <a:srgbClr val="382B1B"/>
                </a:solidFill>
                <a:latin typeface="TT Rounds Condensed"/>
                <a:ea typeface="TT Rounds Condensed"/>
                <a:cs typeface="TT Rounds Condensed"/>
                <a:sym typeface="TT Rounds Condensed"/>
              </a:rPr>
              <a:t> op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grill </a:t>
            </a:r>
            <a:r>
              <a:rPr lang="en-US" sz="3600" spc="32" dirty="0" err="1">
                <a:solidFill>
                  <a:srgbClr val="382B1B"/>
                </a:solidFill>
                <a:latin typeface="TT Rounds Condensed"/>
                <a:ea typeface="TT Rounds Condensed"/>
                <a:cs typeface="TT Rounds Condensed"/>
                <a:sym typeface="TT Rounds Condensed"/>
              </a:rPr>
              <a:t>boven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bron</a:t>
            </a:r>
            <a:r>
              <a:rPr lang="en-US" sz="3600" spc="32" dirty="0">
                <a:solidFill>
                  <a:srgbClr val="382B1B"/>
                </a:solidFill>
                <a:latin typeface="TT Rounds Condensed"/>
                <a:ea typeface="TT Rounds Condensed"/>
                <a:cs typeface="TT Rounds Condensed"/>
                <a:sym typeface="TT Rounds Condensed"/>
              </a:rPr>
              <a:t> van </a:t>
            </a:r>
            <a:r>
              <a:rPr lang="en-US" sz="3600" spc="32" dirty="0" err="1">
                <a:solidFill>
                  <a:srgbClr val="382B1B"/>
                </a:solidFill>
                <a:latin typeface="TT Rounds Condensed"/>
                <a:ea typeface="TT Rounds Condensed"/>
                <a:cs typeface="TT Rounds Condensed"/>
                <a:sym typeface="TT Rounds Condensed"/>
              </a:rPr>
              <a:t>directe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hitte</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4001095"/>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De module culinaire vaardigheden is een belangrijk onderdeel van het inzetbaarheidsprogramma. De module wordt gegeven in het volwassenenonderwijs en is ontworpen om migrantenvrouwen te voorzien van de fundamentele culinaire vaardigheden en kennis die essentieel zijn in de voedingsindustrie. </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In dit onderdeel maken deelnemers kennis met de basisprincipes van de culinaire kunsten, waaronder het begrijpen van recepten, de functies van ingrediënten en het belang van smaak en textuur bij het creëren van gerechten. </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Inleiding tot culinaire vaardigheden</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B - Soorten koken :</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38934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www.google.com/search?sca_esv=01c6b6c64d473f5a&amp;sca_upv=1&amp;rlz=1C5CHFA_enFR977FR977&amp;q=rotir+des+l%C3%A9gumes&amp;tbm=vid&amp;source=lnms&amp;fbs=AEQNm0CbCVgAZ5mWEJDg6aoPVcBgTlosgQSuzBMlnAdio07UCId2t1azIRgowYJD0nDbqEJMVw8rHb1W2uDg6FcI5d8mLT3cHmLoRURQaSmyXeXfPtELGeO9ojoiVzLHR5NbIQiVSa_P9oqM9eDtQFIgTs_g8wT50WMwCWr7eflxpYS4RFYckEorudMcrCSXHiMTDhokVXDJ&amp;sa=X&amp;ved=2ahUKEwiD_-mezquHAxUOTqQEHcfaDKYQ0pQJegQICxAB&amp;biw=1386&amp;bih=745&amp;dpr=2#:~:text=Recette%20l%C3%A9gume%20r%C3%B4ti,com%20%E2%80%BA%20watch"/>
              </a:rPr>
              <a:t>Groenten roosteren in de oven</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Gaar in de oven op een hoge temperatuur met behulp van vet.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www.google.com/search?q=braiser+fenouil&amp;sca_esv=01c6b6c64d473f5a&amp;sca_upv=1&amp;rlz=1C5CHFA_enFR977FR977&amp;biw=1386&amp;bih=745&amp;tbm=vid&amp;ei=Qm6WZsv3MeGF7M8Pq72F4AI&amp;oq=Braiser&amp;gs_lp=Eg1nd3Mtd2l6LXZpZGVvIgdCcmFpc2VyKgIICDIIEAAYgAQYsQMyBRAAGIAEMgoQABiABBhDGIoFMgUQABiABDIFEAAYgAQyBRAAGIAEMgUQABiABDIFEAAYgAQyBRAAGIAEMgUQABiABEjETVAAWOYLcAB4AJABAJgBXqABvQSqAQE3uAEByAEA-AEBmAIHoALcBMICDhAAGIAEGLEDGIMBGIoFwgILEAAYgAQYsQMYgwHCAg0QABiABBixAxhDGIoFwgIHEAAYgAQYCpgDAJIHAzYuMaAHniQ&amp;sclient=gws-wiz-video#:~:text=R%C3%A9sultats%20de%20recherche-,FENOUIL%20BRAIS%C3%89%20!,www.youtube.com%20%E2%80%BA%20watch,-11%3A36"/>
              </a:rPr>
              <a:t>Gestoofde venkel</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Kook langzaam in een vloeistof, waarbij het voedsel gedeeltelijk wordt bedekt.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www.google.com/search?q=mijoter+recette&amp;sca_esv=01c6b6c64d473f5a&amp;sca_upv=1&amp;rlz=1C5CHFA_enFR977FR977&amp;biw=1386&amp;bih=745&amp;tbm=vid&amp;ei=qW6WZsLbO6aSkdUPir-U4A0&amp;oq=mijoter+&amp;gs_lp=Eg1nd3Mtd2l6LXZpZGVvIghtaWpvdGVyICoCCAYyBRAAGIAEMgUQABiABDIFEAAYgAQyBRAAGIAEMgUQABiABDIFEAAYgAQyBRAAGIAEMgUQABiABDIFEAAYgAQyBRAAGIAESO5sULERWMpOcAB4AJABAJgBY6AB4QWqAQE5uAEByAEA-AEBmAIJoAKRBsICCBAAGBYYChgewgIGEAAYFhgewgILEAAYgAQYsQMYgwHCAg4QABiABBixAxiDARiKBcICCBAAGIAEGLEDwgIHEAAYgAQYCpgDAIgGAZIHAzguMaAHuSs&amp;sclient=gws-wiz-video#:~:text=Comment%20cuisiner%20un,com%20%E2%80%BA%20watch"/>
              </a:rPr>
              <a:t>Basis sudderen</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Langzaam koken op een laag vuur, vaak in een vloeistof.</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4. </a:t>
            </a:r>
            <a:r>
              <a:rPr lang="en-US" sz="3600" b="1" u="sng" spc="32">
                <a:solidFill>
                  <a:srgbClr val="382B1B"/>
                </a:solidFill>
                <a:latin typeface="TT Rounds Condensed Bold"/>
                <a:ea typeface="TT Rounds Condensed Bold"/>
                <a:cs typeface="TT Rounds Condensed Bold"/>
                <a:sym typeface="TT Rounds Condensed Bold"/>
                <a:hlinkClick r:id="rId6" tooltip="https://www.youtube.com/watch?v=boGqmBJkSV4"/>
              </a:rPr>
              <a:t>Bakken</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Koken in een grote hoeveelheid hete olie.</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5. </a:t>
            </a:r>
            <a:r>
              <a:rPr lang="en-US" sz="3600" b="1" u="sng" spc="32">
                <a:solidFill>
                  <a:srgbClr val="382B1B"/>
                </a:solidFill>
                <a:latin typeface="TT Rounds Condensed Bold"/>
                <a:ea typeface="TT Rounds Condensed Bold"/>
                <a:cs typeface="TT Rounds Condensed Bold"/>
                <a:sym typeface="TT Rounds Condensed Bold"/>
                <a:hlinkClick r:id="rId7" tooltip="https://www.youtube.com/watch?v=2C5jByci-SM"/>
              </a:rPr>
              <a:t>Sauteren</a:t>
            </a:r>
            <a:r>
              <a:rPr lang="en-US" sz="3600" b="1" spc="32">
                <a:solidFill>
                  <a:srgbClr val="382B1B"/>
                </a:solidFill>
                <a:latin typeface="TT Rounds Condensed Bold"/>
                <a:ea typeface="TT Rounds Condensed Bold"/>
                <a:cs typeface="TT Rounds Condensed Bold"/>
                <a:sym typeface="TT Rounds Condensed Bold"/>
              </a:rPr>
              <a:t>:</a:t>
            </a:r>
            <a:r>
              <a:rPr lang="en-US" sz="3600" spc="32">
                <a:solidFill>
                  <a:srgbClr val="382B1B"/>
                </a:solidFill>
                <a:latin typeface="TT Rounds Condensed"/>
                <a:ea typeface="TT Rounds Condensed"/>
                <a:cs typeface="TT Rounds Condensed"/>
                <a:sym typeface="TT Rounds Condensed"/>
              </a:rPr>
              <a:t> Snel koken op hoog vuur met een beetje vet, vaak roeren.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6. </a:t>
            </a:r>
            <a:r>
              <a:rPr lang="en-US" sz="3600" b="1" u="sng" spc="32">
                <a:solidFill>
                  <a:srgbClr val="382B1B"/>
                </a:solidFill>
                <a:latin typeface="TT Rounds Condensed Bold"/>
                <a:ea typeface="TT Rounds Condensed Bold"/>
                <a:cs typeface="TT Rounds Condensed Bold"/>
                <a:sym typeface="TT Rounds Condensed Bold"/>
                <a:hlinkClick r:id="rId8" tooltip="https://www.youtube.com/watch?v=4dgAeVEC_5M"/>
              </a:rPr>
              <a:t>Stoomkoken</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Koken met stoom van een kokende vloeistof zonder dat het voedsel de vloeistof aanraakt.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C - Voorwaarden met betrekking tot ingrediënten</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19503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www.youtube.com/watch?v=6bVIAImIk4Q"/>
              </a:rPr>
              <a:t>Marineren</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Een voedingsmiddel weken in een gearomatiseerde vloeistof om het te kruiden en malser te maken.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www.youtube.com/watch?v=JVHMJvoLarg"/>
              </a:rPr>
              <a:t>Zester</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Om het gekleurde deel van de citrusschil te verwijderen om de essentiële oliën te extraheren.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www.youtube.com/watch?v=Wmi628usBSI"/>
              </a:rPr>
              <a:t>Deglaceren</a:t>
            </a:r>
            <a:r>
              <a:rPr lang="en-US" sz="3600" b="1" spc="32">
                <a:solidFill>
                  <a:srgbClr val="382B1B"/>
                </a:solidFill>
                <a:latin typeface="TT Rounds Condensed Bold"/>
                <a:ea typeface="TT Rounds Condensed Bold"/>
                <a:cs typeface="TT Rounds Condensed Bold"/>
                <a:sym typeface="TT Rounds Condensed Bold"/>
              </a:rPr>
              <a:t>: </a:t>
            </a:r>
            <a:r>
              <a:rPr lang="en-US" sz="3600" spc="32">
                <a:solidFill>
                  <a:srgbClr val="382B1B"/>
                </a:solidFill>
                <a:latin typeface="TT Rounds Condensed"/>
                <a:ea typeface="TT Rounds Condensed"/>
                <a:cs typeface="TT Rounds Condensed"/>
                <a:sym typeface="TT Rounds Condensed"/>
              </a:rPr>
              <a:t>Laat een gerecht met zout rusten om het water eruit te halen.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D- Afwerking en presentatietechnieken</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2436114"/>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www.youtube.com/watch?v=_uBafUuSX9M"/>
              </a:rPr>
              <a:t>Glazuur</a:t>
            </a:r>
            <a:r>
              <a:rPr lang="en-US" sz="3600" spc="32">
                <a:solidFill>
                  <a:srgbClr val="382B1B"/>
                </a:solidFill>
                <a:latin typeface="TT Rounds Condensed"/>
                <a:ea typeface="TT Rounds Condensed"/>
                <a:cs typeface="TT Rounds Condensed"/>
                <a:sym typeface="TT Rounds Condensed"/>
              </a:rPr>
              <a:t>: Bedek met een glanzend glazuur, vaak op basis van suiker of saus.</a:t>
            </a:r>
          </a:p>
          <a:p>
            <a:pPr algn="l">
              <a:lnSpc>
                <a:spcPts val="3888"/>
              </a:lnSpc>
            </a:pPr>
            <a:r>
              <a:rPr lang="en-US" sz="3600" spc="32">
                <a:solidFill>
                  <a:srgbClr val="382B1B"/>
                </a:solidFill>
                <a:latin typeface="TT Rounds Condensed"/>
                <a:ea typeface="TT Rounds Condensed"/>
                <a:cs typeface="TT Rounds Condensed"/>
                <a:sym typeface="TT Rounds Condense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www.youtube.com/watch?v=Z0gf2C6keYI"/>
              </a:rPr>
              <a:t>Lustrer en Napper</a:t>
            </a:r>
            <a:r>
              <a:rPr lang="en-US" sz="3600" b="1" spc="32">
                <a:solidFill>
                  <a:srgbClr val="382B1B"/>
                </a:solidFill>
                <a:latin typeface="TT Rounds Condensed Bold"/>
                <a:ea typeface="TT Rounds Condensed Bold"/>
                <a:cs typeface="TT Rounds Condensed Bold"/>
                <a:sym typeface="TT Rounds Condensed Bold"/>
              </a:rPr>
              <a:t>:</a:t>
            </a:r>
            <a:r>
              <a:rPr lang="en-US" sz="3600" spc="32">
                <a:solidFill>
                  <a:srgbClr val="382B1B"/>
                </a:solidFill>
                <a:latin typeface="TT Rounds Condensed"/>
                <a:ea typeface="TT Rounds Condensed"/>
                <a:cs typeface="TT Rounds Condensed"/>
                <a:sym typeface="TT Rounds Condensed"/>
              </a:rPr>
              <a:t> Een voedingsmiddel bedekken met een saus of coulis.</a:t>
            </a:r>
          </a:p>
          <a:p>
            <a:pPr algn="l">
              <a:lnSpc>
                <a:spcPts val="3888"/>
              </a:lnSpc>
            </a:pPr>
            <a:r>
              <a:rPr lang="en-US" sz="3600" spc="32">
                <a:solidFill>
                  <a:srgbClr val="382B1B"/>
                </a:solidFill>
                <a:latin typeface="TT Rounds Condensed"/>
                <a:ea typeface="TT Rounds Condensed"/>
                <a:cs typeface="TT Rounds Condensed"/>
                <a:sym typeface="TT Rounds Condense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youtu.be/-nu3rjERBwI?si=LHsPrIuuRWuQVYOB"/>
              </a:rPr>
              <a:t>Dressing </a:t>
            </a:r>
            <a:r>
              <a:rPr lang="en-US" sz="3600" spc="32">
                <a:solidFill>
                  <a:srgbClr val="382B1B"/>
                </a:solidFill>
                <a:latin typeface="TT Rounds Condensed"/>
                <a:ea typeface="TT Rounds Condensed"/>
                <a:cs typeface="TT Rounds Condensed"/>
                <a:sym typeface="TT Rounds Condensed"/>
              </a:rPr>
              <a:t>: Eten esthetisch schikken op een bord.</a:t>
            </a:r>
          </a:p>
          <a:p>
            <a:pPr algn="l">
              <a:lnSpc>
                <a:spcPts val="3888"/>
              </a:lnSpc>
            </a:pPr>
            <a:r>
              <a:rPr lang="en-US" sz="3600" spc="32">
                <a:solidFill>
                  <a:srgbClr val="382B1B"/>
                </a:solidFill>
                <a:latin typeface="TT Rounds Condensed"/>
                <a:ea typeface="TT Rounds Condensed"/>
                <a:cs typeface="TT Rounds Condensed"/>
                <a:sym typeface="TT Rounds Condensed"/>
              </a:rPr>
              <a:t>4. </a:t>
            </a:r>
            <a:r>
              <a:rPr lang="en-US" sz="3600" b="1" spc="32">
                <a:solidFill>
                  <a:srgbClr val="382B1B"/>
                </a:solidFill>
                <a:latin typeface="TT Rounds Condensed Bold"/>
                <a:ea typeface="TT Rounds Condensed Bold"/>
                <a:cs typeface="TT Rounds Condensed Bold"/>
                <a:sym typeface="TT Rounds Condensed Bold"/>
              </a:rPr>
              <a:t>Strooi</a:t>
            </a:r>
            <a:r>
              <a:rPr lang="en-US" sz="3600" spc="32">
                <a:solidFill>
                  <a:srgbClr val="382B1B"/>
                </a:solidFill>
                <a:latin typeface="TT Rounds Condensed"/>
                <a:ea typeface="TT Rounds Condensed"/>
                <a:cs typeface="TT Rounds Condensed"/>
                <a:sym typeface="TT Rounds Condensed"/>
              </a:rPr>
              <a:t>: Strooi fijne deeltjes (zoals poedersuiker of gehakte kruiden) over een gerecht.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Andere nuttige termen</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5350764"/>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1. </a:t>
            </a:r>
            <a:r>
              <a:rPr lang="en-US" sz="3600" b="1" spc="32">
                <a:solidFill>
                  <a:srgbClr val="382B1B"/>
                </a:solidFill>
                <a:latin typeface="TT Rounds Condensed Bold"/>
                <a:ea typeface="TT Rounds Condensed Bold"/>
                <a:cs typeface="TT Rounds Condensed Bold"/>
                <a:sym typeface="TT Rounds Condensed Bold"/>
              </a:rPr>
              <a:t>Verkleinen</a:t>
            </a:r>
            <a:r>
              <a:rPr lang="en-US" sz="3600" spc="32">
                <a:solidFill>
                  <a:srgbClr val="382B1B"/>
                </a:solidFill>
                <a:latin typeface="TT Rounds Condensed"/>
                <a:ea typeface="TT Rounds Condensed"/>
                <a:cs typeface="TT Rounds Condensed"/>
                <a:sym typeface="TT Rounds Condensed"/>
              </a:rPr>
              <a:t>: Een vloeistof verdampen om de smaken te concentreren.</a:t>
            </a:r>
          </a:p>
          <a:p>
            <a:pPr algn="l">
              <a:lnSpc>
                <a:spcPts val="3888"/>
              </a:lnSpc>
            </a:pPr>
            <a:r>
              <a:rPr lang="en-US" sz="3600" spc="32">
                <a:solidFill>
                  <a:srgbClr val="382B1B"/>
                </a:solidFill>
                <a:latin typeface="TT Rounds Condensed"/>
                <a:ea typeface="TT Rounds Condensed"/>
                <a:cs typeface="TT Rounds Condensed"/>
                <a:sym typeface="TT Rounds Condensed"/>
              </a:rPr>
              <a:t>2. </a:t>
            </a:r>
            <a:r>
              <a:rPr lang="en-US" sz="3600" b="1" u="sng" spc="32">
                <a:solidFill>
                  <a:srgbClr val="382B1B"/>
                </a:solidFill>
                <a:latin typeface="TT Rounds Condensed Bold"/>
                <a:ea typeface="TT Rounds Condensed Bold"/>
                <a:cs typeface="TT Rounds Condensed Bold"/>
                <a:sym typeface="TT Rounds Condensed Bold"/>
                <a:hlinkClick r:id="rId3" tooltip="https://www.youtube.com/watch?v=vyhaeb5wRSM"/>
              </a:rPr>
              <a:t>Deglaceren</a:t>
            </a:r>
            <a:r>
              <a:rPr lang="en-US" sz="3600" spc="32">
                <a:solidFill>
                  <a:srgbClr val="382B1B"/>
                </a:solidFill>
                <a:latin typeface="TT Rounds Condensed"/>
                <a:ea typeface="TT Rounds Condensed"/>
                <a:cs typeface="TT Rounds Condensed"/>
                <a:sym typeface="TT Rounds Condensed"/>
              </a:rPr>
              <a:t>: Voeg een vloeistof (vaak wijn of bouillon) toe aan een hete pan om het kookvocht op te lossen en een saus te maken.</a:t>
            </a:r>
          </a:p>
          <a:p>
            <a:pPr algn="l">
              <a:lnSpc>
                <a:spcPts val="3888"/>
              </a:lnSpc>
            </a:pPr>
            <a:r>
              <a:rPr lang="en-US" sz="3600" spc="32">
                <a:solidFill>
                  <a:srgbClr val="382B1B"/>
                </a:solidFill>
                <a:latin typeface="TT Rounds Condensed"/>
                <a:ea typeface="TT Rounds Condensed"/>
                <a:cs typeface="TT Rounds Condensed"/>
                <a:sym typeface="TT Rounds Condensed"/>
              </a:rPr>
              <a:t>3. </a:t>
            </a:r>
            <a:r>
              <a:rPr lang="en-US" sz="3600" b="1" u="sng" spc="32">
                <a:solidFill>
                  <a:srgbClr val="382B1B"/>
                </a:solidFill>
                <a:latin typeface="TT Rounds Condensed Bold"/>
                <a:ea typeface="TT Rounds Condensed Bold"/>
                <a:cs typeface="TT Rounds Condensed Bold"/>
                <a:sym typeface="TT Rounds Condensed Bold"/>
                <a:hlinkClick r:id="rId4" tooltip="https://www.youtube.com/watch?v=FlquMrEbLWA"/>
              </a:rPr>
              <a:t>Roux</a:t>
            </a:r>
            <a:r>
              <a:rPr lang="en-US" sz="3600" spc="32">
                <a:solidFill>
                  <a:srgbClr val="382B1B"/>
                </a:solidFill>
                <a:latin typeface="TT Rounds Condensed"/>
                <a:ea typeface="TT Rounds Condensed"/>
                <a:cs typeface="TT Rounds Condensed"/>
                <a:sym typeface="TT Rounds Condensed"/>
              </a:rPr>
              <a:t>: Een mengsel van bloem en vet (boter, olie) dat wordt gekookt om sauzen in te dikken.</a:t>
            </a:r>
          </a:p>
          <a:p>
            <a:pPr algn="l">
              <a:lnSpc>
                <a:spcPts val="3888"/>
              </a:lnSpc>
            </a:pPr>
            <a:r>
              <a:rPr lang="en-US" sz="3600" spc="32">
                <a:solidFill>
                  <a:srgbClr val="382B1B"/>
                </a:solidFill>
                <a:latin typeface="TT Rounds Condensed"/>
                <a:ea typeface="TT Rounds Condensed"/>
                <a:cs typeface="TT Rounds Condensed"/>
                <a:sym typeface="TT Rounds Condensed"/>
              </a:rPr>
              <a:t>4. </a:t>
            </a:r>
            <a:r>
              <a:rPr lang="en-US" sz="3600" b="1" u="sng" spc="32">
                <a:solidFill>
                  <a:srgbClr val="382B1B"/>
                </a:solidFill>
                <a:latin typeface="TT Rounds Condensed Bold"/>
                <a:ea typeface="TT Rounds Condensed Bold"/>
                <a:cs typeface="TT Rounds Condensed Bold"/>
                <a:sym typeface="TT Rounds Condensed Bold"/>
                <a:hlinkClick r:id="rId5" tooltip="https://www.youtube.com/watch?v=kEX0IsdaEME"/>
              </a:rPr>
              <a:t>Bouquet garni</a:t>
            </a:r>
            <a:r>
              <a:rPr lang="en-US" sz="3600" spc="32">
                <a:solidFill>
                  <a:srgbClr val="382B1B"/>
                </a:solidFill>
                <a:latin typeface="TT Rounds Condensed"/>
                <a:ea typeface="TT Rounds Condensed"/>
                <a:cs typeface="TT Rounds Condensed"/>
                <a:sym typeface="TT Rounds Condensed"/>
              </a:rPr>
              <a:t>: Een verzameling aromatische kruiden vastgebonden met een touwtje en gebruikt om gestoofde gerechten op smaak te brengen.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Deze termen zijn fundamenteel voor het begrijpen van recepten en kooktechnieken en worden veel gebruikt in zowel professionele als amateuromgevingen.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E - Basisgereedschap: Herkenning en gebruik.</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86075" y="2672695"/>
            <a:ext cx="16650918" cy="978789"/>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Als het op koken aankomt, is het belangrijk om het basisgerei te hebben dat je nodig hebt om verschillende gerechten te bereiden en tegelijk tijd te besparen. Hier is een lijst met essentieel keukengerei:</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Snijgerei</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656571"/>
            <a:ext cx="16650918" cy="486498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Messen</a:t>
            </a:r>
          </a:p>
          <a:p>
            <a:pPr algn="l">
              <a:lnSpc>
                <a:spcPts val="3888"/>
              </a:lnSpc>
            </a:pPr>
            <a:r>
              <a:rPr lang="en-US" sz="3600" b="1" u="sng" spc="32">
                <a:solidFill>
                  <a:srgbClr val="382B1B"/>
                </a:solidFill>
                <a:latin typeface="TT Rounds Condensed Bold"/>
                <a:ea typeface="TT Rounds Condensed Bold"/>
                <a:cs typeface="TT Rounds Condensed Bold"/>
                <a:sym typeface="TT Rounds Condensed Bold"/>
                <a:hlinkClick r:id="rId3" tooltip="https://images.app.goo.gl/ZTGV4nuJK6qkhs2f7"/>
              </a:rPr>
              <a:t>- Koksmes</a:t>
            </a:r>
            <a:r>
              <a:rPr lang="en-US" sz="3600" spc="32">
                <a:solidFill>
                  <a:srgbClr val="382B1B"/>
                </a:solidFill>
                <a:latin typeface="TT Rounds Condensed"/>
                <a:ea typeface="TT Rounds Condensed"/>
                <a:cs typeface="TT Rounds Condensed"/>
                <a:sym typeface="TT Rounds Condensed"/>
              </a:rPr>
              <a:t>: Veelzijdig voor hakken, hakken en fijnhakken.</a:t>
            </a:r>
          </a:p>
          <a:p>
            <a:pPr algn="l">
              <a:lnSpc>
                <a:spcPts val="3888"/>
              </a:lnSpc>
            </a:pPr>
            <a:r>
              <a:rPr lang="en-US" sz="3600" b="1" u="sng" spc="32">
                <a:solidFill>
                  <a:srgbClr val="382B1B"/>
                </a:solidFill>
                <a:latin typeface="TT Rounds Condensed Bold"/>
                <a:ea typeface="TT Rounds Condensed Bold"/>
                <a:cs typeface="TT Rounds Condensed Bold"/>
                <a:sym typeface="TT Rounds Condensed Bold"/>
                <a:hlinkClick r:id="rId4" tooltip="https://images.app.goo.gl/8UiZBR3EcHxDiVsc7"/>
              </a:rPr>
              <a:t>- Kantoormes</a:t>
            </a:r>
            <a:r>
              <a:rPr lang="en-US" sz="3600" spc="32">
                <a:solidFill>
                  <a:srgbClr val="382B1B"/>
                </a:solidFill>
                <a:latin typeface="TT Rounds Condensed"/>
                <a:ea typeface="TT Rounds Condensed"/>
                <a:cs typeface="TT Rounds Condensed"/>
                <a:sym typeface="TT Rounds Condensed"/>
              </a:rPr>
              <a:t>: Ideaal voor kleine snijwerkzaamheden.</a:t>
            </a:r>
          </a:p>
          <a:p>
            <a:pPr algn="l">
              <a:lnSpc>
                <a:spcPts val="3888"/>
              </a:lnSpc>
            </a:pPr>
            <a:r>
              <a:rPr lang="en-US" sz="3600" b="1" u="sng" spc="32">
                <a:solidFill>
                  <a:srgbClr val="382B1B"/>
                </a:solidFill>
                <a:latin typeface="TT Rounds Condensed Bold"/>
                <a:ea typeface="TT Rounds Condensed Bold"/>
                <a:cs typeface="TT Rounds Condensed Bold"/>
                <a:sym typeface="TT Rounds Condensed Bold"/>
                <a:hlinkClick r:id="rId5" tooltip="https://images.app.goo.gl/eoDyktv6mLtdbP3x7"/>
              </a:rPr>
              <a:t>- Broodmes</a:t>
            </a:r>
            <a:r>
              <a:rPr lang="en-US" sz="3600" spc="32">
                <a:solidFill>
                  <a:srgbClr val="382B1B"/>
                </a:solidFill>
                <a:latin typeface="TT Rounds Condensed"/>
                <a:ea typeface="TT Rounds Condensed"/>
                <a:cs typeface="TT Rounds Condensed"/>
                <a:sym typeface="TT Rounds Condensed"/>
              </a:rPr>
              <a:t>: Voor het snijden van brood en voedsel met een harde korst.</a:t>
            </a:r>
          </a:p>
          <a:p>
            <a:pPr algn="l">
              <a:lnSpc>
                <a:spcPts val="3888"/>
              </a:lnSpc>
            </a:pPr>
            <a:r>
              <a:rPr lang="en-US" sz="3600" b="1" u="sng" spc="32">
                <a:solidFill>
                  <a:srgbClr val="382B1B"/>
                </a:solidFill>
                <a:latin typeface="TT Rounds Condensed Bold"/>
                <a:ea typeface="TT Rounds Condensed Bold"/>
                <a:cs typeface="TT Rounds Condensed Bold"/>
                <a:sym typeface="TT Rounds Condensed Bold"/>
                <a:hlinkClick r:id="rId6" tooltip="https://images.app.goo.gl/pGjG8Nje54aHYxxs9"/>
              </a:rPr>
              <a:t>- Uitbeenmes</a:t>
            </a:r>
            <a:r>
              <a:rPr lang="en-US" sz="3600" spc="32">
                <a:solidFill>
                  <a:srgbClr val="382B1B"/>
                </a:solidFill>
                <a:latin typeface="TT Rounds Condensed"/>
                <a:ea typeface="TT Rounds Condensed"/>
                <a:cs typeface="TT Rounds Condensed"/>
                <a:sym typeface="TT Rounds Condensed"/>
              </a:rPr>
              <a:t>: om het vlees van de botten te scheiden.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7" tooltip="https://images.app.goo.gl/yQw8VMnqaZXQX62KA"/>
              </a:rPr>
              <a:t>Schiller</a:t>
            </a:r>
          </a:p>
          <a:p>
            <a:pPr algn="l">
              <a:lnSpc>
                <a:spcPts val="3888"/>
              </a:lnSpc>
            </a:pPr>
            <a:r>
              <a:rPr lang="en-US" sz="3600" spc="32">
                <a:solidFill>
                  <a:srgbClr val="382B1B"/>
                </a:solidFill>
                <a:latin typeface="TT Rounds Condensed"/>
                <a:ea typeface="TT Rounds Condensed"/>
                <a:cs typeface="TT Rounds Condensed"/>
                <a:sym typeface="TT Rounds Condensed"/>
              </a:rPr>
              <a:t>- Voor het schillen van groenten en fruit.</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Meetgerei</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656571"/>
            <a:ext cx="16650918" cy="2921889"/>
          </a:xfrm>
          <a:prstGeom prst="rect">
            <a:avLst/>
          </a:prstGeom>
        </p:spPr>
        <p:txBody>
          <a:bodyPr lIns="0" tIns="0" rIns="0" bIns="0" rtlCol="0" anchor="t">
            <a:spAutoFit/>
          </a:bodyPr>
          <a:lstStyle/>
          <a:p>
            <a:pPr algn="l">
              <a:lnSpc>
                <a:spcPts val="3888"/>
              </a:lnSpc>
            </a:pPr>
            <a:r>
              <a:rPr lang="en-US" sz="3600" b="1" u="sng" spc="32">
                <a:solidFill>
                  <a:srgbClr val="382B1B"/>
                </a:solidFill>
                <a:latin typeface="TT Rounds Condensed Bold"/>
                <a:ea typeface="TT Rounds Condensed Bold"/>
                <a:cs typeface="TT Rounds Condensed Bold"/>
                <a:sym typeface="TT Rounds Condensed Bold"/>
              </a:rPr>
              <a:t>1. </a:t>
            </a:r>
            <a:r>
              <a:rPr lang="en-US" sz="3600" b="1" u="sng" spc="32">
                <a:solidFill>
                  <a:srgbClr val="000000"/>
                </a:solidFill>
                <a:latin typeface="TT Rounds Condensed Bold"/>
                <a:ea typeface="TT Rounds Condensed Bold"/>
                <a:cs typeface="TT Rounds Condensed Bold"/>
                <a:sym typeface="TT Rounds Condensed Bold"/>
                <a:hlinkClick r:id="rId3" tooltip="https://images.app.goo.gl/gPs7ZH46w3yWtZH66"/>
              </a:rPr>
              <a:t>Bekers en lepels </a:t>
            </a:r>
            <a:r>
              <a:rPr lang="en-US" sz="3600" b="1" u="sng" spc="32">
                <a:solidFill>
                  <a:srgbClr val="382B1B"/>
                </a:solidFill>
                <a:latin typeface="TT Rounds Condensed Bold"/>
                <a:ea typeface="TT Rounds Condensed Bold"/>
                <a:cs typeface="TT Rounds Condensed Bold"/>
                <a:sym typeface="TT Rounds Condensed Bold"/>
              </a:rPr>
              <a:t>Metingen </a:t>
            </a:r>
          </a:p>
          <a:p>
            <a:pPr algn="l">
              <a:lnSpc>
                <a:spcPts val="3888"/>
              </a:lnSpc>
            </a:pPr>
            <a:r>
              <a:rPr lang="en-US" sz="3600" spc="32">
                <a:solidFill>
                  <a:srgbClr val="382B1B"/>
                </a:solidFill>
                <a:latin typeface="TT Rounds Condensed"/>
                <a:ea typeface="TT Rounds Condensed"/>
                <a:cs typeface="TT Rounds Condensed"/>
                <a:sym typeface="TT Rounds Condensed"/>
              </a:rPr>
              <a:t>- Essentieel voor het afmeten van vloeibare en droge ingrediënten.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images.app.goo.gl/UAYC2rvneZ5A1Gc69"/>
              </a:rPr>
              <a:t>Keukenweegschaal</a:t>
            </a:r>
          </a:p>
          <a:p>
            <a:pPr algn="l">
              <a:lnSpc>
                <a:spcPts val="3888"/>
              </a:lnSpc>
            </a:pPr>
            <a:r>
              <a:rPr lang="en-US" sz="3600" spc="32">
                <a:solidFill>
                  <a:srgbClr val="382B1B"/>
                </a:solidFill>
                <a:latin typeface="TT Rounds Condensed"/>
                <a:ea typeface="TT Rounds Condensed"/>
                <a:cs typeface="TT Rounds Condensed"/>
                <a:sym typeface="TT Rounds Condensed"/>
              </a:rPr>
              <a:t>- Voor nauwkeurige metingen, vooral bij het maken van gebak.</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Menggerei</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656571"/>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images.app.goo.gl/wLJwnGsRBuQSt5a49"/>
              </a:rPr>
              <a:t>Mengkommen</a:t>
            </a:r>
          </a:p>
          <a:p>
            <a:pPr algn="l">
              <a:lnSpc>
                <a:spcPts val="3888"/>
              </a:lnSpc>
            </a:pPr>
            <a:r>
              <a:rPr lang="en-US" sz="3600" spc="32">
                <a:solidFill>
                  <a:srgbClr val="382B1B"/>
                </a:solidFill>
                <a:latin typeface="TT Rounds Condensed"/>
                <a:ea typeface="TT Rounds Condensed"/>
                <a:cs typeface="TT Rounds Condensed"/>
                <a:sym typeface="TT Rounds Condensed"/>
              </a:rPr>
              <a:t>- Verschillende maten voor het mengen van ingrediënten.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images.app.goo.gl/o3aJM5CueHpg1BgB7"/>
              </a:rPr>
              <a:t>Zwepen</a:t>
            </a:r>
          </a:p>
          <a:p>
            <a:pPr algn="l">
              <a:lnSpc>
                <a:spcPts val="3888"/>
              </a:lnSpc>
            </a:pPr>
            <a:r>
              <a:rPr lang="en-US" sz="3600" spc="32">
                <a:solidFill>
                  <a:srgbClr val="382B1B"/>
                </a:solidFill>
                <a:latin typeface="TT Rounds Condensed"/>
                <a:ea typeface="TT Rounds Condensed"/>
                <a:cs typeface="TT Rounds Condensed"/>
                <a:sym typeface="TT Rounds Condensed"/>
              </a:rPr>
              <a:t>- De eieren kloppen, de sauzen mengen en lucht in de mengsels brengen.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images.app.goo.gl/dVegBxYMCBjAXSLU9"/>
              </a:rPr>
              <a:t>Siliconen spatels</a:t>
            </a:r>
          </a:p>
          <a:p>
            <a:pPr algn="l">
              <a:lnSpc>
                <a:spcPts val="3888"/>
              </a:lnSpc>
            </a:pPr>
            <a:r>
              <a:rPr lang="en-US" sz="3600" spc="32">
                <a:solidFill>
                  <a:srgbClr val="382B1B"/>
                </a:solidFill>
                <a:latin typeface="TT Rounds Condensed"/>
                <a:ea typeface="TT Rounds Condensed"/>
                <a:cs typeface="TT Rounds Condensed"/>
                <a:sym typeface="TT Rounds Condensed"/>
              </a:rPr>
              <a:t>- Schraap de kommen om en roer voorzichtig.</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4. </a:t>
            </a:r>
            <a:r>
              <a:rPr lang="en-US" sz="3600" b="1" u="sng" spc="32">
                <a:solidFill>
                  <a:srgbClr val="382B1B"/>
                </a:solidFill>
                <a:latin typeface="TT Rounds Condensed Bold"/>
                <a:ea typeface="TT Rounds Condensed Bold"/>
                <a:cs typeface="TT Rounds Condensed Bold"/>
                <a:sym typeface="TT Rounds Condensed Bold"/>
                <a:hlinkClick r:id="rId6" tooltip="https://images.app.goo.gl/YC4RPRci69rUynAn6"/>
              </a:rPr>
              <a:t>Houten lepels</a:t>
            </a:r>
          </a:p>
          <a:p>
            <a:pPr algn="l">
              <a:lnSpc>
                <a:spcPts val="3888"/>
              </a:lnSpc>
            </a:pPr>
            <a:r>
              <a:rPr lang="en-US" sz="3600" spc="32">
                <a:solidFill>
                  <a:srgbClr val="382B1B"/>
                </a:solidFill>
                <a:latin typeface="TT Rounds Condensed"/>
                <a:ea typeface="TT Rounds Condensed"/>
                <a:cs typeface="TT Rounds Condensed"/>
                <a:sym typeface="TT Rounds Condensed"/>
              </a:rPr>
              <a:t>- Om te mengen zonder anti-aanbakoppervlakken te beschadigen.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Kookgerei</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314981"/>
            <a:ext cx="16650918" cy="7779639"/>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a:t>
            </a:r>
            <a:r>
              <a:rPr lang="en-US" sz="3600" b="1" u="sng" spc="32" dirty="0">
                <a:solidFill>
                  <a:srgbClr val="382B1B"/>
                </a:solidFill>
                <a:latin typeface="TT Rounds Condensed Bold"/>
                <a:ea typeface="TT Rounds Condensed Bold"/>
                <a:cs typeface="TT Rounds Condensed Bold"/>
                <a:sym typeface="TT Rounds Condensed Bold"/>
                <a:hlinkClick r:id="rId3" tooltip="https://images.app.goo.gl/2JWkrbW1vYFfG7AVA"/>
              </a:rPr>
              <a:t>Kachels</a:t>
            </a:r>
          </a:p>
          <a:p>
            <a:pPr algn="l">
              <a:lnSpc>
                <a:spcPts val="3888"/>
              </a:lnSpc>
            </a:pPr>
            <a:r>
              <a:rPr lang="en-US" sz="3600" spc="32" dirty="0">
                <a:solidFill>
                  <a:srgbClr val="382B1B"/>
                </a:solidFill>
                <a:latin typeface="TT Rounds Condensed"/>
                <a:ea typeface="TT Rounds Condensed"/>
                <a:cs typeface="TT Rounds Condensed"/>
                <a:sym typeface="TT Rounds Condensed"/>
              </a:rPr>
              <a:t>- Koekenpan met antiaanbaklaag: Voor eieren, pannenkoeken en delicaat voedsel.</a:t>
            </a:r>
          </a:p>
          <a:p>
            <a:pPr algn="l">
              <a:lnSpc>
                <a:spcPts val="3888"/>
              </a:lnSpc>
            </a:pPr>
            <a:r>
              <a:rPr lang="en-US" sz="3600" spc="32" dirty="0">
                <a:solidFill>
                  <a:srgbClr val="382B1B"/>
                </a:solidFill>
                <a:latin typeface="TT Rounds Condensed"/>
                <a:ea typeface="TT Rounds Condensed"/>
                <a:cs typeface="TT Rounds Condensed"/>
                <a:sym typeface="TT Rounds Condensed"/>
              </a:rPr>
              <a:t>- Gietijzeren koekenpan : Voor aanbraden en grillen.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u="sng" spc="32" dirty="0">
                <a:solidFill>
                  <a:srgbClr val="382B1B"/>
                </a:solidFill>
                <a:latin typeface="TT Rounds Condensed Bold"/>
                <a:ea typeface="TT Rounds Condensed Bold"/>
                <a:cs typeface="TT Rounds Condensed Bold"/>
                <a:sym typeface="TT Rounds Condensed Bold"/>
                <a:hlinkClick r:id="rId4" tooltip="https://images.app.goo.gl/1qiJgUsdpbRNoH7d9"/>
              </a:rPr>
              <a:t>Schotelpannen</a:t>
            </a:r>
          </a:p>
          <a:p>
            <a:pPr algn="l">
              <a:lnSpc>
                <a:spcPts val="3888"/>
              </a:lnSpc>
            </a:pPr>
            <a:r>
              <a:rPr lang="en-US" sz="3600" spc="32" dirty="0">
                <a:solidFill>
                  <a:srgbClr val="382B1B"/>
                </a:solidFill>
                <a:latin typeface="TT Rounds Condensed"/>
                <a:ea typeface="TT Rounds Condensed"/>
                <a:cs typeface="TT Rounds Condensed"/>
                <a:sym typeface="TT Rounds Condensed"/>
              </a:rPr>
              <a:t>- Verschillende maten voor het koken van sauzen, soepen en pasta.</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a:t>
            </a:r>
            <a:r>
              <a:rPr lang="en-US" sz="3600" b="1" u="sng" spc="32" dirty="0">
                <a:solidFill>
                  <a:srgbClr val="382B1B"/>
                </a:solidFill>
                <a:latin typeface="TT Rounds Condensed Bold"/>
                <a:ea typeface="TT Rounds Condensed Bold"/>
                <a:cs typeface="TT Rounds Condensed Bold"/>
                <a:sym typeface="TT Rounds Condensed Bold"/>
                <a:hlinkClick r:id="rId5" tooltip="https://images.app.goo.gl/ZNA5Y4QuxkZ8VtTw8"/>
              </a:rPr>
              <a:t>Voorraadpan of Nederlandse oven</a:t>
            </a:r>
          </a:p>
          <a:p>
            <a:pPr algn="l">
              <a:lnSpc>
                <a:spcPts val="3888"/>
              </a:lnSpc>
            </a:pPr>
            <a:r>
              <a:rPr lang="en-US" sz="3600" spc="32" dirty="0">
                <a:solidFill>
                  <a:srgbClr val="382B1B"/>
                </a:solidFill>
                <a:latin typeface="TT Rounds Condensed"/>
                <a:ea typeface="TT Rounds Condensed"/>
                <a:cs typeface="TT Rounds Condensed"/>
                <a:sym typeface="TT Rounds Condensed"/>
              </a:rPr>
              <a:t>- Voor soepen, stoofschotels en eenpansgerechten.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a:t>
            </a:r>
            <a:r>
              <a:rPr lang="en-US" sz="3600" b="1" u="sng" spc="32" dirty="0">
                <a:solidFill>
                  <a:srgbClr val="382B1B"/>
                </a:solidFill>
                <a:latin typeface="TT Rounds Condensed Bold"/>
                <a:ea typeface="TT Rounds Condensed Bold"/>
                <a:cs typeface="TT Rounds Condensed Bold"/>
                <a:sym typeface="TT Rounds Condensed Bold"/>
                <a:hlinkClick r:id="rId6" tooltip="https://images.app.goo.gl/TtfZyJG655BA45Sc7"/>
              </a:rPr>
              <a:t>Bakplaat</a:t>
            </a:r>
          </a:p>
          <a:p>
            <a:pPr algn="l">
              <a:lnSpc>
                <a:spcPts val="3888"/>
              </a:lnSpc>
            </a:pPr>
            <a:r>
              <a:rPr lang="en-US" sz="3600" spc="32" dirty="0">
                <a:solidFill>
                  <a:srgbClr val="382B1B"/>
                </a:solidFill>
                <a:latin typeface="TT Rounds Condensed"/>
                <a:ea typeface="TT Rounds Condensed"/>
                <a:cs typeface="TT Rounds Condensed"/>
                <a:sym typeface="TT Rounds Condensed"/>
              </a:rPr>
              <a:t>- Om koekjes te bakken, groenten te braden, enz.</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a:t>
            </a:r>
            <a:r>
              <a:rPr lang="en-US" sz="3600" b="1" u="sng" spc="32" dirty="0">
                <a:solidFill>
                  <a:srgbClr val="382B1B"/>
                </a:solidFill>
                <a:latin typeface="TT Rounds Condensed Bold"/>
                <a:ea typeface="TT Rounds Condensed Bold"/>
                <a:cs typeface="TT Rounds Condensed Bold"/>
                <a:sym typeface="TT Rounds Condensed Bold"/>
                <a:hlinkClick r:id="rId7" tooltip="https://images.app.goo.gl/KYZRrCEek3sJMmTq7"/>
              </a:rPr>
              <a:t>Braadslede</a:t>
            </a:r>
          </a:p>
          <a:p>
            <a:pPr algn="l">
              <a:lnSpc>
                <a:spcPts val="3888"/>
              </a:lnSpc>
            </a:pPr>
            <a:r>
              <a:rPr lang="en-US" sz="3600" spc="32" dirty="0">
                <a:solidFill>
                  <a:srgbClr val="382B1B"/>
                </a:solidFill>
                <a:latin typeface="TT Rounds Condensed"/>
                <a:ea typeface="TT Rounds Condensed"/>
                <a:cs typeface="TT Rounds Condensed"/>
                <a:sym typeface="TT Rounds Condensed"/>
              </a:rPr>
              <a:t>- Voor het bereiden van gebraad, gevogelte en groenten.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Servies</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656571"/>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 </a:t>
            </a:r>
            <a:r>
              <a:rPr lang="en-US" sz="3600" b="1" u="sng" spc="32">
                <a:solidFill>
                  <a:srgbClr val="382B1B"/>
                </a:solidFill>
                <a:latin typeface="TT Rounds Condensed Bold"/>
                <a:ea typeface="TT Rounds Condensed Bold"/>
                <a:cs typeface="TT Rounds Condensed Bold"/>
                <a:sym typeface="TT Rounds Condensed Bold"/>
                <a:hlinkClick r:id="rId3" tooltip="https://images.app.goo.gl/vxMCMoUYJ1EG6ZAz7"/>
              </a:rPr>
              <a:t>Pollepel</a:t>
            </a:r>
          </a:p>
          <a:p>
            <a:pPr algn="l">
              <a:lnSpc>
                <a:spcPts val="3888"/>
              </a:lnSpc>
            </a:pPr>
            <a:r>
              <a:rPr lang="en-US" sz="3600" spc="32">
                <a:solidFill>
                  <a:srgbClr val="382B1B"/>
                </a:solidFill>
                <a:latin typeface="TT Rounds Condensed"/>
                <a:ea typeface="TT Rounds Condensed"/>
                <a:cs typeface="TT Rounds Condensed"/>
                <a:sym typeface="TT Rounds Condensed"/>
              </a:rPr>
              <a:t>- Voor het serveren van soepen en sauzen.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a:t>
            </a:r>
            <a:r>
              <a:rPr lang="en-US" sz="3600" b="1" u="sng" spc="32">
                <a:solidFill>
                  <a:srgbClr val="382B1B"/>
                </a:solidFill>
                <a:latin typeface="TT Rounds Condensed Bold"/>
                <a:ea typeface="TT Rounds Condensed Bold"/>
                <a:cs typeface="TT Rounds Condensed Bold"/>
                <a:sym typeface="TT Rounds Condensed Bold"/>
                <a:hlinkClick r:id="rId4" tooltip="https://images.app.goo.gl/9dLexWXP6TE4FGk46"/>
              </a:rPr>
              <a:t>Spaghettilepel</a:t>
            </a:r>
          </a:p>
          <a:p>
            <a:pPr algn="l">
              <a:lnSpc>
                <a:spcPts val="3888"/>
              </a:lnSpc>
            </a:pPr>
            <a:r>
              <a:rPr lang="en-US" sz="3600" spc="32">
                <a:solidFill>
                  <a:srgbClr val="382B1B"/>
                </a:solidFill>
                <a:latin typeface="TT Rounds Condensed"/>
                <a:ea typeface="TT Rounds Condensed"/>
                <a:cs typeface="TT Rounds Condensed"/>
                <a:sym typeface="TT Rounds Condensed"/>
              </a:rPr>
              <a:t>- Voor het serveren van pasta.</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a:t>
            </a:r>
            <a:r>
              <a:rPr lang="en-US" sz="3600" b="1" u="sng" spc="32">
                <a:solidFill>
                  <a:srgbClr val="382B1B"/>
                </a:solidFill>
                <a:latin typeface="TT Rounds Condensed Bold"/>
                <a:ea typeface="TT Rounds Condensed Bold"/>
                <a:cs typeface="TT Rounds Condensed Bold"/>
                <a:sym typeface="TT Rounds Condensed Bold"/>
                <a:hlinkClick r:id="rId5" tooltip="https://images.app.goo.gl/dvKWQQyzH4fr7dmQ7"/>
              </a:rPr>
              <a:t>Keukentang</a:t>
            </a:r>
          </a:p>
          <a:p>
            <a:pPr algn="l">
              <a:lnSpc>
                <a:spcPts val="3888"/>
              </a:lnSpc>
            </a:pPr>
            <a:r>
              <a:rPr lang="en-US" sz="3600" spc="32">
                <a:solidFill>
                  <a:srgbClr val="382B1B"/>
                </a:solidFill>
                <a:latin typeface="TT Rounds Condensed"/>
                <a:ea typeface="TT Rounds Condensed"/>
                <a:cs typeface="TT Rounds Condensed"/>
                <a:sym typeface="TT Rounds Condensed"/>
              </a:rPr>
              <a:t>- Om voedsel te draaien en te serveren.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4. </a:t>
            </a:r>
            <a:r>
              <a:rPr lang="en-US" sz="3600" b="1" u="sng" spc="32">
                <a:solidFill>
                  <a:srgbClr val="382B1B"/>
                </a:solidFill>
                <a:latin typeface="TT Rounds Condensed Bold"/>
                <a:ea typeface="TT Rounds Condensed Bold"/>
                <a:cs typeface="TT Rounds Condensed Bold"/>
                <a:sym typeface="TT Rounds Condensed Bold"/>
                <a:hlinkClick r:id="rId6" tooltip="https://images.app.goo.gl/REB5HnQWzMjDPEF27"/>
              </a:rPr>
              <a:t>Skimmer</a:t>
            </a:r>
          </a:p>
          <a:p>
            <a:pPr algn="l">
              <a:lnSpc>
                <a:spcPts val="3888"/>
              </a:lnSpc>
            </a:pPr>
            <a:r>
              <a:rPr lang="en-US" sz="3600" spc="32">
                <a:solidFill>
                  <a:srgbClr val="382B1B"/>
                </a:solidFill>
                <a:latin typeface="TT Rounds Condensed"/>
                <a:ea typeface="TT Rounds Condensed"/>
                <a:cs typeface="TT Rounds Condensed"/>
                <a:sym typeface="TT Rounds Condensed"/>
              </a:rPr>
              <a:t>- Om voedsel uit olie of kokend water te halen.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few women in a kitchen  Description automatically generated"/>
          <p:cNvSpPr/>
          <p:nvPr/>
        </p:nvSpPr>
        <p:spPr>
          <a:xfrm>
            <a:off x="121241" y="3463148"/>
            <a:ext cx="18166759" cy="6944812"/>
          </a:xfrm>
          <a:custGeom>
            <a:avLst/>
            <a:gdLst/>
            <a:ahLst/>
            <a:cxnLst/>
            <a:rect l="l" t="t" r="r" b="b"/>
            <a:pathLst>
              <a:path w="18166759" h="6944812">
                <a:moveTo>
                  <a:pt x="0" y="0"/>
                </a:moveTo>
                <a:lnTo>
                  <a:pt x="18166759" y="0"/>
                </a:lnTo>
                <a:lnTo>
                  <a:pt x="18166759" y="6944812"/>
                </a:lnTo>
                <a:lnTo>
                  <a:pt x="0" y="6944812"/>
                </a:lnTo>
                <a:lnTo>
                  <a:pt x="0" y="0"/>
                </a:lnTo>
                <a:close/>
              </a:path>
            </a:pathLst>
          </a:custGeom>
          <a:blipFill>
            <a:blip r:embed="rId2"/>
            <a:stretch>
              <a:fillRect l="-12651" t="-22141" r="-3905" b="-103406"/>
            </a:stretch>
          </a:blipFill>
        </p:spPr>
        <p:txBody>
          <a:bodyPr/>
          <a:lstStyle/>
          <a:p>
            <a:endParaRPr lang="fr-FR"/>
          </a:p>
        </p:txBody>
      </p:sp>
      <p:sp>
        <p:nvSpPr>
          <p:cNvPr id="3" name="Freeform 3"/>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3"/>
            <a:stretch>
              <a:fillRect t="-607363" r="-271"/>
            </a:stretch>
          </a:blipFill>
        </p:spPr>
        <p:txBody>
          <a:bodyPr/>
          <a:lstStyle/>
          <a:p>
            <a:endParaRPr lang="fr-FR"/>
          </a:p>
        </p:txBody>
      </p:sp>
      <p:grpSp>
        <p:nvGrpSpPr>
          <p:cNvPr id="4" name="Group 4"/>
          <p:cNvGrpSpPr/>
          <p:nvPr/>
        </p:nvGrpSpPr>
        <p:grpSpPr>
          <a:xfrm>
            <a:off x="-21339" y="0"/>
            <a:ext cx="18309339" cy="3859562"/>
            <a:chOff x="0" y="0"/>
            <a:chExt cx="24412452" cy="5146082"/>
          </a:xfrm>
        </p:grpSpPr>
        <p:sp>
          <p:nvSpPr>
            <p:cNvPr id="5" name="Freeform 5"/>
            <p:cNvSpPr/>
            <p:nvPr/>
          </p:nvSpPr>
          <p:spPr>
            <a:xfrm>
              <a:off x="0" y="0"/>
              <a:ext cx="24412448" cy="5146040"/>
            </a:xfrm>
            <a:custGeom>
              <a:avLst/>
              <a:gdLst/>
              <a:ahLst/>
              <a:cxnLst/>
              <a:rect l="l" t="t" r="r" b="b"/>
              <a:pathLst>
                <a:path w="24412448" h="5146040">
                  <a:moveTo>
                    <a:pt x="0" y="0"/>
                  </a:moveTo>
                  <a:lnTo>
                    <a:pt x="24412448" y="0"/>
                  </a:lnTo>
                  <a:lnTo>
                    <a:pt x="24412448" y="5146040"/>
                  </a:lnTo>
                  <a:lnTo>
                    <a:pt x="0" y="5146040"/>
                  </a:lnTo>
                  <a:close/>
                </a:path>
              </a:pathLst>
            </a:custGeom>
            <a:solidFill>
              <a:srgbClr val="B6D1E1"/>
            </a:solidFill>
          </p:spPr>
          <p:txBody>
            <a:bodyPr/>
            <a:lstStyle/>
            <a:p>
              <a:endParaRPr lang="fr-FR"/>
            </a:p>
          </p:txBody>
        </p:sp>
      </p:grpSp>
      <p:grpSp>
        <p:nvGrpSpPr>
          <p:cNvPr id="6" name="Group 6"/>
          <p:cNvGrpSpPr/>
          <p:nvPr/>
        </p:nvGrpSpPr>
        <p:grpSpPr>
          <a:xfrm>
            <a:off x="-1485652" y="-1315089"/>
            <a:ext cx="7218337" cy="7442661"/>
            <a:chOff x="0" y="0"/>
            <a:chExt cx="9624450" cy="9923548"/>
          </a:xfrm>
        </p:grpSpPr>
        <p:sp>
          <p:nvSpPr>
            <p:cNvPr id="7" name="Freeform 7"/>
            <p:cNvSpPr/>
            <p:nvPr/>
          </p:nvSpPr>
          <p:spPr>
            <a:xfrm>
              <a:off x="-428371" y="-162433"/>
              <a:ext cx="10703052" cy="10486517"/>
            </a:xfrm>
            <a:custGeom>
              <a:avLst/>
              <a:gdLst/>
              <a:ahLst/>
              <a:cxnLst/>
              <a:rect l="l" t="t" r="r" b="b"/>
              <a:pathLst>
                <a:path w="10703052" h="10486517">
                  <a:moveTo>
                    <a:pt x="6256147" y="394970"/>
                  </a:moveTo>
                  <a:cubicBezTo>
                    <a:pt x="4975606" y="12700"/>
                    <a:pt x="3637788" y="0"/>
                    <a:pt x="2618359" y="1146683"/>
                  </a:cubicBezTo>
                  <a:cubicBezTo>
                    <a:pt x="1630934" y="2255266"/>
                    <a:pt x="681609" y="4045458"/>
                    <a:pt x="477774" y="5523484"/>
                  </a:cubicBezTo>
                  <a:cubicBezTo>
                    <a:pt x="0" y="8970137"/>
                    <a:pt x="3070733" y="10486517"/>
                    <a:pt x="6173343" y="9995916"/>
                  </a:cubicBezTo>
                  <a:cubicBezTo>
                    <a:pt x="9199499" y="9518142"/>
                    <a:pt x="10703052" y="5549011"/>
                    <a:pt x="9785604" y="2720340"/>
                  </a:cubicBezTo>
                  <a:cubicBezTo>
                    <a:pt x="9511665" y="1866646"/>
                    <a:pt x="8715248" y="1465326"/>
                    <a:pt x="7963535" y="1095756"/>
                  </a:cubicBezTo>
                  <a:cubicBezTo>
                    <a:pt x="7422007" y="828167"/>
                    <a:pt x="6848602" y="573405"/>
                    <a:pt x="6256147" y="394970"/>
                  </a:cubicBezTo>
                  <a:close/>
                </a:path>
              </a:pathLst>
            </a:custGeom>
            <a:solidFill>
              <a:srgbClr val="E6C8C7"/>
            </a:solidFill>
          </p:spPr>
          <p:txBody>
            <a:bodyPr/>
            <a:lstStyle/>
            <a:p>
              <a:endParaRPr lang="fr-FR"/>
            </a:p>
          </p:txBody>
        </p:sp>
      </p:grpSp>
      <p:grpSp>
        <p:nvGrpSpPr>
          <p:cNvPr id="8" name="Group 8"/>
          <p:cNvGrpSpPr/>
          <p:nvPr/>
        </p:nvGrpSpPr>
        <p:grpSpPr>
          <a:xfrm>
            <a:off x="-4481700" y="-623024"/>
            <a:ext cx="4481700" cy="17113854"/>
            <a:chOff x="0" y="0"/>
            <a:chExt cx="5975600" cy="22818472"/>
          </a:xfrm>
        </p:grpSpPr>
        <p:sp>
          <p:nvSpPr>
            <p:cNvPr id="9" name="Freeform 9"/>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grpSp>
        <p:nvGrpSpPr>
          <p:cNvPr id="10" name="Group 10"/>
          <p:cNvGrpSpPr/>
          <p:nvPr/>
        </p:nvGrpSpPr>
        <p:grpSpPr>
          <a:xfrm>
            <a:off x="-3696476" y="-8068852"/>
            <a:ext cx="24222254" cy="8068852"/>
            <a:chOff x="0" y="0"/>
            <a:chExt cx="32296338" cy="10758470"/>
          </a:xfrm>
        </p:grpSpPr>
        <p:sp>
          <p:nvSpPr>
            <p:cNvPr id="11" name="Freeform 11"/>
            <p:cNvSpPr/>
            <p:nvPr/>
          </p:nvSpPr>
          <p:spPr>
            <a:xfrm>
              <a:off x="0" y="0"/>
              <a:ext cx="32296354" cy="10758424"/>
            </a:xfrm>
            <a:custGeom>
              <a:avLst/>
              <a:gdLst/>
              <a:ahLst/>
              <a:cxnLst/>
              <a:rect l="l" t="t" r="r" b="b"/>
              <a:pathLst>
                <a:path w="32296354" h="10758424">
                  <a:moveTo>
                    <a:pt x="0" y="0"/>
                  </a:moveTo>
                  <a:lnTo>
                    <a:pt x="32296354" y="0"/>
                  </a:lnTo>
                  <a:lnTo>
                    <a:pt x="32296354" y="10758424"/>
                  </a:lnTo>
                  <a:lnTo>
                    <a:pt x="0" y="10758424"/>
                  </a:lnTo>
                  <a:close/>
                </a:path>
              </a:pathLst>
            </a:custGeom>
            <a:solidFill>
              <a:srgbClr val="ECECEC"/>
            </a:solidFill>
          </p:spPr>
          <p:txBody>
            <a:bodyPr/>
            <a:lstStyle/>
            <a:p>
              <a:endParaRPr lang="fr-FR"/>
            </a:p>
          </p:txBody>
        </p:sp>
      </p:grpSp>
      <p:sp>
        <p:nvSpPr>
          <p:cNvPr id="12" name="TextBox 12"/>
          <p:cNvSpPr txBox="1"/>
          <p:nvPr/>
        </p:nvSpPr>
        <p:spPr>
          <a:xfrm>
            <a:off x="6365389" y="954734"/>
            <a:ext cx="10994255" cy="2225421"/>
          </a:xfrm>
          <a:prstGeom prst="rect">
            <a:avLst/>
          </a:prstGeom>
        </p:spPr>
        <p:txBody>
          <a:bodyPr lIns="0" tIns="0" rIns="0" bIns="0" rtlCol="0" anchor="t">
            <a:spAutoFit/>
          </a:bodyPr>
          <a:lstStyle/>
          <a:p>
            <a:pPr algn="l">
              <a:lnSpc>
                <a:spcPts val="5832"/>
              </a:lnSpc>
            </a:pPr>
            <a:r>
              <a:rPr lang="en-US" sz="5400" b="1" spc="48" dirty="0">
                <a:solidFill>
                  <a:srgbClr val="000000"/>
                </a:solidFill>
                <a:latin typeface="TT Rounds Condensed Bold"/>
                <a:ea typeface="TT Rounds Condensed Bold"/>
                <a:cs typeface="TT Rounds Condensed Bold"/>
                <a:sym typeface="TT Rounds Condensed Bold"/>
              </a:rPr>
              <a:t>Training in culinaire technieken</a:t>
            </a:r>
          </a:p>
          <a:p>
            <a:pPr algn="l">
              <a:lnSpc>
                <a:spcPts val="5832"/>
              </a:lnSpc>
            </a:pPr>
            <a:r>
              <a:rPr lang="en-US" sz="5400" spc="48" dirty="0">
                <a:solidFill>
                  <a:srgbClr val="000000"/>
                </a:solidFill>
                <a:latin typeface="TT Rounds Condensed"/>
                <a:ea typeface="TT Rounds Condensed"/>
                <a:cs typeface="TT Rounds Condensed"/>
                <a:sym typeface="TT Rounds Condensed"/>
              </a:rPr>
              <a:t>35 uur (4 dagen)</a:t>
            </a:r>
          </a:p>
          <a:p>
            <a:pPr algn="l">
              <a:lnSpc>
                <a:spcPts val="5832"/>
              </a:lnSpc>
            </a:pPr>
            <a:endParaRPr lang="en-US" sz="5400" spc="48" dirty="0">
              <a:solidFill>
                <a:srgbClr val="000000"/>
              </a:solidFill>
              <a:latin typeface="TT Rounds Condensed"/>
              <a:ea typeface="TT Rounds Condensed"/>
              <a:cs typeface="TT Rounds Condensed"/>
              <a:sym typeface="TT Rounds Condense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762000" y="5723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Divers keukengerei</a:t>
            </a:r>
          </a:p>
        </p:txBody>
      </p:sp>
      <p:grpSp>
        <p:nvGrpSpPr>
          <p:cNvPr id="4" name="Group 4"/>
          <p:cNvGrpSpPr/>
          <p:nvPr/>
        </p:nvGrpSpPr>
        <p:grpSpPr>
          <a:xfrm>
            <a:off x="609600" y="140970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762000" y="1535811"/>
            <a:ext cx="16650918" cy="8751189"/>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a:t>
            </a:r>
            <a:r>
              <a:rPr lang="en-US" sz="3600" b="1" u="sng" spc="32" dirty="0">
                <a:solidFill>
                  <a:srgbClr val="382B1B"/>
                </a:solidFill>
                <a:latin typeface="TT Rounds Condensed Bold"/>
                <a:ea typeface="TT Rounds Condensed Bold"/>
                <a:cs typeface="TT Rounds Condensed Bold"/>
                <a:sym typeface="TT Rounds Condensed Bold"/>
                <a:hlinkClick r:id="rId3" tooltip="https://images.app.goo.gl/3uTYbWYwKZXdsxBE6"/>
              </a:rPr>
              <a:t> Snijplank</a:t>
            </a:r>
          </a:p>
          <a:p>
            <a:pPr algn="l">
              <a:lnSpc>
                <a:spcPts val="3888"/>
              </a:lnSpc>
            </a:pPr>
            <a:r>
              <a:rPr lang="en-US" sz="3600" spc="32" dirty="0">
                <a:solidFill>
                  <a:srgbClr val="382B1B"/>
                </a:solidFill>
                <a:latin typeface="TT Rounds Condensed"/>
                <a:ea typeface="TT Rounds Condensed"/>
                <a:cs typeface="TT Rounds Condensed"/>
                <a:sym typeface="TT Rounds Condensed"/>
              </a:rPr>
              <a:t>- Van hout of kunststof: Voor het snijden van groenten, vlees, brood, enz.</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a:t>
            </a:r>
            <a:r>
              <a:rPr lang="en-US" sz="3600" b="1" u="sng" spc="32" dirty="0">
                <a:solidFill>
                  <a:srgbClr val="382B1B"/>
                </a:solidFill>
                <a:latin typeface="TT Rounds Condensed Bold"/>
                <a:ea typeface="TT Rounds Condensed Bold"/>
                <a:cs typeface="TT Rounds Condensed Bold"/>
                <a:sym typeface="TT Rounds Condensed Bold"/>
                <a:hlinkClick r:id="rId4" tooltip="https://images.app.goo.gl/Gaei2gre8wmWkX4w6"/>
              </a:rPr>
              <a:t>Zeef of vergiet</a:t>
            </a:r>
          </a:p>
          <a:p>
            <a:pPr algn="l">
              <a:lnSpc>
                <a:spcPts val="3888"/>
              </a:lnSpc>
            </a:pPr>
            <a:r>
              <a:rPr lang="en-US" sz="3600" spc="32" dirty="0">
                <a:solidFill>
                  <a:srgbClr val="382B1B"/>
                </a:solidFill>
                <a:latin typeface="TT Rounds Condensed"/>
                <a:ea typeface="TT Rounds Condensed"/>
                <a:cs typeface="TT Rounds Condensed"/>
                <a:sym typeface="TT Rounds Condensed"/>
              </a:rPr>
              <a:t>- Voor het uitlekken van pasta, wassen van groenten, enz.</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a:t>
            </a:r>
            <a:r>
              <a:rPr lang="en-US" sz="3600" b="1" u="sng" spc="32" dirty="0">
                <a:solidFill>
                  <a:srgbClr val="382B1B"/>
                </a:solidFill>
                <a:latin typeface="TT Rounds Condensed Bold"/>
                <a:ea typeface="TT Rounds Condensed Bold"/>
                <a:cs typeface="TT Rounds Condensed Bold"/>
                <a:sym typeface="TT Rounds Condensed Bold"/>
                <a:hlinkClick r:id="rId5" tooltip="https://images.app.goo.gl/4zkabhznq3qwRhCi6"/>
              </a:rPr>
              <a:t>Rasp</a:t>
            </a:r>
          </a:p>
          <a:p>
            <a:pPr algn="l">
              <a:lnSpc>
                <a:spcPts val="3888"/>
              </a:lnSpc>
            </a:pPr>
            <a:r>
              <a:rPr lang="en-US" sz="3600" spc="32" dirty="0">
                <a:solidFill>
                  <a:srgbClr val="382B1B"/>
                </a:solidFill>
                <a:latin typeface="TT Rounds Condensed"/>
                <a:ea typeface="TT Rounds Condensed"/>
                <a:cs typeface="TT Rounds Condensed"/>
                <a:sym typeface="TT Rounds Condensed"/>
              </a:rPr>
              <a:t>- Voor het raspen van kaas, groenten, citrusvruchten, enz.</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a:t>
            </a:r>
            <a:r>
              <a:rPr lang="en-US" sz="3600" b="1" u="sng" spc="32" dirty="0">
                <a:solidFill>
                  <a:srgbClr val="382B1B"/>
                </a:solidFill>
                <a:latin typeface="TT Rounds Condensed Bold"/>
                <a:ea typeface="TT Rounds Condensed Bold"/>
                <a:cs typeface="TT Rounds Condensed Bold"/>
                <a:sym typeface="TT Rounds Condensed Bold"/>
                <a:hlinkClick r:id="rId6" tooltip="https://images.app.goo.gl/oHH5YNbFMwB1UnYu9"/>
              </a:rPr>
              <a:t>Keukenborstel</a:t>
            </a:r>
          </a:p>
          <a:p>
            <a:pPr algn="l">
              <a:lnSpc>
                <a:spcPts val="3888"/>
              </a:lnSpc>
            </a:pPr>
            <a:r>
              <a:rPr lang="en-US" sz="3600" spc="32" dirty="0">
                <a:solidFill>
                  <a:srgbClr val="382B1B"/>
                </a:solidFill>
                <a:latin typeface="TT Rounds Condensed"/>
                <a:ea typeface="TT Rounds Condensed"/>
                <a:cs typeface="TT Rounds Condensed"/>
                <a:sym typeface="TT Rounds Condensed"/>
              </a:rPr>
              <a:t>- Voor het bedruipen van gebak, vlees, enz.</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a:t>
            </a:r>
            <a:r>
              <a:rPr lang="en-US" sz="3600" b="1" u="sng" spc="32" dirty="0">
                <a:solidFill>
                  <a:srgbClr val="382B1B"/>
                </a:solidFill>
                <a:latin typeface="TT Rounds Condensed Bold"/>
                <a:ea typeface="TT Rounds Condensed Bold"/>
                <a:cs typeface="TT Rounds Condensed Bold"/>
                <a:sym typeface="TT Rounds Condensed Bold"/>
                <a:hlinkClick r:id="rId7" tooltip="https://images.app.goo.gl/p9pgu76JjH4RUHtj9"/>
              </a:rPr>
              <a:t>Blender</a:t>
            </a:r>
          </a:p>
          <a:p>
            <a:pPr algn="l">
              <a:lnSpc>
                <a:spcPts val="3888"/>
              </a:lnSpc>
            </a:pPr>
            <a:r>
              <a:rPr lang="en-US" sz="3600" spc="32" dirty="0">
                <a:solidFill>
                  <a:srgbClr val="382B1B"/>
                </a:solidFill>
                <a:latin typeface="TT Rounds Condensed"/>
                <a:ea typeface="TT Rounds Condensed"/>
                <a:cs typeface="TT Rounds Condensed"/>
                <a:sym typeface="TT Rounds Condensed"/>
              </a:rPr>
              <a:t>- Voor het maken van smoothies, soepen en sauzen.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6. </a:t>
            </a:r>
            <a:r>
              <a:rPr lang="en-US" sz="3600" b="1" u="sng" spc="32" dirty="0">
                <a:solidFill>
                  <a:srgbClr val="382B1B"/>
                </a:solidFill>
                <a:latin typeface="TT Rounds Condensed Bold"/>
                <a:ea typeface="TT Rounds Condensed Bold"/>
                <a:cs typeface="TT Rounds Condensed Bold"/>
                <a:sym typeface="TT Rounds Condensed Bold"/>
                <a:hlinkClick r:id="rId8" tooltip="https://images.app.goo.gl/qTuAMUYFChpNpVky8"/>
              </a:rPr>
              <a:t>Keukenthermometer</a:t>
            </a:r>
          </a:p>
          <a:p>
            <a:pPr algn="l">
              <a:lnSpc>
                <a:spcPts val="3888"/>
              </a:lnSpc>
            </a:pPr>
            <a:r>
              <a:rPr lang="en-US" sz="3600" spc="32" dirty="0">
                <a:solidFill>
                  <a:srgbClr val="382B1B"/>
                </a:solidFill>
                <a:latin typeface="TT Rounds Condensed"/>
                <a:ea typeface="TT Rounds Condensed"/>
                <a:cs typeface="TT Rounds Condensed"/>
                <a:sym typeface="TT Rounds Condensed"/>
              </a:rPr>
              <a:t>- Voor het controleren van de gaarheid van vlees en gebak.</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670034"/>
            <a:ext cx="17401923" cy="1356512"/>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F - Technisch blad: Instructies begrijpen en opvolgen.</a:t>
            </a: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592075"/>
            <a:ext cx="16650918" cy="1950339"/>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Een keukendatasheet is een gedetailleerd document dat de bereiding van een specifiek gerecht beschrijft. Het is essentieel in een professionele omgeving, omdat het het mogelijk maakt recepten te standaardiseren, de kwaliteit van gerechten te behouden, kosten te beheren en personeel te trainen. Dit zijn de belangrijkste elementen die over het algemeen op een keukenkaart staan: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72938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Naam van het gerecht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Titel</a:t>
            </a:r>
            <a:r>
              <a:rPr lang="en-US" sz="3600" spc="32">
                <a:solidFill>
                  <a:srgbClr val="382B1B"/>
                </a:solidFill>
                <a:latin typeface="TT Rounds Condensed"/>
                <a:ea typeface="TT Rounds Condensed"/>
                <a:cs typeface="TT Rounds Condensed"/>
                <a:sym typeface="TT Rounds Condensed"/>
              </a:rPr>
              <a:t>: Exacte naam van het gerecht zoals het op het menu komt te staan.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Ingrediënten</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Lijst van ingrediënten </a:t>
            </a:r>
            <a:r>
              <a:rPr lang="en-US" sz="3600" spc="32">
                <a:solidFill>
                  <a:srgbClr val="382B1B"/>
                </a:solidFill>
                <a:latin typeface="TT Rounds Condensed"/>
                <a:ea typeface="TT Rounds Condensed"/>
                <a:cs typeface="TT Rounds Condensed"/>
                <a:sym typeface="TT Rounds Condensed"/>
              </a:rPr>
              <a:t>: Alle ingrediënten die je nodig hebt, inclusief specerijen, kruiden en garnering.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Hoeveelheden</a:t>
            </a:r>
            <a:r>
              <a:rPr lang="en-US" sz="3600" spc="32">
                <a:solidFill>
                  <a:srgbClr val="382B1B"/>
                </a:solidFill>
                <a:latin typeface="TT Rounds Condensed"/>
                <a:ea typeface="TT Rounds Condensed"/>
                <a:cs typeface="TT Rounds Condensed"/>
                <a:sym typeface="TT Rounds Condensed"/>
              </a:rPr>
              <a:t>: Precieze hoeveelheden voor elk ingrediënt, vaak in grammen, liters of specifieke eenheden.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Voorbereiding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Stappen </a:t>
            </a:r>
            <a:r>
              <a:rPr lang="en-US" sz="3600" spc="32">
                <a:solidFill>
                  <a:srgbClr val="382B1B"/>
                </a:solidFill>
                <a:latin typeface="TT Rounds Condensed"/>
                <a:ea typeface="TT Rounds Condensed"/>
                <a:cs typeface="TT Rounds Condensed"/>
                <a:sym typeface="TT Rounds Condensed"/>
              </a:rPr>
              <a:t>: Gedetailleerde beschrijving van elke bereidingsfase, van het snijden van de ingrediënten tot het koken en de uiteindelijke samenstelling.</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Technieken</a:t>
            </a:r>
            <a:r>
              <a:rPr lang="en-US" sz="3600" spc="32">
                <a:solidFill>
                  <a:srgbClr val="382B1B"/>
                </a:solidFill>
                <a:latin typeface="TT Rounds Condensed"/>
                <a:ea typeface="TT Rounds Condensed"/>
                <a:cs typeface="TT Rounds Condensed"/>
                <a:sym typeface="TT Rounds Condensed"/>
              </a:rPr>
              <a:t>: Informatie over de specifieke technieken die gebruikt moeten worden (blancheren, sauteren, smoren, enz.).</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 Tijd</a:t>
            </a:r>
            <a:r>
              <a:rPr lang="en-US" sz="3600" spc="32">
                <a:solidFill>
                  <a:srgbClr val="382B1B"/>
                </a:solidFill>
                <a:latin typeface="TT Rounds Condensed"/>
                <a:ea typeface="TT Rounds Condensed"/>
                <a:cs typeface="TT Rounds Condensed"/>
                <a:sym typeface="TT Rounds Condensed"/>
              </a:rPr>
              <a:t>: Tijd die nodig is voor elke voorbereidingsfase.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647700"/>
            <a:ext cx="16650918" cy="8265414"/>
          </a:xfrm>
          <a:prstGeom prst="rect">
            <a:avLst/>
          </a:prstGeom>
        </p:spPr>
        <p:txBody>
          <a:bodyPr lIns="0" tIns="0" rIns="0" bIns="0" rtlCol="0" anchor="t">
            <a:spAutoFit/>
          </a:bodyPr>
          <a:lstStyle/>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Koken</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Kookmethode</a:t>
            </a:r>
            <a:r>
              <a:rPr lang="en-US" sz="3600" spc="32" dirty="0">
                <a:solidFill>
                  <a:srgbClr val="382B1B"/>
                </a:solidFill>
                <a:latin typeface="TT Rounds Condensed"/>
                <a:ea typeface="TT Rounds Condensed"/>
                <a:cs typeface="TT Rounds Condensed"/>
                <a:sym typeface="TT Rounds Condensed"/>
              </a:rPr>
              <a:t>: Type </a:t>
            </a:r>
            <a:r>
              <a:rPr lang="en-US" sz="3600" spc="32" dirty="0" err="1">
                <a:solidFill>
                  <a:srgbClr val="382B1B"/>
                </a:solidFill>
                <a:latin typeface="TT Rounds Condensed"/>
                <a:ea typeface="TT Rounds Condensed"/>
                <a:cs typeface="TT Rounds Condensed"/>
                <a:sym typeface="TT Rounds Condensed"/>
              </a:rPr>
              <a:t>bereiding</a:t>
            </a:r>
            <a:r>
              <a:rPr lang="en-US" sz="3600" spc="32" dirty="0">
                <a:solidFill>
                  <a:srgbClr val="382B1B"/>
                </a:solidFill>
                <a:latin typeface="TT Rounds Condensed"/>
                <a:ea typeface="TT Rounds Condensed"/>
                <a:cs typeface="TT Rounds Condensed"/>
                <a:sym typeface="TT Rounds Condensed"/>
              </a:rPr>
              <a:t> (oven, </a:t>
            </a:r>
            <a:r>
              <a:rPr lang="en-US" sz="3600" spc="32" dirty="0" err="1">
                <a:solidFill>
                  <a:srgbClr val="382B1B"/>
                </a:solidFill>
                <a:latin typeface="TT Rounds Condensed"/>
                <a:ea typeface="TT Rounds Condensed"/>
                <a:cs typeface="TT Rounds Condensed"/>
                <a:sym typeface="TT Rounds Condensed"/>
              </a:rPr>
              <a:t>koekenpan</a:t>
            </a:r>
            <a:r>
              <a:rPr lang="en-US" sz="3600" spc="32" dirty="0">
                <a:solidFill>
                  <a:srgbClr val="382B1B"/>
                </a:solidFill>
                <a:latin typeface="TT Rounds Condensed"/>
                <a:ea typeface="TT Rounds Condensed"/>
                <a:cs typeface="TT Rounds Condensed"/>
                <a:sym typeface="TT Rounds Condensed"/>
              </a:rPr>
              <a:t>, grill, </a:t>
            </a:r>
            <a:r>
              <a:rPr lang="en-US" sz="3600" spc="32" dirty="0" err="1">
                <a:solidFill>
                  <a:srgbClr val="382B1B"/>
                </a:solidFill>
                <a:latin typeface="TT Rounds Condensed"/>
                <a:ea typeface="TT Rounds Condensed"/>
                <a:cs typeface="TT Rounds Condensed"/>
                <a:sym typeface="TT Rounds Condensed"/>
              </a:rPr>
              <a:t>enz</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Temperatuur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Nauwkeurige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kooktemperatuur</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Tijd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Kooktijd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voor</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elke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stap</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Dressuur</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presentatie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Dressing </a:t>
            </a:r>
            <a:r>
              <a:rPr lang="en-US" sz="3600" b="1" spc="32" dirty="0" err="1">
                <a:solidFill>
                  <a:srgbClr val="382B1B"/>
                </a:solidFill>
                <a:latin typeface="TT Rounds Condensed Bold"/>
                <a:ea typeface="TT Rounds Condensed Bold"/>
                <a:cs typeface="TT Rounds Condensed Bold"/>
                <a:sym typeface="TT Rounds Condensed Bold"/>
              </a:rPr>
              <a:t>instructies</a:t>
            </a:r>
            <a:r>
              <a:rPr lang="en-US" sz="3600" b="1" spc="32" dirty="0">
                <a:solidFill>
                  <a:srgbClr val="382B1B"/>
                </a:solidFill>
                <a:latin typeface="TT Rounds Condensed Bold"/>
                <a:ea typeface="TT Rounds Condensed Bold"/>
                <a:cs typeface="TT Rounds Condensed Bold"/>
                <a:sym typeface="TT Rounds Condensed Bold"/>
              </a:rPr>
              <a:t>:</a:t>
            </a:r>
            <a:r>
              <a:rPr lang="en-US" sz="3600" spc="32" dirty="0">
                <a:solidFill>
                  <a:srgbClr val="382B1B"/>
                </a:solidFill>
                <a:latin typeface="TT Rounds Condensed"/>
                <a:ea typeface="TT Rounds Condensed"/>
                <a:cs typeface="TT Rounds Condensed"/>
                <a:sym typeface="TT Rounds Condensed"/>
              </a:rPr>
              <a:t> Hoe je het eten op het bord </a:t>
            </a:r>
            <a:r>
              <a:rPr lang="en-US" sz="3600" spc="32" dirty="0" err="1">
                <a:solidFill>
                  <a:srgbClr val="382B1B"/>
                </a:solidFill>
                <a:latin typeface="TT Rounds Condensed"/>
                <a:ea typeface="TT Rounds Condensed"/>
                <a:cs typeface="TT Rounds Condensed"/>
                <a:sym typeface="TT Rounds Condensed"/>
              </a:rPr>
              <a:t>schikt</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Sierlijsten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Decoratieve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elementen</a:t>
            </a:r>
            <a:r>
              <a:rPr lang="en-US" sz="3600" spc="32" dirty="0">
                <a:solidFill>
                  <a:srgbClr val="382B1B"/>
                </a:solidFill>
                <a:latin typeface="TT Rounds Condensed"/>
                <a:ea typeface="TT Rounds Condensed"/>
                <a:cs typeface="TT Rounds Condensed"/>
                <a:sym typeface="TT Rounds Condensed"/>
              </a:rPr>
              <a:t> of </a:t>
            </a:r>
            <a:r>
              <a:rPr lang="en-US" sz="3600" spc="32" dirty="0" err="1">
                <a:solidFill>
                  <a:srgbClr val="382B1B"/>
                </a:solidFill>
                <a:latin typeface="TT Rounds Condensed"/>
                <a:ea typeface="TT Rounds Condensed"/>
                <a:cs typeface="TT Rounds Condensed"/>
                <a:sym typeface="TT Rounds Condensed"/>
              </a:rPr>
              <a:t>sierlijsten</a:t>
            </a:r>
            <a:r>
              <a:rPr lang="en-US" sz="3600" spc="32" dirty="0">
                <a:solidFill>
                  <a:srgbClr val="382B1B"/>
                </a:solidFill>
                <a:latin typeface="TT Rounds Condensed"/>
                <a:ea typeface="TT Rounds Condensed"/>
                <a:cs typeface="TT Rounds Condensed"/>
                <a:sym typeface="TT Rounds Condensed"/>
              </a:rPr>
              <a:t> die </a:t>
            </a:r>
            <a:r>
              <a:rPr lang="en-US" sz="3600" spc="32" dirty="0" err="1">
                <a:solidFill>
                  <a:srgbClr val="382B1B"/>
                </a:solidFill>
                <a:latin typeface="TT Rounds Condensed"/>
                <a:ea typeface="TT Rounds Condensed"/>
                <a:cs typeface="TT Rounds Condensed"/>
                <a:sym typeface="TT Rounds Condensed"/>
              </a:rPr>
              <a:t>moeten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worden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toegevoegd</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Presentatie</a:t>
            </a:r>
            <a:r>
              <a:rPr lang="en-US" sz="3600" spc="32" dirty="0">
                <a:solidFill>
                  <a:srgbClr val="382B1B"/>
                </a:solidFill>
                <a:latin typeface="TT Rounds Condensed"/>
                <a:ea typeface="TT Rounds Condensed"/>
                <a:cs typeface="TT Rounds Condensed"/>
                <a:sym typeface="TT Rounds Condensed"/>
              </a:rPr>
              <a:t>: Tips </a:t>
            </a:r>
            <a:r>
              <a:rPr lang="en-US" sz="3600" spc="32" dirty="0" err="1">
                <a:solidFill>
                  <a:srgbClr val="382B1B"/>
                </a:solidFill>
                <a:latin typeface="TT Rounds Condensed"/>
                <a:ea typeface="TT Rounds Condensed"/>
                <a:cs typeface="TT Rounds Condensed"/>
                <a:sym typeface="TT Rounds Condensed"/>
              </a:rPr>
              <a:t>voor</a:t>
            </a:r>
            <a:r>
              <a:rPr lang="en-US" sz="3600" spc="32" dirty="0">
                <a:solidFill>
                  <a:srgbClr val="382B1B"/>
                </a:solidFill>
                <a:latin typeface="TT Rounds Condensed"/>
                <a:ea typeface="TT Rounds Condensed"/>
                <a:cs typeface="TT Rounds Condensed"/>
                <a:sym typeface="TT Rounds Condensed"/>
              </a:rPr>
              <a:t> de </a:t>
            </a:r>
            <a:r>
              <a:rPr lang="en-US" sz="3600" spc="32" dirty="0" err="1">
                <a:solidFill>
                  <a:srgbClr val="382B1B"/>
                </a:solidFill>
                <a:latin typeface="TT Rounds Condensed"/>
                <a:ea typeface="TT Rounds Condensed"/>
                <a:cs typeface="TT Rounds Condensed"/>
                <a:sym typeface="TT Rounds Condensed"/>
              </a:rPr>
              <a:t>uiteindelijke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presentatie</a:t>
            </a:r>
            <a:r>
              <a:rPr lang="en-US" sz="3600" spc="32" dirty="0">
                <a:solidFill>
                  <a:srgbClr val="382B1B"/>
                </a:solidFill>
                <a:latin typeface="TT Rounds Condensed"/>
                <a:ea typeface="TT Rounds Condensed"/>
                <a:cs typeface="TT Rounds Condensed"/>
                <a:sym typeface="TT Rounds Condensed"/>
              </a:rPr>
              <a:t> om het </a:t>
            </a:r>
            <a:r>
              <a:rPr lang="en-US" sz="3600" spc="32" dirty="0" err="1">
                <a:solidFill>
                  <a:srgbClr val="382B1B"/>
                </a:solidFill>
                <a:latin typeface="TT Rounds Condensed"/>
                <a:ea typeface="TT Rounds Condensed"/>
                <a:cs typeface="TT Rounds Condensed"/>
                <a:sym typeface="TT Rounds Condensed"/>
              </a:rPr>
              <a:t>gerecht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esthetisch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aantrekkelijk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te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maken</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Porties</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en</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opbrengst</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Aantal</a:t>
            </a: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porties</a:t>
            </a:r>
            <a:r>
              <a:rPr lang="en-US" sz="3600" b="1" spc="32" dirty="0">
                <a:solidFill>
                  <a:srgbClr val="382B1B"/>
                </a:solidFill>
                <a:latin typeface="TT Rounds Condensed Bold"/>
                <a:ea typeface="TT Rounds Condensed Bold"/>
                <a:cs typeface="TT Rounds Condensed Bold"/>
                <a:sym typeface="TT Rounds Condensed Bold"/>
              </a:rPr>
              <a: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Aantal</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porties</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dat</a:t>
            </a:r>
            <a:r>
              <a:rPr lang="en-US" sz="3600" spc="32" dirty="0">
                <a:solidFill>
                  <a:srgbClr val="382B1B"/>
                </a:solidFill>
                <a:latin typeface="TT Rounds Condensed"/>
                <a:ea typeface="TT Rounds Condensed"/>
                <a:cs typeface="TT Rounds Condensed"/>
                <a:sym typeface="TT Rounds Condensed"/>
              </a:rPr>
              <a:t> het </a:t>
            </a:r>
            <a:r>
              <a:rPr lang="en-US" sz="3600" spc="32" dirty="0" err="1">
                <a:solidFill>
                  <a:srgbClr val="382B1B"/>
                </a:solidFill>
                <a:latin typeface="TT Rounds Condensed"/>
                <a:ea typeface="TT Rounds Condensed"/>
                <a:cs typeface="TT Rounds Condensed"/>
                <a:sym typeface="TT Rounds Condensed"/>
              </a:rPr>
              <a:t>recept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produceert</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Portiegrootte</a:t>
            </a:r>
            <a:r>
              <a:rPr lang="en-US" sz="3600" b="1" spc="32" dirty="0">
                <a:solidFill>
                  <a:srgbClr val="382B1B"/>
                </a:solidFill>
                <a:latin typeface="TT Rounds Condensed Bold"/>
                <a:ea typeface="TT Rounds Condensed Bold"/>
                <a:cs typeface="TT Rounds Condensed Bold"/>
                <a:sym typeface="TT Rounds Condensed Bold"/>
              </a:rPr>
              <a:t>:</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Grootte</a:t>
            </a:r>
            <a:r>
              <a:rPr lang="en-US" sz="3600" spc="32" dirty="0">
                <a:solidFill>
                  <a:srgbClr val="382B1B"/>
                </a:solidFill>
                <a:latin typeface="TT Rounds Condensed"/>
                <a:ea typeface="TT Rounds Condensed"/>
                <a:cs typeface="TT Rounds Condensed"/>
                <a:sym typeface="TT Rounds Condensed"/>
              </a:rPr>
              <a:t> of </a:t>
            </a:r>
            <a:r>
              <a:rPr lang="en-US" sz="3600" spc="32" dirty="0" err="1">
                <a:solidFill>
                  <a:srgbClr val="382B1B"/>
                </a:solidFill>
                <a:latin typeface="TT Rounds Condensed"/>
                <a:ea typeface="TT Rounds Condensed"/>
                <a:cs typeface="TT Rounds Condensed"/>
                <a:sym typeface="TT Rounds Condensed"/>
              </a:rPr>
              <a:t>gewicht</a:t>
            </a:r>
            <a:r>
              <a:rPr lang="en-US" sz="3600" spc="32" dirty="0">
                <a:solidFill>
                  <a:srgbClr val="382B1B"/>
                </a:solidFill>
                <a:latin typeface="TT Rounds Condensed"/>
                <a:ea typeface="TT Rounds Condensed"/>
                <a:cs typeface="TT Rounds Condensed"/>
                <a:sym typeface="TT Rounds Condensed"/>
              </a:rPr>
              <a:t> van </a:t>
            </a:r>
            <a:r>
              <a:rPr lang="en-US" sz="3600" spc="32" dirty="0" err="1">
                <a:solidFill>
                  <a:srgbClr val="382B1B"/>
                </a:solidFill>
                <a:latin typeface="TT Rounds Condensed"/>
                <a:ea typeface="TT Rounds Condensed"/>
                <a:cs typeface="TT Rounds Condensed"/>
                <a:sym typeface="TT Rounds Condensed"/>
              </a:rPr>
              <a:t>elke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portie</a:t>
            </a:r>
            <a:r>
              <a:rPr lang="en-US" sz="3600" spc="32" dirty="0">
                <a:solidFill>
                  <a:srgbClr val="382B1B"/>
                </a:solidFill>
                <a:latin typeface="TT Rounds Condensed"/>
                <a:ea typeface="TT Rounds Condensed"/>
                <a:cs typeface="TT Rounds Condensed"/>
                <a:sym typeface="TT Rounds Condensed"/>
              </a:rPr>
              <a:t>.</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err="1">
                <a:solidFill>
                  <a:srgbClr val="382B1B"/>
                </a:solidFill>
                <a:latin typeface="TT Rounds Condensed Bold"/>
                <a:ea typeface="TT Rounds Condensed Bold"/>
                <a:cs typeface="TT Rounds Condensed Bold"/>
                <a:sym typeface="TT Rounds Condensed Bold"/>
              </a:rPr>
              <a:t>Voedingswaarde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a:t>
            </a:r>
            <a:r>
              <a:rPr lang="en-US" sz="3600" b="1" spc="32" dirty="0" err="1">
                <a:solidFill>
                  <a:srgbClr val="382B1B"/>
                </a:solidFill>
                <a:latin typeface="TT Rounds Condensed Bold"/>
                <a:ea typeface="TT Rounds Condensed Bold"/>
                <a:cs typeface="TT Rounds Condensed Bold"/>
                <a:sym typeface="TT Rounds Condensed Bold"/>
              </a:rPr>
              <a:t>Voedingsinformatie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Calorieën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proteïnen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vetten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koolhydraten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enz</a:t>
            </a:r>
            <a:r>
              <a:rPr lang="en-US" sz="3600" spc="32" dirty="0">
                <a:solidFill>
                  <a:srgbClr val="382B1B"/>
                </a:solidFill>
                <a:latin typeface="TT Rounds Condensed"/>
                <a:ea typeface="TT Rounds Condensed"/>
                <a:cs typeface="TT Rounds Condensed"/>
                <a:sym typeface="TT Rounds Condensed"/>
              </a:rPr>
              <a:t>. per </a:t>
            </a:r>
            <a:r>
              <a:rPr lang="en-US" sz="3600" spc="32" dirty="0" err="1">
                <a:solidFill>
                  <a:srgbClr val="382B1B"/>
                </a:solidFill>
                <a:latin typeface="TT Rounds Condensed"/>
                <a:ea typeface="TT Rounds Condensed"/>
                <a:cs typeface="TT Rounds Condensed"/>
                <a:sym typeface="TT Rounds Condensed"/>
              </a:rPr>
              <a:t>portie</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vaak</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gebruikt</a:t>
            </a:r>
            <a:r>
              <a:rPr lang="en-US" sz="3600" spc="32" dirty="0">
                <a:solidFill>
                  <a:srgbClr val="382B1B"/>
                </a:solidFill>
                <a:latin typeface="TT Rounds Condensed"/>
                <a:ea typeface="TT Rounds Condensed"/>
                <a:cs typeface="TT Rounds Condensed"/>
                <a:sym typeface="TT Rounds Condensed"/>
              </a:rPr>
              <a:t> in </a:t>
            </a:r>
            <a:r>
              <a:rPr lang="en-US" sz="3600" spc="32" dirty="0" err="1">
                <a:solidFill>
                  <a:srgbClr val="382B1B"/>
                </a:solidFill>
                <a:latin typeface="TT Rounds Condensed"/>
                <a:ea typeface="TT Rounds Condensed"/>
                <a:cs typeface="TT Rounds Condensed"/>
                <a:sym typeface="TT Rounds Condensed"/>
              </a:rPr>
              <a:t>bedrijven</a:t>
            </a:r>
            <a:r>
              <a:rPr lang="en-US" sz="3600" spc="32" dirty="0">
                <a:solidFill>
                  <a:srgbClr val="382B1B"/>
                </a:solidFill>
                <a:latin typeface="TT Rounds Condensed"/>
                <a:ea typeface="TT Rounds Condensed"/>
                <a:cs typeface="TT Rounds Condensed"/>
                <a:sym typeface="TT Rounds Condensed"/>
              </a:rPr>
              <a:t> die </a:t>
            </a:r>
            <a:r>
              <a:rPr lang="en-US" sz="3600" spc="32" dirty="0" err="1">
                <a:solidFill>
                  <a:srgbClr val="382B1B"/>
                </a:solidFill>
                <a:latin typeface="TT Rounds Condensed"/>
                <a:ea typeface="TT Rounds Condensed"/>
                <a:cs typeface="TT Rounds Condensed"/>
                <a:sym typeface="TT Rounds Condensed"/>
              </a:rPr>
              <a:t>zich</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richten</a:t>
            </a:r>
            <a:r>
              <a:rPr lang="en-US" sz="3600" spc="32" dirty="0">
                <a:solidFill>
                  <a:srgbClr val="382B1B"/>
                </a:solidFill>
                <a:latin typeface="TT Rounds Condensed"/>
                <a:ea typeface="TT Rounds Condensed"/>
                <a:cs typeface="TT Rounds Condensed"/>
                <a:sym typeface="TT Rounds Condensed"/>
              </a:rPr>
              <a:t> op </a:t>
            </a:r>
            <a:r>
              <a:rPr lang="en-US" sz="3600" spc="32" dirty="0" err="1">
                <a:solidFill>
                  <a:srgbClr val="382B1B"/>
                </a:solidFill>
                <a:latin typeface="TT Rounds Condensed"/>
                <a:ea typeface="TT Rounds Condensed"/>
                <a:cs typeface="TT Rounds Condensed"/>
                <a:sym typeface="TT Rounds Condensed"/>
              </a:rPr>
              <a:t>gezondheid</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en</a:t>
            </a:r>
            <a:r>
              <a:rPr lang="en-US" sz="3600" spc="32" dirty="0">
                <a:solidFill>
                  <a:srgbClr val="382B1B"/>
                </a:solidFill>
                <a:latin typeface="TT Rounds Condensed"/>
                <a:ea typeface="TT Rounds Condensed"/>
                <a:cs typeface="TT Rounds Condensed"/>
                <a:sym typeface="TT Rounds Condensed"/>
              </a:rPr>
              <a:t> </a:t>
            </a:r>
            <a:r>
              <a:rPr lang="en-US" sz="3600" spc="32" dirty="0" err="1">
                <a:solidFill>
                  <a:srgbClr val="382B1B"/>
                </a:solidFill>
                <a:latin typeface="TT Rounds Condensed"/>
                <a:ea typeface="TT Rounds Condensed"/>
                <a:cs typeface="TT Rounds Condensed"/>
                <a:sym typeface="TT Rounds Condensed"/>
              </a:rPr>
              <a:t>voeding</a:t>
            </a:r>
            <a:r>
              <a:rPr lang="en-US" sz="3600" spc="32" dirty="0">
                <a:solidFill>
                  <a:srgbClr val="382B1B"/>
                </a:solidFill>
                <a:latin typeface="TT Rounds Condensed"/>
                <a:ea typeface="TT Rounds Condensed"/>
                <a:cs typeface="TT Rounds Condensed"/>
                <a:sym typeface="TT Rounds Condensed"/>
              </a:rPr>
              <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6347892"/>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Kosten van ingrediënten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Prijzen van ingrediënten</a:t>
            </a:r>
            <a:r>
              <a:rPr lang="en-US" sz="3600" spc="32" dirty="0">
                <a:solidFill>
                  <a:srgbClr val="382B1B"/>
                </a:solidFill>
                <a:latin typeface="TT Rounds Condensed"/>
                <a:ea typeface="TT Rounds Condensed"/>
                <a:cs typeface="TT Rounds Condensed"/>
                <a:sym typeface="TT Rounds Condensed"/>
              </a:rPr>
              <a:t>: Kosten van elk ingrediënt om de totale kosten van het gerecht te berekenen.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Kosten per portie</a:t>
            </a:r>
            <a:r>
              <a:rPr lang="en-US" sz="3600" spc="32" dirty="0">
                <a:solidFill>
                  <a:srgbClr val="382B1B"/>
                </a:solidFill>
                <a:latin typeface="TT Rounds Condensed"/>
                <a:ea typeface="TT Rounds Condensed"/>
                <a:cs typeface="TT Rounds Condensed"/>
                <a:sym typeface="TT Rounds Condensed"/>
              </a:rPr>
              <a:t>: Totale kosten gedeeld door het aantal porties om de kosten per eenheid te bepalen.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Foto's en illustraties</a:t>
            </a:r>
          </a:p>
          <a:p>
            <a:pPr algn="l">
              <a:lnSpc>
                <a:spcPts val="3888"/>
              </a:lnSpc>
            </a:pPr>
            <a:r>
              <a:rPr lang="en-US" sz="3600" spc="32" dirty="0">
                <a:solidFill>
                  <a:srgbClr val="382B1B"/>
                </a:solidFill>
                <a:latin typeface="TT Rounds Condensed"/>
                <a:ea typeface="TT Rounds Condensed"/>
                <a:cs typeface="TT Rounds Condensed"/>
                <a:sym typeface="TT Rounds Condensed"/>
              </a:rPr>
              <a:t>- Afbeeldingen: Foto's van het voltooide gerecht en eventuele belangrijke stappen in de bereiding.</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Advies en opmerkingen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Tips van de chef</a:t>
            </a:r>
            <a:r>
              <a:rPr lang="en-US" sz="3600" spc="32" dirty="0">
                <a:solidFill>
                  <a:srgbClr val="382B1B"/>
                </a:solidFill>
                <a:latin typeface="TT Rounds Condensed"/>
                <a:ea typeface="TT Rounds Condensed"/>
                <a:cs typeface="TT Rounds Condensed"/>
                <a:sym typeface="TT Rounds Condensed"/>
              </a:rPr>
              <a:t>: Advies over hoe je het gerecht kunt verbeteren of mogelijke variaties.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Specifieke opmerkingen</a:t>
            </a:r>
            <a:r>
              <a:rPr lang="en-US" sz="3600" spc="32" dirty="0">
                <a:solidFill>
                  <a:srgbClr val="382B1B"/>
                </a:solidFill>
                <a:latin typeface="TT Rounds Condensed"/>
                <a:ea typeface="TT Rounds Condensed"/>
                <a:cs typeface="TT Rounds Condensed"/>
                <a:sym typeface="TT Rounds Condensed"/>
              </a:rPr>
              <a:t>: Informatie over mogelijke allergieën, dieetaanpassingen, enz.</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2700"/>
              </a:lnSpc>
            </a:pPr>
            <a:endParaRPr lang="en-US" sz="2500" b="1" u="sng" spc="22" dirty="0">
              <a:solidFill>
                <a:srgbClr val="382B1B"/>
              </a:solidFill>
              <a:latin typeface="TT Rounds Condensed Bold"/>
              <a:ea typeface="TT Rounds Condensed Bold"/>
              <a:cs typeface="TT Rounds Condensed Bold"/>
              <a:sym typeface="TT Rounds Condensed Bold"/>
              <a:hlinkClick r:id="rId3" tooltip="https://fiches.hotellerie-restauration.ac-versailles.fr/fiche/404"/>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3924151"/>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Casestudy</a:t>
            </a:r>
            <a:r>
              <a:rPr lang="en-US" sz="3600" spc="32" dirty="0">
                <a:solidFill>
                  <a:srgbClr val="382B1B"/>
                </a:solidFill>
                <a:latin typeface="TT Rounds Condensed"/>
                <a:ea typeface="TT Rounds Condensed"/>
                <a:cs typeface="TT Rounds Condensed"/>
                <a:sym typeface="TT Rounds Condensed"/>
              </a:rPr>
              <a:t>: </a:t>
            </a:r>
          </a:p>
          <a:p>
            <a:pPr algn="l">
              <a:lnSpc>
                <a:spcPts val="3888"/>
              </a:lnSpc>
            </a:pPr>
            <a:r>
              <a:rPr lang="en-US" sz="3600" spc="32" dirty="0">
                <a:solidFill>
                  <a:srgbClr val="382B1B"/>
                </a:solidFill>
                <a:latin typeface="TT Rounds Condensed"/>
                <a:ea typeface="TT Rounds Condensed"/>
                <a:cs typeface="TT Rounds Condensed"/>
                <a:sym typeface="TT Rounds Condensed"/>
              </a:rPr>
              <a:t>Een typisch Frans menu samenstellen</a:t>
            </a:r>
          </a:p>
          <a:p>
            <a:pPr algn="l">
              <a:lnSpc>
                <a:spcPts val="3888"/>
              </a:lnSpc>
            </a:pPr>
            <a:endParaRPr lang="en-US" sz="4400" spc="32" dirty="0">
              <a:solidFill>
                <a:srgbClr val="382B1B"/>
              </a:solidFill>
              <a:latin typeface="TT Rounds Condensed"/>
              <a:ea typeface="TT Rounds Condensed"/>
              <a:cs typeface="TT Rounds Condensed"/>
              <a:sym typeface="TT Rounds Condensed"/>
            </a:endParaRP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3" tooltip="https://fiches.hotellerie-restauration.ac-versailles.fr/fiche/46/jouer"/>
              </a:rPr>
              <a:t>Ratatouille online technisch dossier met video</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4" tooltip="https://fiches.hotellerie-restauration.ac-versailles.fr/fiche/5"/>
              </a:rPr>
              <a:t>Schelvis en komkommersalade</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5" tooltip="https://fiches.hotellerie-restauration.ac-versailles.fr/fiche/115"/>
              </a:rPr>
              <a:t>Geroosterde kip</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6" tooltip="https://fiches.hotellerie-restauration.ac-versailles.fr/fiche/56"/>
              </a:rPr>
              <a:t>Gratin van aardappelen</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7" tooltip="https://fiches.hotellerie-restauration.ac-versailles.fr/fiche/46"/>
              </a:rPr>
              <a:t>Ratatouill</a:t>
            </a:r>
            <a:r>
              <a:rPr lang="en-US" sz="3200" b="1" spc="22" dirty="0">
                <a:solidFill>
                  <a:srgbClr val="382B1B"/>
                </a:solidFill>
                <a:latin typeface="TT Rounds Condensed Bold"/>
                <a:ea typeface="TT Rounds Condensed Bold"/>
                <a:cs typeface="TT Rounds Condensed Bold"/>
                <a:sym typeface="TT Rounds Condensed Bold"/>
              </a:rPr>
              <a:t>e </a:t>
            </a:r>
          </a:p>
          <a:p>
            <a:pPr algn="l">
              <a:lnSpc>
                <a:spcPts val="2700"/>
              </a:lnSpc>
            </a:pPr>
            <a:r>
              <a:rPr lang="en-US" sz="3200" b="1" u="sng" spc="22" dirty="0">
                <a:solidFill>
                  <a:srgbClr val="382B1B"/>
                </a:solidFill>
                <a:latin typeface="TT Rounds Condensed Bold"/>
                <a:ea typeface="TT Rounds Condensed Bold"/>
                <a:cs typeface="TT Rounds Condensed Bold"/>
                <a:sym typeface="TT Rounds Condensed Bold"/>
                <a:hlinkClick r:id="rId8" tooltip="https://fiches.hotellerie-restauration.ac-versailles.fr/fiche/404"/>
              </a:rPr>
              <a:t>Citroen omgekeerde taart </a:t>
            </a:r>
          </a:p>
          <a:p>
            <a:pPr algn="l">
              <a:lnSpc>
                <a:spcPts val="2700"/>
              </a:lnSpc>
            </a:pPr>
            <a:endParaRPr lang="en-US" sz="2500" b="1" u="sng" spc="22" dirty="0">
              <a:solidFill>
                <a:srgbClr val="382B1B"/>
              </a:solidFill>
              <a:latin typeface="TT Rounds Condensed Bold"/>
              <a:ea typeface="TT Rounds Condensed Bold"/>
              <a:cs typeface="TT Rounds Condensed Bold"/>
              <a:sym typeface="TT Rounds Condensed Bold"/>
              <a:hlinkClick r:id="rId8" tooltip="https://fiches.hotellerie-restauration.ac-versailles.fr/fiche/404"/>
            </a:endParaRPr>
          </a:p>
        </p:txBody>
      </p:sp>
    </p:spTree>
    <p:extLst>
      <p:ext uri="{BB962C8B-B14F-4D97-AF65-F5344CB8AC3E}">
        <p14:creationId xmlns:p14="http://schemas.microsoft.com/office/powerpoint/2010/main" val="4186661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8348439"/>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Casestudy:</a:t>
            </a:r>
            <a:r>
              <a:rPr lang="en-US" sz="3600" spc="32" dirty="0">
                <a:solidFill>
                  <a:srgbClr val="382B1B"/>
                </a:solidFill>
                <a:latin typeface="TT Rounds Condensed"/>
                <a:ea typeface="TT Rounds Condensed"/>
                <a:cs typeface="TT Rounds Condensed"/>
                <a:sym typeface="TT Rounds Condensed"/>
              </a:rPr>
              <a:t>  Een typisch Frans menu samenstellen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a:ea typeface="TT Rounds Condensed"/>
                <a:cs typeface="TT Rounds Condensed"/>
                <a:sym typeface="TT Rounds Condensed"/>
              </a:rPr>
              <a:t>Gegevensblad keuken</a:t>
            </a:r>
          </a:p>
          <a:p>
            <a:pPr algn="l">
              <a:lnSpc>
                <a:spcPts val="3888"/>
              </a:lnSpc>
            </a:pPr>
            <a:endParaRPr lang="en-US" sz="3600" b="1"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a:ea typeface="TT Rounds Condensed"/>
                <a:cs typeface="TT Rounds Condensed"/>
                <a:sym typeface="TT Rounds Condensed"/>
              </a:rPr>
              <a:t>Schotel: Ratatouille</a:t>
            </a:r>
          </a:p>
          <a:p>
            <a:pPr algn="l">
              <a:lnSpc>
                <a:spcPts val="3888"/>
              </a:lnSpc>
            </a:pPr>
            <a:r>
              <a:rPr lang="en-US" sz="3600" spc="32" dirty="0">
                <a:solidFill>
                  <a:srgbClr val="382B1B"/>
                </a:solidFill>
                <a:latin typeface="TT Rounds Condensed"/>
                <a:ea typeface="TT Rounds Condensed"/>
                <a:cs typeface="TT Rounds Condensed"/>
                <a:sym typeface="TT Rounds Condensed"/>
              </a:rPr>
              <a:t>- Ingrediënten:</a:t>
            </a:r>
          </a:p>
          <a:p>
            <a:pPr algn="l">
              <a:lnSpc>
                <a:spcPts val="3888"/>
              </a:lnSpc>
            </a:pPr>
            <a:r>
              <a:rPr lang="en-US" sz="3600" spc="32" dirty="0">
                <a:solidFill>
                  <a:srgbClr val="382B1B"/>
                </a:solidFill>
                <a:latin typeface="TT Rounds Condensed"/>
                <a:ea typeface="TT Rounds Condensed"/>
                <a:cs typeface="TT Rounds Condensed"/>
                <a:sym typeface="TT Rounds Condensed"/>
              </a:rPr>
              <a:t>  - Aubergine: 200g</a:t>
            </a:r>
          </a:p>
          <a:p>
            <a:pPr algn="l">
              <a:lnSpc>
                <a:spcPts val="3888"/>
              </a:lnSpc>
            </a:pPr>
            <a:r>
              <a:rPr lang="en-US" sz="3600" spc="32" dirty="0">
                <a:solidFill>
                  <a:srgbClr val="382B1B"/>
                </a:solidFill>
                <a:latin typeface="TT Rounds Condensed"/>
                <a:ea typeface="TT Rounds Condensed"/>
                <a:cs typeface="TT Rounds Condensed"/>
                <a:sym typeface="TT Rounds Condensed"/>
              </a:rPr>
              <a:t>  - Courgette: 200g</a:t>
            </a:r>
          </a:p>
          <a:p>
            <a:pPr algn="l">
              <a:lnSpc>
                <a:spcPts val="3888"/>
              </a:lnSpc>
            </a:pPr>
            <a:r>
              <a:rPr lang="en-US" sz="3600" spc="32" dirty="0">
                <a:solidFill>
                  <a:srgbClr val="382B1B"/>
                </a:solidFill>
                <a:latin typeface="TT Rounds Condensed"/>
                <a:ea typeface="TT Rounds Condensed"/>
                <a:cs typeface="TT Rounds Condensed"/>
                <a:sym typeface="TT Rounds Condensed"/>
              </a:rPr>
              <a:t>  - Paprika's: 200g</a:t>
            </a:r>
          </a:p>
          <a:p>
            <a:pPr algn="l">
              <a:lnSpc>
                <a:spcPts val="3888"/>
              </a:lnSpc>
            </a:pPr>
            <a:r>
              <a:rPr lang="en-US" sz="3600" spc="32" dirty="0">
                <a:solidFill>
                  <a:srgbClr val="382B1B"/>
                </a:solidFill>
                <a:latin typeface="TT Rounds Condensed"/>
                <a:ea typeface="TT Rounds Condensed"/>
                <a:cs typeface="TT Rounds Condensed"/>
                <a:sym typeface="TT Rounds Condensed"/>
              </a:rPr>
              <a:t>  - Tomaten: 300g</a:t>
            </a:r>
          </a:p>
          <a:p>
            <a:pPr algn="l">
              <a:lnSpc>
                <a:spcPts val="3888"/>
              </a:lnSpc>
            </a:pPr>
            <a:r>
              <a:rPr lang="en-US" sz="3600" spc="32" dirty="0">
                <a:solidFill>
                  <a:srgbClr val="382B1B"/>
                </a:solidFill>
                <a:latin typeface="TT Rounds Condensed"/>
                <a:ea typeface="TT Rounds Condensed"/>
                <a:cs typeface="TT Rounds Condensed"/>
                <a:sym typeface="TT Rounds Condensed"/>
              </a:rPr>
              <a:t>  - Ui: 1 grote</a:t>
            </a:r>
          </a:p>
          <a:p>
            <a:pPr algn="l">
              <a:lnSpc>
                <a:spcPts val="3888"/>
              </a:lnSpc>
            </a:pPr>
            <a:r>
              <a:rPr lang="en-US" sz="3600" spc="32" dirty="0">
                <a:solidFill>
                  <a:srgbClr val="382B1B"/>
                </a:solidFill>
                <a:latin typeface="TT Rounds Condensed"/>
                <a:ea typeface="TT Rounds Condensed"/>
                <a:cs typeface="TT Rounds Condensed"/>
                <a:sym typeface="TT Rounds Condensed"/>
              </a:rPr>
              <a:t>  - Knoflook: 3 tenen</a:t>
            </a:r>
          </a:p>
          <a:p>
            <a:pPr algn="l">
              <a:lnSpc>
                <a:spcPts val="3888"/>
              </a:lnSpc>
            </a:pPr>
            <a:r>
              <a:rPr lang="en-US" sz="3600" spc="32" dirty="0">
                <a:solidFill>
                  <a:srgbClr val="382B1B"/>
                </a:solidFill>
                <a:latin typeface="TT Rounds Condensed"/>
                <a:ea typeface="TT Rounds Condensed"/>
                <a:cs typeface="TT Rounds Condensed"/>
                <a:sym typeface="TT Rounds Condensed"/>
              </a:rPr>
              <a:t>  - Olijfolie: 50ml</a:t>
            </a:r>
          </a:p>
          <a:p>
            <a:pPr algn="l">
              <a:lnSpc>
                <a:spcPts val="3888"/>
              </a:lnSpc>
            </a:pPr>
            <a:r>
              <a:rPr lang="en-US" sz="3600" spc="32" dirty="0">
                <a:solidFill>
                  <a:srgbClr val="382B1B"/>
                </a:solidFill>
                <a:latin typeface="TT Rounds Condensed"/>
                <a:ea typeface="TT Rounds Condensed"/>
                <a:cs typeface="TT Rounds Condensed"/>
                <a:sym typeface="TT Rounds Condensed"/>
              </a:rPr>
              <a:t>  - Zout en peper: naar smaak</a:t>
            </a:r>
          </a:p>
          <a:p>
            <a:pPr algn="l">
              <a:lnSpc>
                <a:spcPts val="3888"/>
              </a:lnSpc>
            </a:pPr>
            <a:r>
              <a:rPr lang="en-US" sz="3600" spc="32" dirty="0">
                <a:solidFill>
                  <a:srgbClr val="382B1B"/>
                </a:solidFill>
                <a:latin typeface="TT Rounds Condensed"/>
                <a:ea typeface="TT Rounds Condensed"/>
                <a:cs typeface="TT Rounds Condensed"/>
                <a:sym typeface="TT Rounds Condensed"/>
              </a:rPr>
              <a:t>  - Verse basilicum: voor garnering</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2700"/>
              </a:lnSpc>
            </a:pPr>
            <a:endParaRPr lang="en-US" sz="2500" b="1" u="sng" spc="22" dirty="0">
              <a:solidFill>
                <a:srgbClr val="382B1B"/>
              </a:solidFill>
              <a:latin typeface="TT Rounds Condensed Bold"/>
              <a:ea typeface="TT Rounds Condensed Bold"/>
              <a:cs typeface="TT Rounds Condensed Bold"/>
              <a:sym typeface="TT Rounds Condensed Bold"/>
              <a:hlinkClick r:id="rId3" tooltip="https://fiches.hotellerie-restauration.ac-versailles.fr/fiche/404"/>
            </a:endParaRPr>
          </a:p>
        </p:txBody>
      </p:sp>
    </p:spTree>
    <p:extLst>
      <p:ext uri="{BB962C8B-B14F-4D97-AF65-F5344CB8AC3E}">
        <p14:creationId xmlns:p14="http://schemas.microsoft.com/office/powerpoint/2010/main" val="1235036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18541" y="1076325"/>
            <a:ext cx="16650918" cy="9348713"/>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Casestudy</a:t>
            </a:r>
            <a:r>
              <a:rPr lang="en-US" sz="3600" spc="32" dirty="0">
                <a:solidFill>
                  <a:srgbClr val="382B1B"/>
                </a:solidFill>
                <a:latin typeface="TT Rounds Condensed"/>
                <a:ea typeface="TT Rounds Condensed"/>
                <a:cs typeface="TT Rounds Condensed"/>
                <a:sym typeface="TT Rounds Condensed"/>
              </a:rPr>
              <a:t>: </a:t>
            </a:r>
          </a:p>
          <a:p>
            <a:pPr algn="l">
              <a:lnSpc>
                <a:spcPts val="3888"/>
              </a:lnSpc>
            </a:pPr>
            <a:r>
              <a:rPr lang="en-US" sz="3600" spc="32" dirty="0">
                <a:solidFill>
                  <a:srgbClr val="382B1B"/>
                </a:solidFill>
                <a:latin typeface="TT Rounds Condensed"/>
                <a:ea typeface="TT Rounds Condensed"/>
                <a:cs typeface="TT Rounds Condensed"/>
                <a:sym typeface="TT Rounds Condensed"/>
              </a:rPr>
              <a:t>Een typisch Frans menu samenstellen</a:t>
            </a:r>
          </a:p>
          <a:p>
            <a:pPr algn="l">
              <a:lnSpc>
                <a:spcPts val="3888"/>
              </a:lnSpc>
            </a:pPr>
            <a:r>
              <a:rPr lang="en-US" sz="3600" b="1" spc="32" dirty="0">
                <a:solidFill>
                  <a:srgbClr val="382B1B"/>
                </a:solidFill>
                <a:latin typeface="TT Rounds Condensed"/>
                <a:ea typeface="TT Rounds Condensed"/>
                <a:cs typeface="TT Rounds Condensed"/>
                <a:sym typeface="TT Rounds Condensed"/>
              </a:rPr>
              <a:t>Gegevensblad keuken</a:t>
            </a:r>
          </a:p>
          <a:p>
            <a:pPr algn="l">
              <a:lnSpc>
                <a:spcPts val="3888"/>
              </a:lnSpc>
            </a:pPr>
            <a:endParaRPr lang="en-US" sz="3600" b="1"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a:ea typeface="TT Rounds Condensed"/>
                <a:cs typeface="TT Rounds Condensed"/>
                <a:sym typeface="TT Rounds Condensed"/>
              </a:rPr>
              <a:t>Voorbereidingsstappen:</a:t>
            </a:r>
          </a:p>
          <a:p>
            <a:pPr algn="l">
              <a:lnSpc>
                <a:spcPts val="3888"/>
              </a:lnSpc>
            </a:pPr>
            <a:r>
              <a:rPr lang="en-US" sz="3600" spc="32" dirty="0">
                <a:solidFill>
                  <a:srgbClr val="382B1B"/>
                </a:solidFill>
                <a:latin typeface="TT Rounds Condensed"/>
                <a:ea typeface="TT Rounds Condensed"/>
                <a:cs typeface="TT Rounds Condensed"/>
                <a:sym typeface="TT Rounds Condensed"/>
              </a:rPr>
              <a:t>  1. Snijd de aubergine, courgette en paprika in dunne reepjes.</a:t>
            </a:r>
          </a:p>
          <a:p>
            <a:pPr algn="l">
              <a:lnSpc>
                <a:spcPts val="3888"/>
              </a:lnSpc>
            </a:pPr>
            <a:r>
              <a:rPr lang="en-US" sz="3600" spc="32" dirty="0">
                <a:solidFill>
                  <a:srgbClr val="382B1B"/>
                </a:solidFill>
                <a:latin typeface="TT Rounds Condensed"/>
                <a:ea typeface="TT Rounds Condensed"/>
                <a:cs typeface="TT Rounds Condensed"/>
                <a:sym typeface="TT Rounds Condensed"/>
              </a:rPr>
              <a:t>  2. Snijd de tomaten en ui in blokjes.</a:t>
            </a:r>
          </a:p>
          <a:p>
            <a:pPr algn="l">
              <a:lnSpc>
                <a:spcPts val="3888"/>
              </a:lnSpc>
            </a:pPr>
            <a:r>
              <a:rPr lang="en-US" sz="3600" spc="32" dirty="0">
                <a:solidFill>
                  <a:srgbClr val="382B1B"/>
                </a:solidFill>
                <a:latin typeface="TT Rounds Condensed"/>
                <a:ea typeface="TT Rounds Condensed"/>
                <a:cs typeface="TT Rounds Condensed"/>
                <a:sym typeface="TT Rounds Condensed"/>
              </a:rPr>
              <a:t>  3. Pers de knoflook.</a:t>
            </a:r>
          </a:p>
          <a:p>
            <a:pPr algn="l">
              <a:lnSpc>
                <a:spcPts val="3888"/>
              </a:lnSpc>
            </a:pPr>
            <a:r>
              <a:rPr lang="en-US" sz="3600" spc="32" dirty="0">
                <a:solidFill>
                  <a:srgbClr val="382B1B"/>
                </a:solidFill>
                <a:latin typeface="TT Rounds Condensed"/>
                <a:ea typeface="TT Rounds Condensed"/>
                <a:cs typeface="TT Rounds Condensed"/>
                <a:sym typeface="TT Rounds Condensed"/>
              </a:rPr>
              <a:t>  4. Fruit de ui en knoflook in olijfolie tot ze glazig zijn.</a:t>
            </a:r>
          </a:p>
          <a:p>
            <a:pPr algn="l">
              <a:lnSpc>
                <a:spcPts val="3888"/>
              </a:lnSpc>
            </a:pPr>
            <a:r>
              <a:rPr lang="en-US" sz="3600" spc="32" dirty="0">
                <a:solidFill>
                  <a:srgbClr val="382B1B"/>
                </a:solidFill>
                <a:latin typeface="TT Rounds Condensed"/>
                <a:ea typeface="TT Rounds Condensed"/>
                <a:cs typeface="TT Rounds Condensed"/>
                <a:sym typeface="TT Rounds Condensed"/>
              </a:rPr>
              <a:t>  5. Voeg de aubergine, courgette en paprika toe en bak tot ze gaar zijn.</a:t>
            </a:r>
          </a:p>
          <a:p>
            <a:pPr algn="l">
              <a:lnSpc>
                <a:spcPts val="3888"/>
              </a:lnSpc>
            </a:pPr>
            <a:r>
              <a:rPr lang="en-US" sz="3600" spc="32" dirty="0">
                <a:solidFill>
                  <a:srgbClr val="382B1B"/>
                </a:solidFill>
                <a:latin typeface="TT Rounds Condensed"/>
                <a:ea typeface="TT Rounds Condensed"/>
                <a:cs typeface="TT Rounds Condensed"/>
                <a:sym typeface="TT Rounds Condensed"/>
              </a:rPr>
              <a:t>  6. Voeg de tomaten toe en kook nog 10 minuten.</a:t>
            </a:r>
          </a:p>
          <a:p>
            <a:pPr algn="l">
              <a:lnSpc>
                <a:spcPts val="3888"/>
              </a:lnSpc>
            </a:pPr>
            <a:r>
              <a:rPr lang="en-US" sz="3600" spc="32" dirty="0">
                <a:solidFill>
                  <a:srgbClr val="382B1B"/>
                </a:solidFill>
                <a:latin typeface="TT Rounds Condensed"/>
                <a:ea typeface="TT Rounds Condensed"/>
                <a:cs typeface="TT Rounds Condensed"/>
                <a:sym typeface="TT Rounds Condensed"/>
              </a:rPr>
              <a:t>  7. Breng op smaak met zout en peper.</a:t>
            </a:r>
          </a:p>
          <a:p>
            <a:pPr algn="l">
              <a:lnSpc>
                <a:spcPts val="3888"/>
              </a:lnSpc>
            </a:pPr>
            <a:r>
              <a:rPr lang="en-US" sz="3600" spc="32" dirty="0">
                <a:solidFill>
                  <a:srgbClr val="382B1B"/>
                </a:solidFill>
                <a:latin typeface="TT Rounds Condensed"/>
                <a:ea typeface="TT Rounds Condensed"/>
                <a:cs typeface="TT Rounds Condensed"/>
                <a:sym typeface="TT Rounds Condensed"/>
              </a:rPr>
              <a:t>  8. Garneer met verse basilicum voor het opdienen.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a:ea typeface="TT Rounds Condensed"/>
                <a:cs typeface="TT Rounds Condensed"/>
                <a:sym typeface="TT Rounds Condensed"/>
              </a:rPr>
              <a:t>- Kookmethode: </a:t>
            </a:r>
            <a:r>
              <a:rPr lang="en-US" sz="3600" spc="32" dirty="0">
                <a:solidFill>
                  <a:srgbClr val="382B1B"/>
                </a:solidFill>
                <a:latin typeface="TT Rounds Condensed"/>
                <a:ea typeface="TT Rounds Condensed"/>
                <a:cs typeface="TT Rounds Condensed"/>
                <a:sym typeface="TT Rounds Condensed"/>
              </a:rPr>
              <a:t>Sauteren en sudderen</a:t>
            </a:r>
          </a:p>
          <a:p>
            <a:pPr algn="l">
              <a:lnSpc>
                <a:spcPts val="3888"/>
              </a:lnSpc>
            </a:pPr>
            <a:r>
              <a:rPr lang="en-US" sz="3600" b="1" spc="32" dirty="0">
                <a:solidFill>
                  <a:srgbClr val="382B1B"/>
                </a:solidFill>
                <a:latin typeface="TT Rounds Condensed"/>
                <a:ea typeface="TT Rounds Condensed"/>
                <a:cs typeface="TT Rounds Condensed"/>
                <a:sym typeface="TT Rounds Condensed"/>
              </a:rPr>
              <a:t>- Kooktijd: </a:t>
            </a:r>
            <a:r>
              <a:rPr lang="en-US" sz="3600" spc="32" dirty="0">
                <a:solidFill>
                  <a:srgbClr val="382B1B"/>
                </a:solidFill>
                <a:latin typeface="TT Rounds Condensed"/>
                <a:ea typeface="TT Rounds Condensed"/>
                <a:cs typeface="TT Rounds Condensed"/>
                <a:sym typeface="TT Rounds Condensed"/>
              </a:rPr>
              <a:t>30 minuten</a:t>
            </a:r>
          </a:p>
          <a:p>
            <a:pPr algn="l">
              <a:lnSpc>
                <a:spcPts val="3888"/>
              </a:lnSpc>
            </a:pPr>
            <a:r>
              <a:rPr lang="en-US" sz="3600" b="1" spc="32" dirty="0">
                <a:solidFill>
                  <a:srgbClr val="382B1B"/>
                </a:solidFill>
                <a:latin typeface="TT Rounds Condensed"/>
                <a:ea typeface="TT Rounds Condensed"/>
                <a:cs typeface="TT Rounds Condensed"/>
                <a:sym typeface="TT Rounds Condensed"/>
              </a:rPr>
              <a:t>- Portiegrootte: </a:t>
            </a:r>
            <a:r>
              <a:rPr lang="en-US" sz="3600" spc="32" dirty="0">
                <a:solidFill>
                  <a:srgbClr val="382B1B"/>
                </a:solidFill>
                <a:latin typeface="TT Rounds Condensed"/>
                <a:ea typeface="TT Rounds Condensed"/>
                <a:cs typeface="TT Rounds Condensed"/>
                <a:sym typeface="TT Rounds Condensed"/>
              </a:rPr>
              <a:t>Voor 4 personen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2700"/>
              </a:lnSpc>
            </a:pPr>
            <a:endParaRPr lang="en-US" sz="2500" b="1" u="sng" spc="22" dirty="0">
              <a:solidFill>
                <a:srgbClr val="382B1B"/>
              </a:solidFill>
              <a:latin typeface="TT Rounds Condensed Bold"/>
              <a:ea typeface="TT Rounds Condensed Bold"/>
              <a:cs typeface="TT Rounds Condensed Bold"/>
              <a:sym typeface="TT Rounds Condensed Bold"/>
              <a:hlinkClick r:id="rId3" tooltip="https://fiches.hotellerie-restauration.ac-versailles.fr/fiche/404"/>
            </a:endParaRPr>
          </a:p>
        </p:txBody>
      </p:sp>
    </p:spTree>
    <p:extLst>
      <p:ext uri="{BB962C8B-B14F-4D97-AF65-F5344CB8AC3E}">
        <p14:creationId xmlns:p14="http://schemas.microsoft.com/office/powerpoint/2010/main" val="428093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7001917"/>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2: Bereidingstermen en -technieken, keukengerei en apparatuur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Wat is de belangrijkste functie van eiwitten in de voeding?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Energiebron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Weefselherstel</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Regeling van lichaamsprocessen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Vorming van botten en tanden</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Welke manier van koken is snel koken op hoog vuur met een beetje vet?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Roosteren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Smoren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Sauteren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stroperij</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73646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2: Bereidingstermen en -technieken, keukengerei en apparatuur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Welk keukengerei wordt gebruikt voor het nauwkeurig afmeten van ingrediënten, vooral bij het bakken?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Siliconen spatel</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Keukenweegschaal</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Klopper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Snijmes</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Wat is het doel van het blancheren van groenten?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Om ze grondig te koken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Om ze te verzachten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Om hun kleur en textuur te behouden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Om smaak toe te voegen</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787540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5" y="-6503757"/>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D49D6B"/>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859655"/>
          </a:xfrm>
          <a:prstGeom prst="rect">
            <a:avLst/>
          </a:prstGeom>
        </p:spPr>
        <p:txBody>
          <a:bodyPr lIns="0" tIns="0" rIns="0" bIns="0" rtlCol="0" anchor="t">
            <a:spAutoFit/>
          </a:bodyPr>
          <a:lstStyle/>
          <a:p>
            <a:pPr algn="ctr">
              <a:lnSpc>
                <a:spcPts val="37260"/>
              </a:lnSpc>
            </a:pPr>
            <a:r>
              <a:rPr lang="en-US" sz="34500" spc="322">
                <a:solidFill>
                  <a:srgbClr val="977461"/>
                </a:solidFill>
                <a:latin typeface="TT Rounds Condensed"/>
                <a:ea typeface="TT Rounds Condensed"/>
                <a:cs typeface="TT Rounds Condensed"/>
                <a:sym typeface="TT Rounds Condensed"/>
              </a:rPr>
              <a:t>DAG1</a:t>
            </a:r>
          </a:p>
        </p:txBody>
      </p:sp>
      <p:sp>
        <p:nvSpPr>
          <p:cNvPr id="12" name="TextBox 12"/>
          <p:cNvSpPr txBox="1"/>
          <p:nvPr/>
        </p:nvSpPr>
        <p:spPr>
          <a:xfrm>
            <a:off x="1313715" y="3866769"/>
            <a:ext cx="10581358" cy="2610612"/>
          </a:xfrm>
          <a:prstGeom prst="rect">
            <a:avLst/>
          </a:prstGeom>
        </p:spPr>
        <p:txBody>
          <a:bodyPr lIns="0" tIns="0" rIns="0" bIns="0" rtlCol="0" anchor="t">
            <a:spAutoFit/>
          </a:bodyPr>
          <a:lstStyle/>
          <a:p>
            <a:pPr algn="ctr">
              <a:lnSpc>
                <a:spcPts val="6804"/>
              </a:lnSpc>
            </a:pPr>
            <a:r>
              <a:rPr lang="en-US" sz="6300" b="1" spc="58">
                <a:solidFill>
                  <a:srgbClr val="FFFFFF"/>
                </a:solidFill>
                <a:latin typeface="TT Rounds Condensed Bold"/>
                <a:ea typeface="TT Rounds Condensed Bold"/>
                <a:cs typeface="TT Rounds Condensed Bold"/>
                <a:sym typeface="TT Rounds Condensed Bold"/>
              </a:rPr>
              <a:t>Basishygiëne, veiligheid, onderhoud en organisatie in de keuken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4501232"/>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2: Bereidingstermen en -technieken, keukengerei en apparatuur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Wat is de term voor het snijden van groenten in kleine, regelmatige blokjes van ongeveer 2 mm in het vierkant?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Julienne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a:t>
            </a:r>
            <a:r>
              <a:rPr lang="en-US" sz="3600" b="1" spc="32" dirty="0" err="1">
                <a:solidFill>
                  <a:srgbClr val="382B1B"/>
                </a:solidFill>
                <a:latin typeface="TT Rounds Condensed Bold"/>
                <a:ea typeface="TT Rounds Condensed Bold"/>
                <a:cs typeface="TT Rounds Condensed Bold"/>
                <a:sym typeface="TT Rounds Condensed Bold"/>
              </a:rPr>
              <a:t>Brunoise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Hakken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Snijden</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057694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2: Bereidingstermen en -technieken, keukengerei en apparatuur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Wat is de belangrijkste functie van eiwitten in de voeding?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Weefselherstel</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Welke manier van koken is snel koken op hoog vuur met een beetje vet?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Sauteren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Welk keukengerei wordt gebruikt voor het nauwkeurig afmeten van ingrediënten, vooral bij het bakken?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Keukenweegschaal</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Wat is het doel van het blancheren van groenten?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Om hun kleur en textuur te behouden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Wat is de term voor het snijden van groenten in kleine, regelmatige blokjes van ongeveer 2 mm in het vierkant?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a:t>
            </a:r>
            <a:r>
              <a:rPr lang="en-US" sz="3600" b="1" spc="32" dirty="0" err="1">
                <a:solidFill>
                  <a:srgbClr val="382B1B"/>
                </a:solidFill>
                <a:latin typeface="TT Rounds Condensed Bold"/>
                <a:ea typeface="TT Rounds Condensed Bold"/>
                <a:cs typeface="TT Rounds Condensed Bold"/>
                <a:sym typeface="TT Rounds Condensed Bold"/>
              </a:rPr>
              <a:t>Brunoise</a:t>
            </a: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Antwoorden</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0468498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5" y="-6503757"/>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84BFA4"/>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859655"/>
          </a:xfrm>
          <a:prstGeom prst="rect">
            <a:avLst/>
          </a:prstGeom>
        </p:spPr>
        <p:txBody>
          <a:bodyPr lIns="0" tIns="0" rIns="0" bIns="0" rtlCol="0" anchor="t">
            <a:spAutoFit/>
          </a:bodyPr>
          <a:lstStyle/>
          <a:p>
            <a:pPr algn="ctr">
              <a:lnSpc>
                <a:spcPts val="37260"/>
              </a:lnSpc>
            </a:pPr>
            <a:r>
              <a:rPr lang="en-US" sz="34500" spc="322">
                <a:solidFill>
                  <a:srgbClr val="94C7B0"/>
                </a:solidFill>
                <a:latin typeface="TT Rounds Condensed"/>
                <a:ea typeface="TT Rounds Condensed"/>
                <a:cs typeface="TT Rounds Condensed"/>
                <a:sym typeface="TT Rounds Condensed"/>
              </a:rPr>
              <a:t>DAG3</a:t>
            </a:r>
          </a:p>
        </p:txBody>
      </p:sp>
      <p:sp>
        <p:nvSpPr>
          <p:cNvPr id="12" name="TextBox 12"/>
          <p:cNvSpPr txBox="1"/>
          <p:nvPr/>
        </p:nvSpPr>
        <p:spPr>
          <a:xfrm>
            <a:off x="1313715" y="4156999"/>
            <a:ext cx="10581358" cy="1753362"/>
          </a:xfrm>
          <a:prstGeom prst="rect">
            <a:avLst/>
          </a:prstGeom>
        </p:spPr>
        <p:txBody>
          <a:bodyPr lIns="0" tIns="0" rIns="0" bIns="0" rtlCol="0" anchor="t">
            <a:spAutoFit/>
          </a:bodyPr>
          <a:lstStyle/>
          <a:p>
            <a:pPr algn="ctr">
              <a:lnSpc>
                <a:spcPts val="6804"/>
              </a:lnSpc>
            </a:pPr>
            <a:r>
              <a:rPr lang="en-US" sz="6300" b="1" spc="56">
                <a:solidFill>
                  <a:srgbClr val="FFFFFF"/>
                </a:solidFill>
                <a:latin typeface="TT Rounds Condensed Bold"/>
                <a:ea typeface="TT Rounds Condensed Bold"/>
                <a:cs typeface="TT Rounds Condensed Bold"/>
                <a:sym typeface="TT Rounds Condensed Bold"/>
              </a:rPr>
              <a:t>Culinaire identiteit</a:t>
            </a:r>
          </a:p>
          <a:p>
            <a:pPr algn="ctr">
              <a:lnSpc>
                <a:spcPts val="6804"/>
              </a:lnSpc>
            </a:pPr>
            <a:endParaRPr lang="en-US" sz="6300" b="1" spc="56">
              <a:solidFill>
                <a:srgbClr val="FFFFFF"/>
              </a:solidFill>
              <a:latin typeface="TT Rounds Condensed Bold"/>
              <a:ea typeface="TT Rounds Condensed Bold"/>
              <a:cs typeface="TT Rounds Condensed Bold"/>
              <a:sym typeface="TT Rounds Condensed Bo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10520928" y="-2250609"/>
            <a:ext cx="8479448" cy="8742964"/>
            <a:chOff x="0" y="0"/>
            <a:chExt cx="11305930" cy="11657286"/>
          </a:xfrm>
        </p:grpSpPr>
        <p:sp>
          <p:nvSpPr>
            <p:cNvPr id="4" name="Freeform 4"/>
            <p:cNvSpPr/>
            <p:nvPr/>
          </p:nvSpPr>
          <p:spPr>
            <a:xfrm>
              <a:off x="-503301" y="-190881"/>
              <a:ext cx="12573000" cy="12318619"/>
            </a:xfrm>
            <a:custGeom>
              <a:avLst/>
              <a:gdLst/>
              <a:ahLst/>
              <a:cxnLst/>
              <a:rect l="l" t="t" r="r" b="b"/>
              <a:pathLst>
                <a:path w="12573000" h="12318619">
                  <a:moveTo>
                    <a:pt x="7349236" y="464058"/>
                  </a:moveTo>
                  <a:cubicBezTo>
                    <a:pt x="5845048" y="14986"/>
                    <a:pt x="4273423" y="0"/>
                    <a:pt x="3075940" y="1347089"/>
                  </a:cubicBezTo>
                  <a:cubicBezTo>
                    <a:pt x="1915922" y="2649347"/>
                    <a:pt x="800862" y="4752340"/>
                    <a:pt x="561340" y="6488684"/>
                  </a:cubicBezTo>
                  <a:cubicBezTo>
                    <a:pt x="0" y="10537444"/>
                    <a:pt x="3607308" y="12318619"/>
                    <a:pt x="7251954" y="11742420"/>
                  </a:cubicBezTo>
                  <a:cubicBezTo>
                    <a:pt x="10806811" y="11181080"/>
                    <a:pt x="12573000" y="6518529"/>
                    <a:pt x="11495405" y="3195701"/>
                  </a:cubicBezTo>
                  <a:cubicBezTo>
                    <a:pt x="11173587" y="2192909"/>
                    <a:pt x="10238105" y="1721358"/>
                    <a:pt x="9354948" y="1287272"/>
                  </a:cubicBezTo>
                  <a:cubicBezTo>
                    <a:pt x="8718804" y="972947"/>
                    <a:pt x="8045196" y="673608"/>
                    <a:pt x="7349237" y="464058"/>
                  </a:cubicBezTo>
                  <a:close/>
                </a:path>
              </a:pathLst>
            </a:custGeom>
            <a:solidFill>
              <a:srgbClr val="B6D1E1"/>
            </a:solidFill>
          </p:spPr>
          <p:txBody>
            <a:bodyPr/>
            <a:lstStyle/>
            <a:p>
              <a:endParaRPr lang="fr-FR"/>
            </a:p>
          </p:txBody>
        </p:sp>
      </p:grpSp>
      <p:grpSp>
        <p:nvGrpSpPr>
          <p:cNvPr id="5" name="Group 5"/>
          <p:cNvGrpSpPr/>
          <p:nvPr/>
        </p:nvGrpSpPr>
        <p:grpSpPr>
          <a:xfrm>
            <a:off x="18288000" y="-69468"/>
            <a:ext cx="4255293" cy="17013080"/>
            <a:chOff x="0" y="0"/>
            <a:chExt cx="5673724" cy="22684106"/>
          </a:xfrm>
        </p:grpSpPr>
        <p:sp>
          <p:nvSpPr>
            <p:cNvPr id="6" name="Freeform 6"/>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7" name="Group 7"/>
          <p:cNvGrpSpPr/>
          <p:nvPr/>
        </p:nvGrpSpPr>
        <p:grpSpPr>
          <a:xfrm>
            <a:off x="-1661934" y="-2805023"/>
            <a:ext cx="21361288" cy="2805024"/>
            <a:chOff x="0" y="0"/>
            <a:chExt cx="28481718" cy="3740032"/>
          </a:xfrm>
        </p:grpSpPr>
        <p:sp>
          <p:nvSpPr>
            <p:cNvPr id="8" name="Freeform 8"/>
            <p:cNvSpPr/>
            <p:nvPr/>
          </p:nvSpPr>
          <p:spPr>
            <a:xfrm>
              <a:off x="0" y="0"/>
              <a:ext cx="28481654" cy="3740023"/>
            </a:xfrm>
            <a:custGeom>
              <a:avLst/>
              <a:gdLst/>
              <a:ahLst/>
              <a:cxnLst/>
              <a:rect l="l" t="t" r="r" b="b"/>
              <a:pathLst>
                <a:path w="28481654" h="3740023">
                  <a:moveTo>
                    <a:pt x="0" y="0"/>
                  </a:moveTo>
                  <a:lnTo>
                    <a:pt x="28481654" y="0"/>
                  </a:lnTo>
                  <a:lnTo>
                    <a:pt x="28481654" y="3740023"/>
                  </a:lnTo>
                  <a:lnTo>
                    <a:pt x="0" y="3740023"/>
                  </a:lnTo>
                  <a:close/>
                </a:path>
              </a:pathLst>
            </a:custGeom>
            <a:solidFill>
              <a:srgbClr val="ECECEC"/>
            </a:solidFill>
          </p:spPr>
          <p:txBody>
            <a:bodyPr/>
            <a:lstStyle/>
            <a:p>
              <a:endParaRPr lang="fr-FR"/>
            </a:p>
          </p:txBody>
        </p:sp>
      </p:grpSp>
      <p:grpSp>
        <p:nvGrpSpPr>
          <p:cNvPr id="9" name="Group 9"/>
          <p:cNvGrpSpPr/>
          <p:nvPr/>
        </p:nvGrpSpPr>
        <p:grpSpPr>
          <a:xfrm>
            <a:off x="1237500" y="2244681"/>
            <a:ext cx="1207050" cy="51165"/>
            <a:chOff x="0" y="0"/>
            <a:chExt cx="1609400" cy="68220"/>
          </a:xfrm>
        </p:grpSpPr>
        <p:sp>
          <p:nvSpPr>
            <p:cNvPr id="10" name="Freeform 10"/>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11" name="Freeform 11"/>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12" name="Freeform 12" descr="iPhone6_mockup_front_white.png"/>
          <p:cNvSpPr/>
          <p:nvPr/>
        </p:nvSpPr>
        <p:spPr>
          <a:xfrm>
            <a:off x="12220496" y="636832"/>
            <a:ext cx="5614200" cy="8781637"/>
          </a:xfrm>
          <a:custGeom>
            <a:avLst/>
            <a:gdLst/>
            <a:ahLst/>
            <a:cxnLst/>
            <a:rect l="l" t="t" r="r" b="b"/>
            <a:pathLst>
              <a:path w="5614200" h="8781637">
                <a:moveTo>
                  <a:pt x="0" y="0"/>
                </a:moveTo>
                <a:lnTo>
                  <a:pt x="5614200" y="0"/>
                </a:lnTo>
                <a:lnTo>
                  <a:pt x="5614200" y="8781638"/>
                </a:lnTo>
                <a:lnTo>
                  <a:pt x="0" y="8781638"/>
                </a:lnTo>
                <a:lnTo>
                  <a:pt x="0" y="0"/>
                </a:lnTo>
                <a:close/>
              </a:path>
            </a:pathLst>
          </a:custGeom>
          <a:blipFill>
            <a:blip r:embed="rId3"/>
            <a:stretch>
              <a:fillRect/>
            </a:stretch>
          </a:blipFill>
        </p:spPr>
        <p:txBody>
          <a:bodyPr/>
          <a:lstStyle/>
          <a:p>
            <a:endParaRPr lang="fr-FR"/>
          </a:p>
        </p:txBody>
      </p:sp>
      <p:sp>
        <p:nvSpPr>
          <p:cNvPr id="13" name="TextBox 13"/>
          <p:cNvSpPr txBox="1"/>
          <p:nvPr/>
        </p:nvSpPr>
        <p:spPr>
          <a:xfrm>
            <a:off x="4308821" y="6856491"/>
            <a:ext cx="1413471" cy="364660"/>
          </a:xfrm>
          <a:prstGeom prst="rect">
            <a:avLst/>
          </a:prstGeom>
        </p:spPr>
        <p:txBody>
          <a:bodyPr lIns="0" tIns="0" rIns="0" bIns="0" rtlCol="0" anchor="t">
            <a:spAutoFit/>
          </a:bodyPr>
          <a:lstStyle/>
          <a:p>
            <a:pPr algn="l">
              <a:lnSpc>
                <a:spcPts val="3240"/>
              </a:lnSpc>
            </a:pPr>
            <a:r>
              <a:rPr lang="en-US" sz="2700">
                <a:solidFill>
                  <a:srgbClr val="FFFFFF"/>
                </a:solidFill>
                <a:latin typeface="Montserrat"/>
                <a:ea typeface="Montserrat"/>
                <a:cs typeface="Montserrat"/>
                <a:sym typeface="Montserrat"/>
              </a:rPr>
              <a:t>Titel één</a:t>
            </a:r>
          </a:p>
        </p:txBody>
      </p:sp>
      <p:sp>
        <p:nvSpPr>
          <p:cNvPr id="14" name="TextBox 14"/>
          <p:cNvSpPr txBox="1"/>
          <p:nvPr/>
        </p:nvSpPr>
        <p:spPr>
          <a:xfrm>
            <a:off x="9029593" y="6856491"/>
            <a:ext cx="1399897" cy="364660"/>
          </a:xfrm>
          <a:prstGeom prst="rect">
            <a:avLst/>
          </a:prstGeom>
        </p:spPr>
        <p:txBody>
          <a:bodyPr lIns="0" tIns="0" rIns="0" bIns="0" rtlCol="0" anchor="t">
            <a:spAutoFit/>
          </a:bodyPr>
          <a:lstStyle/>
          <a:p>
            <a:pPr algn="l">
              <a:lnSpc>
                <a:spcPts val="3240"/>
              </a:lnSpc>
            </a:pPr>
            <a:r>
              <a:rPr lang="en-US" sz="2700">
                <a:solidFill>
                  <a:srgbClr val="FFFFFF"/>
                </a:solidFill>
                <a:latin typeface="Montserrat"/>
                <a:ea typeface="Montserrat"/>
                <a:cs typeface="Montserrat"/>
                <a:sym typeface="Montserrat"/>
              </a:rPr>
              <a:t>Titel twee</a:t>
            </a:r>
          </a:p>
        </p:txBody>
      </p:sp>
      <p:sp>
        <p:nvSpPr>
          <p:cNvPr id="15" name="TextBox 15"/>
          <p:cNvSpPr txBox="1"/>
          <p:nvPr/>
        </p:nvSpPr>
        <p:spPr>
          <a:xfrm>
            <a:off x="1193512" y="3205938"/>
            <a:ext cx="7291890" cy="5001369"/>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De zoektocht naar je eigen culinaire identiteit is een persoonlijke en professionele reis waarbij je op ontdekkingstocht gaat, experimenteert en nadenkt. Je brengt een overvloed aan culinaire cultuur en erfgoed mee. Gebruik dat samen met nieuwe kennis om je unieke culinaire identiteit te ontdekken en te ontwikkelen. Deze sectie zal je helpen bij dat proces. </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p:txBody>
      </p:sp>
      <p:sp>
        <p:nvSpPr>
          <p:cNvPr id="16" name="Freeform 16"/>
          <p:cNvSpPr/>
          <p:nvPr/>
        </p:nvSpPr>
        <p:spPr>
          <a:xfrm>
            <a:off x="13324708" y="2029352"/>
            <a:ext cx="3399768" cy="5967447"/>
          </a:xfrm>
          <a:custGeom>
            <a:avLst/>
            <a:gdLst/>
            <a:ahLst/>
            <a:cxnLst/>
            <a:rect l="l" t="t" r="r" b="b"/>
            <a:pathLst>
              <a:path w="3399768" h="5967447">
                <a:moveTo>
                  <a:pt x="0" y="0"/>
                </a:moveTo>
                <a:lnTo>
                  <a:pt x="3399768" y="0"/>
                </a:lnTo>
                <a:lnTo>
                  <a:pt x="3399768" y="5967447"/>
                </a:lnTo>
                <a:lnTo>
                  <a:pt x="0" y="5967447"/>
                </a:lnTo>
                <a:lnTo>
                  <a:pt x="0" y="0"/>
                </a:lnTo>
                <a:close/>
              </a:path>
            </a:pathLst>
          </a:custGeom>
          <a:blipFill>
            <a:blip r:embed="rId4"/>
            <a:stretch>
              <a:fillRect l="-8561" r="-8561"/>
            </a:stretch>
          </a:blipFill>
        </p:spPr>
        <p:txBody>
          <a:bodyPr/>
          <a:lstStyle/>
          <a:p>
            <a:endParaRPr lang="fr-F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1. Verkenning en inspiratie</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Analyseer je culinaire wortels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Persoonlijke oorsprong</a:t>
            </a:r>
            <a:r>
              <a:rPr lang="en-US" sz="3600" spc="32">
                <a:solidFill>
                  <a:srgbClr val="382B1B"/>
                </a:solidFill>
                <a:latin typeface="TT Rounds Condensed"/>
                <a:ea typeface="TT Rounds Condensed"/>
                <a:cs typeface="TT Rounds Condensed"/>
                <a:sym typeface="TT Rounds Condensed"/>
              </a:rPr>
              <a:t>: Verken de culinaire tradities van je familie en regio. Welke smaken, technieken en ingrediënten zijn jou bekend en dierbaar?</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Lokale cultuur</a:t>
            </a:r>
            <a:r>
              <a:rPr lang="en-US" sz="3600" spc="32">
                <a:solidFill>
                  <a:srgbClr val="382B1B"/>
                </a:solidFill>
                <a:latin typeface="TT Rounds Condensed"/>
                <a:ea typeface="TT Rounds Condensed"/>
                <a:cs typeface="TT Rounds Condensed"/>
                <a:sym typeface="TT Rounds Condensed"/>
              </a:rPr>
              <a:t>: Bestudeer de keuken van je regio of land. Welke historische, geografische en culturele invloeden bepalen de keuken?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Reizen en ontdekken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Gastronomisch reizen</a:t>
            </a:r>
            <a:r>
              <a:rPr lang="en-US" sz="3600" spc="32">
                <a:solidFill>
                  <a:srgbClr val="382B1B"/>
                </a:solidFill>
                <a:latin typeface="TT Rounds Condensed"/>
                <a:ea typeface="TT Rounds Condensed"/>
                <a:cs typeface="TT Rounds Condensed"/>
                <a:sym typeface="TT Rounds Condensed"/>
              </a:rPr>
              <a:t>: Reizen om andere culinaire culturen te ontdekken. Proef lokale gerechten, observeer kooktechnieken en praat met lokale chef-koks.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Wereldwijde invloeden</a:t>
            </a:r>
            <a:r>
              <a:rPr lang="en-US" sz="3600" spc="32">
                <a:solidFill>
                  <a:srgbClr val="382B1B"/>
                </a:solidFill>
                <a:latin typeface="TT Rounds Condensed"/>
                <a:ea typeface="TT Rounds Condensed"/>
                <a:cs typeface="TT Rounds Condensed"/>
                <a:sym typeface="TT Rounds Condensed"/>
              </a:rPr>
              <a:t>: Laat je inspireren door keukens uit de hele wereld en verwerk elementen en technieken die je aanspreken.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2. Experimenteren en creativiteit</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Spelen met ingrediënten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Lokale ingrediënten</a:t>
            </a:r>
            <a:r>
              <a:rPr lang="en-US" sz="3600" spc="32">
                <a:solidFill>
                  <a:srgbClr val="382B1B"/>
                </a:solidFill>
                <a:latin typeface="TT Rounds Condensed"/>
                <a:ea typeface="TT Rounds Condensed"/>
                <a:cs typeface="TT Rounds Condensed"/>
                <a:sym typeface="TT Rounds Condensed"/>
              </a:rPr>
              <a:t>: Gebruik lokale, seizoensgebonden producten om unieke gerechten te creëren.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Innovatieve combinaties</a:t>
            </a:r>
            <a:r>
              <a:rPr lang="en-US" sz="3600" spc="32">
                <a:solidFill>
                  <a:srgbClr val="382B1B"/>
                </a:solidFill>
                <a:latin typeface="TT Rounds Condensed"/>
                <a:ea typeface="TT Rounds Condensed"/>
                <a:cs typeface="TT Rounds Condensed"/>
                <a:sym typeface="TT Rounds Condensed"/>
              </a:rPr>
              <a:t>: Experimenteer met onverwachte smaakcombinaties en fusiontechnieken.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Unieke recepten ontwikkelen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Handtekeninggerechten</a:t>
            </a:r>
            <a:r>
              <a:rPr lang="en-US" sz="3600" spc="32">
                <a:solidFill>
                  <a:srgbClr val="382B1B"/>
                </a:solidFill>
                <a:latin typeface="TT Rounds Condensed"/>
                <a:ea typeface="TT Rounds Condensed"/>
                <a:cs typeface="TT Rounds Condensed"/>
                <a:sym typeface="TT Rounds Condensed"/>
              </a:rPr>
              <a:t>: Werken aan kenmerkende gerechten die je stijl en invloeden vertegenwoordigen.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Feedback en aanpassingen</a:t>
            </a:r>
            <a:r>
              <a:rPr lang="en-US" sz="3600" spc="32">
                <a:solidFill>
                  <a:srgbClr val="382B1B"/>
                </a:solidFill>
                <a:latin typeface="TT Rounds Condensed"/>
                <a:ea typeface="TT Rounds Condensed"/>
                <a:cs typeface="TT Rounds Condensed"/>
                <a:sym typeface="TT Rounds Condensed"/>
              </a:rPr>
              <a:t>: Test je creaties op vrienden, collega's en klanten en pas de recepten aan op basis van feedback.</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3. Reflectie en filosofie</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86498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Bepaal je culinaire visie</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Waarden</a:t>
            </a:r>
            <a:r>
              <a:rPr lang="en-US" sz="3600" spc="32">
                <a:solidFill>
                  <a:srgbClr val="382B1B"/>
                </a:solidFill>
                <a:latin typeface="TT Rounds Condensed"/>
                <a:ea typeface="TT Rounds Condensed"/>
                <a:cs typeface="TT Rounds Condensed"/>
                <a:sym typeface="TT Rounds Condensed"/>
              </a:rPr>
              <a:t>: Denk na over de waarden die je belangrijk vindt, zoals het gebruik van duurzame producten, het ondersteunen van lokale producenten of het bevorderen van gezondheid en welzijn.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Missie</a:t>
            </a:r>
            <a:r>
              <a:rPr lang="en-US" sz="3600" spc="32">
                <a:solidFill>
                  <a:srgbClr val="382B1B"/>
                </a:solidFill>
                <a:latin typeface="TT Rounds Condensed"/>
                <a:ea typeface="TT Rounds Condensed"/>
                <a:cs typeface="TT Rounds Condensed"/>
                <a:sym typeface="TT Rounds Condensed"/>
              </a:rPr>
              <a:t>: Formuleer een culinaire missie als leidraad voor je werk en je keuzes in de keuken.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Documenteer je reis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Receptenboek</a:t>
            </a:r>
            <a:r>
              <a:rPr lang="en-US" sz="3600" spc="32">
                <a:solidFill>
                  <a:srgbClr val="382B1B"/>
                </a:solidFill>
                <a:latin typeface="TT Rounds Condensed"/>
                <a:ea typeface="TT Rounds Condensed"/>
                <a:cs typeface="TT Rounds Condensed"/>
                <a:sym typeface="TT Rounds Condensed"/>
              </a:rPr>
              <a:t>: Houd een notitieboek bij met recepten en ideeën, waarin je je ervaringen, successen en mislukkingen noteert.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Kookdagboek</a:t>
            </a:r>
            <a:r>
              <a:rPr lang="en-US" sz="3600" spc="32">
                <a:solidFill>
                  <a:srgbClr val="382B1B"/>
                </a:solidFill>
                <a:latin typeface="TT Rounds Condensed"/>
                <a:ea typeface="TT Rounds Condensed"/>
                <a:cs typeface="TT Rounds Condensed"/>
                <a:sym typeface="TT Rounds Condensed"/>
              </a:rPr>
              <a:t>: Schrijf over je inspiratie, ontdekkingen en gedachten over koken.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4. Voortgezette training en opleiding</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86498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Deelnemen aan cursussen en workshops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Technieken voor gevorderden</a:t>
            </a:r>
            <a:r>
              <a:rPr lang="en-US" sz="3600" spc="32">
                <a:solidFill>
                  <a:srgbClr val="382B1B"/>
                </a:solidFill>
                <a:latin typeface="TT Rounds Condensed"/>
                <a:ea typeface="TT Rounds Condensed"/>
                <a:cs typeface="TT Rounds Condensed"/>
                <a:sym typeface="TT Rounds Condensed"/>
              </a:rPr>
              <a:t>: Volg kooklessen om nieuwe technieken te leren en je vaardigheden te ontwikkelen.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Specifieke thema's</a:t>
            </a:r>
            <a:r>
              <a:rPr lang="en-US" sz="3600" spc="32">
                <a:solidFill>
                  <a:srgbClr val="382B1B"/>
                </a:solidFill>
                <a:latin typeface="TT Rounds Condensed"/>
                <a:ea typeface="TT Rounds Condensed"/>
                <a:cs typeface="TT Rounds Condensed"/>
                <a:sym typeface="TT Rounds Condensed"/>
              </a:rPr>
              <a:t>: Deelnemen aan workshops over specifieke keukens of technieken.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Lezen en studeren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Kookboeken</a:t>
            </a:r>
            <a:r>
              <a:rPr lang="en-US" sz="3600" spc="32">
                <a:solidFill>
                  <a:srgbClr val="382B1B"/>
                </a:solidFill>
                <a:latin typeface="TT Rounds Condensed"/>
                <a:ea typeface="TT Rounds Condensed"/>
                <a:cs typeface="TT Rounds Condensed"/>
                <a:sym typeface="TT Rounds Condensed"/>
              </a:rPr>
              <a:t>: Lees kookboeken, memoires van chef-koks en boeken over gastronomie om je kennis te verbreden.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Artikelen en recensies</a:t>
            </a:r>
            <a:r>
              <a:rPr lang="en-US" sz="3600" spc="32">
                <a:solidFill>
                  <a:srgbClr val="382B1B"/>
                </a:solidFill>
                <a:latin typeface="TT Rounds Condensed"/>
                <a:ea typeface="TT Rounds Condensed"/>
                <a:cs typeface="TT Rounds Condensed"/>
                <a:sym typeface="TT Rounds Condensed"/>
              </a:rPr>
              <a:t>: Volg culinaire publicaties en blogs om op de hoogte te blijven van trends en innovaties.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5. Samenwerking en netwerken</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836539"/>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a. Samenwerken met andere chef-koks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Stages en leerplaatsen</a:t>
            </a:r>
            <a:r>
              <a:rPr lang="en-US" sz="3600" spc="32">
                <a:solidFill>
                  <a:srgbClr val="382B1B"/>
                </a:solidFill>
                <a:latin typeface="TT Rounds Condensed"/>
                <a:ea typeface="TT Rounds Condensed"/>
                <a:cs typeface="TT Rounds Condensed"/>
                <a:sym typeface="TT Rounds Condensed"/>
              </a:rPr>
              <a:t>: Neem deel aan stages in gerenommeerde keukens om van de besten te leren en je ervaring te verbreden.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Evenementen in samenwerking</a:t>
            </a:r>
            <a:r>
              <a:rPr lang="en-US" sz="3600" spc="32">
                <a:solidFill>
                  <a:srgbClr val="382B1B"/>
                </a:solidFill>
                <a:latin typeface="TT Rounds Condensed"/>
                <a:ea typeface="TT Rounds Condensed"/>
                <a:cs typeface="TT Rounds Condensed"/>
                <a:sym typeface="TT Rounds Condensed"/>
              </a:rPr>
              <a:t>: Neem deel aan culinaire evenementen, pop-ups en samenwerkingen met andere chef-koks om ideeën en technieken uit te wisselen.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b. Een netwerk opbouwen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Culinaire gemeenschap</a:t>
            </a:r>
            <a:r>
              <a:rPr lang="en-US" sz="3600" spc="32">
                <a:solidFill>
                  <a:srgbClr val="382B1B"/>
                </a:solidFill>
                <a:latin typeface="TT Rounds Condensed"/>
                <a:ea typeface="TT Rounds Condensed"/>
                <a:cs typeface="TT Rounds Condensed"/>
                <a:sym typeface="TT Rounds Condensed"/>
              </a:rPr>
              <a:t>: Raak betrokken bij culinaire verenigingen en groepen om kennis en ervaring te delen.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Mentorschap</a:t>
            </a:r>
            <a:r>
              <a:rPr lang="en-US" sz="3600" spc="32">
                <a:solidFill>
                  <a:srgbClr val="382B1B"/>
                </a:solidFill>
                <a:latin typeface="TT Rounds Condensed"/>
                <a:ea typeface="TT Rounds Condensed"/>
                <a:cs typeface="TT Rounds Condensed"/>
                <a:sym typeface="TT Rounds Condensed"/>
              </a:rPr>
              <a:t>: Zoek of word een mentor om je te helpen en te begeleiden tijdens je culinaire reis.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6. In de praktijk brengen en delen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501506"/>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a. Start je eigen project</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Restaurant of foodtruck</a:t>
            </a:r>
            <a:r>
              <a:rPr lang="en-US" sz="3600" spc="32" dirty="0">
                <a:solidFill>
                  <a:srgbClr val="382B1B"/>
                </a:solidFill>
                <a:latin typeface="TT Rounds Condensed"/>
                <a:ea typeface="TT Rounds Condensed"/>
                <a:cs typeface="TT Rounds Condensed"/>
                <a:sym typeface="TT Rounds Condensed"/>
              </a:rPr>
              <a:t>: Open een restaurant, foodtruck of ander culinair bedrijf dat jouw culinaire identiteit weerspiegelt.  Bekijk onze trainingsmaterialen voor ondernemerschap</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Catering en evenementen </a:t>
            </a:r>
            <a:r>
              <a:rPr lang="en-US" sz="3600" spc="32" dirty="0">
                <a:solidFill>
                  <a:srgbClr val="382B1B"/>
                </a:solidFill>
                <a:latin typeface="TT Rounds Condensed"/>
                <a:ea typeface="TT Rounds Condensed"/>
                <a:cs typeface="TT Rounds Condensed"/>
                <a:sym typeface="TT Rounds Condensed"/>
              </a:rPr>
              <a:t>: Cateringdiensten aanbieden en culinaire evenementen organiseren om je creaties met een groter publiek te delen.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b. Sociale media gebruiken</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Culinaire blog</a:t>
            </a:r>
            <a:r>
              <a:rPr lang="en-US" sz="3600" spc="32" dirty="0">
                <a:solidFill>
                  <a:srgbClr val="382B1B"/>
                </a:solidFill>
                <a:latin typeface="TT Rounds Condensed"/>
                <a:ea typeface="TT Rounds Condensed"/>
                <a:cs typeface="TT Rounds Condensed"/>
                <a:sym typeface="TT Rounds Condensed"/>
              </a:rPr>
              <a:t>: Houd een blog bij waarop je je recepten, ervaringen en gedachten over koken deelt.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Sociaal netwerken</a:t>
            </a:r>
            <a:r>
              <a:rPr lang="en-US" sz="3600" spc="32" dirty="0">
                <a:solidFill>
                  <a:srgbClr val="382B1B"/>
                </a:solidFill>
                <a:latin typeface="TT Rounds Condensed"/>
                <a:ea typeface="TT Rounds Condensed"/>
                <a:cs typeface="TT Rounds Condensed"/>
                <a:sym typeface="TT Rounds Condensed"/>
              </a:rPr>
              <a:t>: Gebruik Instagram, YouTube of andere platforms om je creaties te laten zien, tips te geven en in contact te komen met een community van kookliefhebbers.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AutoShape 3"/>
          <p:cNvSpPr/>
          <p:nvPr/>
        </p:nvSpPr>
        <p:spPr>
          <a:xfrm>
            <a:off x="1718562" y="-52872"/>
            <a:ext cx="28575" cy="10308912"/>
          </a:xfrm>
          <a:prstGeom prst="line">
            <a:avLst/>
          </a:prstGeom>
          <a:ln w="19050" cap="rnd">
            <a:solidFill>
              <a:srgbClr val="84BFA4"/>
            </a:solidFill>
            <a:prstDash val="solid"/>
            <a:headEnd type="none" w="sm" len="sm"/>
            <a:tailEnd type="none" w="sm" len="sm"/>
          </a:ln>
        </p:spPr>
        <p:txBody>
          <a:bodyPr/>
          <a:lstStyle/>
          <a:p>
            <a:endParaRPr lang="fr-FR"/>
          </a:p>
        </p:txBody>
      </p:sp>
      <p:grpSp>
        <p:nvGrpSpPr>
          <p:cNvPr id="4" name="Group 4"/>
          <p:cNvGrpSpPr/>
          <p:nvPr/>
        </p:nvGrpSpPr>
        <p:grpSpPr>
          <a:xfrm>
            <a:off x="593432" y="621170"/>
            <a:ext cx="2679858" cy="2763139"/>
            <a:chOff x="0" y="0"/>
            <a:chExt cx="3573144" cy="3684186"/>
          </a:xfrm>
        </p:grpSpPr>
        <p:sp>
          <p:nvSpPr>
            <p:cNvPr id="5" name="Freeform 5"/>
            <p:cNvSpPr/>
            <p:nvPr/>
          </p:nvSpPr>
          <p:spPr>
            <a:xfrm>
              <a:off x="-159004" y="-60325"/>
              <a:ext cx="3973576" cy="3893185"/>
            </a:xfrm>
            <a:custGeom>
              <a:avLst/>
              <a:gdLst/>
              <a:ahLst/>
              <a:cxnLst/>
              <a:rect l="l" t="t" r="r" b="b"/>
              <a:pathLst>
                <a:path w="3973576" h="3893185">
                  <a:moveTo>
                    <a:pt x="2322576" y="146685"/>
                  </a:moveTo>
                  <a:cubicBezTo>
                    <a:pt x="1847215" y="4699"/>
                    <a:pt x="1350518" y="0"/>
                    <a:pt x="972058" y="425704"/>
                  </a:cubicBezTo>
                  <a:cubicBezTo>
                    <a:pt x="605409" y="837311"/>
                    <a:pt x="252984" y="1501902"/>
                    <a:pt x="177292" y="2050669"/>
                  </a:cubicBezTo>
                  <a:cubicBezTo>
                    <a:pt x="0" y="3330321"/>
                    <a:pt x="1139952" y="3893185"/>
                    <a:pt x="2291842" y="3711067"/>
                  </a:cubicBezTo>
                  <a:cubicBezTo>
                    <a:pt x="3415284" y="3533648"/>
                    <a:pt x="3973576" y="2060194"/>
                    <a:pt x="3632962" y="1009904"/>
                  </a:cubicBezTo>
                  <a:cubicBezTo>
                    <a:pt x="3531235" y="692912"/>
                    <a:pt x="3235579" y="543941"/>
                    <a:pt x="2956560" y="406781"/>
                  </a:cubicBezTo>
                  <a:cubicBezTo>
                    <a:pt x="2755519" y="307467"/>
                    <a:pt x="2542667" y="212852"/>
                    <a:pt x="2322703" y="146558"/>
                  </a:cubicBezTo>
                  <a:close/>
                </a:path>
              </a:pathLst>
            </a:custGeom>
            <a:solidFill>
              <a:srgbClr val="E6C8C7"/>
            </a:solidFill>
          </p:spPr>
          <p:txBody>
            <a:bodyPr/>
            <a:lstStyle/>
            <a:p>
              <a:endParaRPr lang="fr-FR"/>
            </a:p>
          </p:txBody>
        </p:sp>
      </p:grpSp>
      <p:sp>
        <p:nvSpPr>
          <p:cNvPr id="6" name="TextBox 6"/>
          <p:cNvSpPr txBox="1"/>
          <p:nvPr/>
        </p:nvSpPr>
        <p:spPr>
          <a:xfrm>
            <a:off x="1933361" y="3273780"/>
            <a:ext cx="15087460" cy="2436114"/>
          </a:xfrm>
          <a:prstGeom prst="rect">
            <a:avLst/>
          </a:prstGeom>
        </p:spPr>
        <p:txBody>
          <a:bodyPr lIns="0" tIns="0" rIns="0" bIns="0" rtlCol="0" anchor="t">
            <a:spAutoFit/>
          </a:bodyPr>
          <a:lstStyle/>
          <a:p>
            <a:pPr algn="l">
              <a:lnSpc>
                <a:spcPts val="3888"/>
              </a:lnSpc>
            </a:pPr>
            <a:r>
              <a:rPr lang="en-US" sz="3600" spc="33" dirty="0">
                <a:solidFill>
                  <a:srgbClr val="382B1B"/>
                </a:solidFill>
                <a:latin typeface="TT Rounds Condensed"/>
                <a:ea typeface="TT Rounds Condensed"/>
                <a:cs typeface="TT Rounds Condensed"/>
                <a:sym typeface="TT Rounds Condensed"/>
              </a:rPr>
              <a:t>Welkom op de </a:t>
            </a:r>
            <a:r>
              <a:rPr lang="en-US" sz="3600" spc="33" dirty="0" err="1">
                <a:solidFill>
                  <a:srgbClr val="382B1B"/>
                </a:solidFill>
                <a:latin typeface="TT Rounds Condensed"/>
                <a:ea typeface="TT Rounds Condensed"/>
                <a:cs typeface="TT Rounds Condensed"/>
                <a:sym typeface="TT Rounds Condensed"/>
              </a:rPr>
              <a:t>eerste</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dag</a:t>
            </a:r>
            <a:r>
              <a:rPr lang="en-US" sz="3600" spc="33" dirty="0">
                <a:solidFill>
                  <a:srgbClr val="382B1B"/>
                </a:solidFill>
                <a:latin typeface="TT Rounds Condensed"/>
                <a:ea typeface="TT Rounds Condensed"/>
                <a:cs typeface="TT Rounds Condensed"/>
                <a:sym typeface="TT Rounds Condensed"/>
              </a:rPr>
              <a:t> van </a:t>
            </a:r>
            <a:r>
              <a:rPr lang="en-US" sz="3600" spc="33" dirty="0" err="1">
                <a:solidFill>
                  <a:srgbClr val="382B1B"/>
                </a:solidFill>
                <a:latin typeface="TT Rounds Condensed"/>
                <a:ea typeface="TT Rounds Condensed"/>
                <a:cs typeface="TT Rounds Condensed"/>
                <a:sym typeface="TT Rounds Condensed"/>
              </a:rPr>
              <a:t>onze</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culinaire</a:t>
            </a:r>
            <a:r>
              <a:rPr lang="en-US" sz="3600" spc="33" dirty="0">
                <a:solidFill>
                  <a:srgbClr val="382B1B"/>
                </a:solidFill>
                <a:latin typeface="TT Rounds Condensed"/>
                <a:ea typeface="TT Rounds Condensed"/>
                <a:cs typeface="TT Rounds Condensed"/>
                <a:sym typeface="TT Rounds Condensed"/>
              </a:rPr>
              <a:t> reis! </a:t>
            </a:r>
            <a:r>
              <a:rPr lang="en-US" sz="3600" spc="33" dirty="0" err="1">
                <a:solidFill>
                  <a:srgbClr val="382B1B"/>
                </a:solidFill>
                <a:latin typeface="TT Rounds Condensed"/>
                <a:ea typeface="TT Rounds Condensed"/>
                <a:cs typeface="TT Rounds Condensed"/>
                <a:sym typeface="TT Rounds Condensed"/>
              </a:rPr>
              <a:t>Vandaag</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maken</a:t>
            </a:r>
            <a:r>
              <a:rPr lang="en-US" sz="3600" spc="33" dirty="0">
                <a:solidFill>
                  <a:srgbClr val="382B1B"/>
                </a:solidFill>
                <a:latin typeface="TT Rounds Condensed"/>
                <a:ea typeface="TT Rounds Condensed"/>
                <a:cs typeface="TT Rounds Condensed"/>
                <a:sym typeface="TT Rounds Condensed"/>
              </a:rPr>
              <a:t> we </a:t>
            </a:r>
            <a:r>
              <a:rPr lang="en-US" sz="3600" spc="33" dirty="0" err="1">
                <a:solidFill>
                  <a:srgbClr val="382B1B"/>
                </a:solidFill>
                <a:latin typeface="TT Rounds Condensed"/>
                <a:ea typeface="TT Rounds Condensed"/>
                <a:cs typeface="TT Rounds Condensed"/>
                <a:sym typeface="TT Rounds Condensed"/>
              </a:rPr>
              <a:t>onszelf</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vertrouwd</a:t>
            </a:r>
            <a:r>
              <a:rPr lang="en-US" sz="3600" spc="33" dirty="0">
                <a:solidFill>
                  <a:srgbClr val="382B1B"/>
                </a:solidFill>
                <a:latin typeface="TT Rounds Condensed"/>
                <a:ea typeface="TT Rounds Condensed"/>
                <a:cs typeface="TT Rounds Condensed"/>
                <a:sym typeface="TT Rounds Condensed"/>
              </a:rPr>
              <a:t> met de </a:t>
            </a:r>
            <a:r>
              <a:rPr lang="en-US" sz="3600" spc="33" dirty="0" err="1">
                <a:solidFill>
                  <a:srgbClr val="382B1B"/>
                </a:solidFill>
                <a:latin typeface="TT Rounds Condensed"/>
                <a:ea typeface="TT Rounds Condensed"/>
                <a:cs typeface="TT Rounds Condensed"/>
                <a:sym typeface="TT Rounds Condensed"/>
              </a:rPr>
              <a:t>keukenomgeving</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en</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leggen</a:t>
            </a:r>
            <a:r>
              <a:rPr lang="en-US" sz="3600" spc="33" dirty="0">
                <a:solidFill>
                  <a:srgbClr val="382B1B"/>
                </a:solidFill>
                <a:latin typeface="TT Rounds Condensed"/>
                <a:ea typeface="TT Rounds Condensed"/>
                <a:cs typeface="TT Rounds Condensed"/>
                <a:sym typeface="TT Rounds Condensed"/>
              </a:rPr>
              <a:t> we de basis </a:t>
            </a:r>
            <a:r>
              <a:rPr lang="en-US" sz="3600" spc="33" dirty="0" err="1">
                <a:solidFill>
                  <a:srgbClr val="382B1B"/>
                </a:solidFill>
                <a:latin typeface="TT Rounds Condensed"/>
                <a:ea typeface="TT Rounds Condensed"/>
                <a:cs typeface="TT Rounds Condensed"/>
                <a:sym typeface="TT Rounds Condensed"/>
              </a:rPr>
              <a:t>voor</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veilige</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en</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effectieve</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culinaire</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praktijken</a:t>
            </a:r>
            <a:r>
              <a:rPr lang="en-US" sz="3600" spc="33" dirty="0">
                <a:solidFill>
                  <a:srgbClr val="382B1B"/>
                </a:solidFill>
                <a:latin typeface="TT Rounds Condensed"/>
                <a:ea typeface="TT Rounds Condensed"/>
                <a:cs typeface="TT Rounds Condensed"/>
                <a:sym typeface="TT Rounds Condensed"/>
              </a:rPr>
              <a:t>. Door </a:t>
            </a:r>
            <a:r>
              <a:rPr lang="en-US" sz="3600" spc="33" dirty="0" err="1">
                <a:solidFill>
                  <a:srgbClr val="382B1B"/>
                </a:solidFill>
                <a:latin typeface="TT Rounds Condensed"/>
                <a:ea typeface="TT Rounds Condensed"/>
                <a:cs typeface="TT Rounds Condensed"/>
                <a:sym typeface="TT Rounds Condensed"/>
              </a:rPr>
              <a:t>vanaf</a:t>
            </a:r>
            <a:r>
              <a:rPr lang="en-US" sz="3600" spc="33" dirty="0">
                <a:solidFill>
                  <a:srgbClr val="382B1B"/>
                </a:solidFill>
                <a:latin typeface="TT Rounds Condensed"/>
                <a:ea typeface="TT Rounds Condensed"/>
                <a:cs typeface="TT Rounds Condensed"/>
                <a:sym typeface="TT Rounds Condensed"/>
              </a:rPr>
              <a:t> het begin de HACCP-principes toe </a:t>
            </a:r>
            <a:r>
              <a:rPr lang="en-US" sz="3600" spc="33" dirty="0" err="1">
                <a:solidFill>
                  <a:srgbClr val="382B1B"/>
                </a:solidFill>
                <a:latin typeface="TT Rounds Condensed"/>
                <a:ea typeface="TT Rounds Condensed"/>
                <a:cs typeface="TT Rounds Condensed"/>
                <a:sym typeface="TT Rounds Condensed"/>
              </a:rPr>
              <a:t>te</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passen</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garanderen</a:t>
            </a:r>
            <a:r>
              <a:rPr lang="en-US" sz="3600" spc="33" dirty="0">
                <a:solidFill>
                  <a:srgbClr val="382B1B"/>
                </a:solidFill>
                <a:latin typeface="TT Rounds Condensed"/>
                <a:ea typeface="TT Rounds Condensed"/>
                <a:cs typeface="TT Rounds Condensed"/>
                <a:sym typeface="TT Rounds Condensed"/>
              </a:rPr>
              <a:t> we </a:t>
            </a:r>
            <a:r>
              <a:rPr lang="en-US" sz="3600" spc="33" dirty="0" err="1">
                <a:solidFill>
                  <a:srgbClr val="382B1B"/>
                </a:solidFill>
                <a:latin typeface="TT Rounds Condensed"/>
                <a:ea typeface="TT Rounds Condensed"/>
                <a:cs typeface="TT Rounds Condensed"/>
                <a:sym typeface="TT Rounds Condensed"/>
              </a:rPr>
              <a:t>voedselveiligheid</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en</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kwaliteit</a:t>
            </a:r>
            <a:r>
              <a:rPr lang="en-US" sz="3600" spc="33" dirty="0">
                <a:solidFill>
                  <a:srgbClr val="382B1B"/>
                </a:solidFill>
                <a:latin typeface="TT Rounds Condensed"/>
                <a:ea typeface="TT Rounds Condensed"/>
                <a:cs typeface="TT Rounds Condensed"/>
                <a:sym typeface="TT Rounds Condensed"/>
              </a:rPr>
              <a:t> in al </a:t>
            </a:r>
            <a:r>
              <a:rPr lang="en-US" sz="3600" spc="33" dirty="0" err="1">
                <a:solidFill>
                  <a:srgbClr val="382B1B"/>
                </a:solidFill>
                <a:latin typeface="TT Rounds Condensed"/>
                <a:ea typeface="TT Rounds Condensed"/>
                <a:cs typeface="TT Rounds Condensed"/>
                <a:sym typeface="TT Rounds Condensed"/>
              </a:rPr>
              <a:t>onze</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culinaire</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activiteiten</a:t>
            </a:r>
            <a:r>
              <a:rPr lang="en-US" sz="3600" spc="33" dirty="0">
                <a:solidFill>
                  <a:srgbClr val="382B1B"/>
                </a:solidFill>
                <a:latin typeface="TT Rounds Condensed"/>
                <a:ea typeface="TT Rounds Condensed"/>
                <a:cs typeface="TT Rounds Condensed"/>
                <a:sym typeface="TT Rounds Condensed"/>
              </a:rPr>
              <a:t>. </a:t>
            </a:r>
            <a:r>
              <a:rPr lang="en-US" sz="3600" spc="33" dirty="0" err="1">
                <a:solidFill>
                  <a:srgbClr val="382B1B"/>
                </a:solidFill>
                <a:latin typeface="TT Rounds Condensed"/>
                <a:ea typeface="TT Rounds Condensed"/>
                <a:cs typeface="TT Rounds Condensed"/>
                <a:sym typeface="TT Rounds Condensed"/>
              </a:rPr>
              <a:t>Voorstelling</a:t>
            </a:r>
            <a:r>
              <a:rPr lang="en-US" sz="3600" spc="33" dirty="0">
                <a:solidFill>
                  <a:srgbClr val="382B1B"/>
                </a:solidFill>
                <a:latin typeface="TT Rounds Condensed"/>
                <a:ea typeface="TT Rounds Condensed"/>
                <a:cs typeface="TT Rounds Condensed"/>
                <a:sym typeface="TT Rounds Condensed"/>
              </a:rPr>
              <a:t> van de trainer </a:t>
            </a:r>
            <a:r>
              <a:rPr lang="en-US" sz="3600" spc="33" dirty="0" err="1">
                <a:solidFill>
                  <a:srgbClr val="382B1B"/>
                </a:solidFill>
                <a:latin typeface="TT Rounds Condensed"/>
                <a:ea typeface="TT Rounds Condensed"/>
                <a:cs typeface="TT Rounds Condensed"/>
                <a:sym typeface="TT Rounds Condensed"/>
              </a:rPr>
              <a:t>en</a:t>
            </a:r>
            <a:r>
              <a:rPr lang="en-US" sz="3600" spc="33" dirty="0">
                <a:solidFill>
                  <a:srgbClr val="382B1B"/>
                </a:solidFill>
                <a:latin typeface="TT Rounds Condensed"/>
                <a:ea typeface="TT Rounds Condensed"/>
                <a:cs typeface="TT Rounds Condensed"/>
                <a:sym typeface="TT Rounds Condensed"/>
              </a:rPr>
              <a:t> de </a:t>
            </a:r>
            <a:r>
              <a:rPr lang="en-US" sz="3600" spc="33" dirty="0" err="1">
                <a:solidFill>
                  <a:srgbClr val="382B1B"/>
                </a:solidFill>
                <a:latin typeface="TT Rounds Condensed"/>
                <a:ea typeface="TT Rounds Condensed"/>
                <a:cs typeface="TT Rounds Condensed"/>
                <a:sym typeface="TT Rounds Condensed"/>
              </a:rPr>
              <a:t>cursisten</a:t>
            </a:r>
            <a:r>
              <a:rPr lang="en-US" sz="3600" spc="33" dirty="0">
                <a:solidFill>
                  <a:srgbClr val="382B1B"/>
                </a:solidFill>
                <a:latin typeface="TT Rounds Condensed"/>
                <a:ea typeface="TT Rounds Condensed"/>
                <a:cs typeface="TT Rounds Condensed"/>
                <a:sym typeface="TT Rounds Condensed"/>
              </a:rPr>
              <a:t>.</a:t>
            </a:r>
          </a:p>
        </p:txBody>
      </p:sp>
      <p:sp>
        <p:nvSpPr>
          <p:cNvPr id="7" name="TextBox 7"/>
          <p:cNvSpPr txBox="1"/>
          <p:nvPr/>
        </p:nvSpPr>
        <p:spPr>
          <a:xfrm>
            <a:off x="1911499" y="1342374"/>
            <a:ext cx="14133594" cy="1491996"/>
          </a:xfrm>
          <a:prstGeom prst="rect">
            <a:avLst/>
          </a:prstGeom>
        </p:spPr>
        <p:txBody>
          <a:bodyPr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Inleiding tot de werkomgeving, HACCP-beginselen en basisrecepten</a:t>
            </a:r>
          </a:p>
        </p:txBody>
      </p:sp>
      <p:sp>
        <p:nvSpPr>
          <p:cNvPr id="8" name="TextBox 8"/>
          <p:cNvSpPr txBox="1"/>
          <p:nvPr/>
        </p:nvSpPr>
        <p:spPr>
          <a:xfrm>
            <a:off x="1911499" y="6275499"/>
            <a:ext cx="14657940" cy="758571"/>
          </a:xfrm>
          <a:prstGeom prst="rect">
            <a:avLst/>
          </a:prstGeom>
        </p:spPr>
        <p:txBody>
          <a:bodyPr wrap="square" lIns="0" tIns="0" rIns="0" bIns="0" rtlCol="0" anchor="t">
            <a:spAutoFit/>
          </a:bodyPr>
          <a:lstStyle/>
          <a:p>
            <a:pPr algn="l">
              <a:lnSpc>
                <a:spcPts val="5832"/>
              </a:lnSpc>
            </a:pPr>
            <a:r>
              <a:rPr lang="en-US" sz="5400" b="1" spc="50">
                <a:solidFill>
                  <a:srgbClr val="382B1B"/>
                </a:solidFill>
                <a:latin typeface="TT Rounds Condensed Bold"/>
                <a:ea typeface="TT Rounds Condensed Bold"/>
                <a:cs typeface="TT Rounds Condensed Bold"/>
                <a:sym typeface="TT Rounds Condensed Bold"/>
              </a:rPr>
              <a:t>Inhoud</a:t>
            </a:r>
          </a:p>
        </p:txBody>
      </p:sp>
      <p:sp>
        <p:nvSpPr>
          <p:cNvPr id="9" name="TextBox 9"/>
          <p:cNvSpPr txBox="1"/>
          <p:nvPr/>
        </p:nvSpPr>
        <p:spPr>
          <a:xfrm>
            <a:off x="1933361" y="7138969"/>
            <a:ext cx="9877639" cy="1966931"/>
          </a:xfrm>
          <a:prstGeom prst="rect">
            <a:avLst/>
          </a:prstGeom>
        </p:spPr>
        <p:txBody>
          <a:bodyPr wrap="square" lIns="0" tIns="0" rIns="0" bIns="0" rtlCol="0" anchor="t">
            <a:spAutoFit/>
          </a:bodyPr>
          <a:lstStyle/>
          <a:p>
            <a:pPr algn="l">
              <a:lnSpc>
                <a:spcPts val="3936"/>
              </a:lnSpc>
            </a:pPr>
            <a:r>
              <a:rPr lang="en-US" sz="2811" b="1" dirty="0">
                <a:solidFill>
                  <a:srgbClr val="000000"/>
                </a:solidFill>
                <a:latin typeface="TT Rounds Condensed Bold"/>
                <a:ea typeface="TT Rounds Condensed Bold"/>
                <a:cs typeface="TT Rounds Condensed Bold"/>
                <a:sym typeface="TT Rounds Condensed Bold"/>
              </a:rPr>
              <a:t>A- </a:t>
            </a:r>
            <a:r>
              <a:rPr lang="en-US" sz="2811" dirty="0" err="1">
                <a:solidFill>
                  <a:srgbClr val="000000"/>
                </a:solidFill>
                <a:latin typeface="TT Rounds Condensed"/>
                <a:ea typeface="TT Rounds Condensed"/>
                <a:cs typeface="TT Rounds Condensed"/>
                <a:sym typeface="TT Rounds Condensed"/>
              </a:rPr>
              <a:t>Basisregels</a:t>
            </a:r>
            <a:r>
              <a:rPr lang="en-US" sz="2811" dirty="0">
                <a:solidFill>
                  <a:srgbClr val="000000"/>
                </a:solidFill>
                <a:latin typeface="TT Rounds Condensed"/>
                <a:ea typeface="TT Rounds Condensed"/>
                <a:cs typeface="TT Rounds Condensed"/>
                <a:sym typeface="TT Rounds Condensed"/>
              </a:rPr>
              <a:t> </a:t>
            </a:r>
            <a:r>
              <a:rPr lang="en-US" sz="2811" dirty="0" err="1">
                <a:solidFill>
                  <a:srgbClr val="000000"/>
                </a:solidFill>
                <a:latin typeface="TT Rounds Condensed"/>
                <a:ea typeface="TT Rounds Condensed"/>
                <a:cs typeface="TT Rounds Condensed"/>
                <a:sym typeface="TT Rounds Condensed"/>
              </a:rPr>
              <a:t>voor</a:t>
            </a:r>
            <a:r>
              <a:rPr lang="en-US" sz="2811" dirty="0">
                <a:solidFill>
                  <a:srgbClr val="000000"/>
                </a:solidFill>
                <a:latin typeface="TT Rounds Condensed"/>
                <a:ea typeface="TT Rounds Condensed"/>
                <a:cs typeface="TT Rounds Condensed"/>
                <a:sym typeface="TT Rounds Condensed"/>
              </a:rPr>
              <a:t> </a:t>
            </a:r>
            <a:r>
              <a:rPr lang="en-US" sz="2811" dirty="0" err="1">
                <a:solidFill>
                  <a:srgbClr val="000000"/>
                </a:solidFill>
                <a:latin typeface="TT Rounds Condensed"/>
                <a:ea typeface="TT Rounds Condensed"/>
                <a:cs typeface="TT Rounds Condensed"/>
                <a:sym typeface="TT Rounds Condensed"/>
              </a:rPr>
              <a:t>hygiëne</a:t>
            </a:r>
            <a:endParaRPr lang="en-US" sz="2811" dirty="0">
              <a:solidFill>
                <a:srgbClr val="000000"/>
              </a:solidFill>
              <a:latin typeface="TT Rounds Condensed"/>
              <a:ea typeface="TT Rounds Condensed"/>
              <a:cs typeface="TT Rounds Condensed"/>
              <a:sym typeface="TT Rounds Condensed"/>
            </a:endParaRPr>
          </a:p>
          <a:p>
            <a:pPr algn="l">
              <a:lnSpc>
                <a:spcPts val="3936"/>
              </a:lnSpc>
            </a:pPr>
            <a:r>
              <a:rPr lang="en-US" sz="2811" b="1" dirty="0">
                <a:solidFill>
                  <a:srgbClr val="000000"/>
                </a:solidFill>
                <a:latin typeface="TT Rounds Condensed Bold"/>
                <a:ea typeface="TT Rounds Condensed Bold"/>
                <a:cs typeface="TT Rounds Condensed Bold"/>
                <a:sym typeface="TT Rounds Condensed Bold"/>
              </a:rPr>
              <a:t>B- </a:t>
            </a:r>
            <a:r>
              <a:rPr lang="en-US" sz="2811" dirty="0" err="1">
                <a:solidFill>
                  <a:srgbClr val="000000"/>
                </a:solidFill>
                <a:latin typeface="TT Rounds Condensed"/>
                <a:ea typeface="TT Rounds Condensed"/>
                <a:cs typeface="TT Rounds Condensed"/>
                <a:sym typeface="TT Rounds Condensed"/>
              </a:rPr>
              <a:t>Veiligheidsregels</a:t>
            </a:r>
            <a:r>
              <a:rPr lang="en-US" sz="2811" dirty="0">
                <a:solidFill>
                  <a:srgbClr val="000000"/>
                </a:solidFill>
                <a:latin typeface="TT Rounds Condensed"/>
                <a:ea typeface="TT Rounds Condensed"/>
                <a:cs typeface="TT Rounds Condensed"/>
                <a:sym typeface="TT Rounds Condensed"/>
              </a:rPr>
              <a:t> </a:t>
            </a:r>
            <a:r>
              <a:rPr lang="en-US" sz="2811" dirty="0" err="1">
                <a:solidFill>
                  <a:srgbClr val="000000"/>
                </a:solidFill>
                <a:latin typeface="TT Rounds Condensed"/>
                <a:ea typeface="TT Rounds Condensed"/>
                <a:cs typeface="TT Rounds Condensed"/>
                <a:sym typeface="TT Rounds Condensed"/>
              </a:rPr>
              <a:t>voor</a:t>
            </a:r>
            <a:r>
              <a:rPr lang="en-US" sz="2811" dirty="0">
                <a:solidFill>
                  <a:srgbClr val="000000"/>
                </a:solidFill>
                <a:latin typeface="TT Rounds Condensed"/>
                <a:ea typeface="TT Rounds Condensed"/>
                <a:cs typeface="TT Rounds Condensed"/>
                <a:sym typeface="TT Rounds Condensed"/>
              </a:rPr>
              <a:t> het </a:t>
            </a:r>
            <a:r>
              <a:rPr lang="en-US" sz="2811" dirty="0" err="1">
                <a:solidFill>
                  <a:srgbClr val="000000"/>
                </a:solidFill>
                <a:latin typeface="TT Rounds Condensed"/>
                <a:ea typeface="TT Rounds Condensed"/>
                <a:cs typeface="TT Rounds Condensed"/>
                <a:sym typeface="TT Rounds Condensed"/>
              </a:rPr>
              <a:t>omgaan</a:t>
            </a:r>
            <a:r>
              <a:rPr lang="en-US" sz="2811" dirty="0">
                <a:solidFill>
                  <a:srgbClr val="000000"/>
                </a:solidFill>
                <a:latin typeface="TT Rounds Condensed"/>
                <a:ea typeface="TT Rounds Condensed"/>
                <a:cs typeface="TT Rounds Condensed"/>
                <a:sym typeface="TT Rounds Condensed"/>
              </a:rPr>
              <a:t> met </a:t>
            </a:r>
            <a:r>
              <a:rPr lang="en-US" sz="2811" dirty="0" err="1">
                <a:solidFill>
                  <a:srgbClr val="000000"/>
                </a:solidFill>
                <a:latin typeface="TT Rounds Condensed"/>
                <a:ea typeface="TT Rounds Condensed"/>
                <a:cs typeface="TT Rounds Condensed"/>
                <a:sym typeface="TT Rounds Condensed"/>
              </a:rPr>
              <a:t>keukengereedschap</a:t>
            </a:r>
            <a:endParaRPr lang="en-US" sz="2811" dirty="0">
              <a:solidFill>
                <a:srgbClr val="000000"/>
              </a:solidFill>
              <a:latin typeface="TT Rounds Condensed"/>
              <a:ea typeface="TT Rounds Condensed"/>
              <a:cs typeface="TT Rounds Condensed"/>
              <a:sym typeface="TT Rounds Condensed"/>
            </a:endParaRPr>
          </a:p>
          <a:p>
            <a:pPr algn="l">
              <a:lnSpc>
                <a:spcPts val="3936"/>
              </a:lnSpc>
            </a:pPr>
            <a:r>
              <a:rPr lang="en-US" sz="2811" b="1" dirty="0">
                <a:solidFill>
                  <a:srgbClr val="000000"/>
                </a:solidFill>
                <a:latin typeface="TT Rounds Condensed Bold"/>
                <a:ea typeface="TT Rounds Condensed Bold"/>
                <a:cs typeface="TT Rounds Condensed Bold"/>
                <a:sym typeface="TT Rounds Condensed Bold"/>
              </a:rPr>
              <a:t>C- </a:t>
            </a:r>
            <a:r>
              <a:rPr lang="en-US" sz="2811" dirty="0">
                <a:solidFill>
                  <a:srgbClr val="000000"/>
                </a:solidFill>
                <a:latin typeface="TT Rounds Condensed"/>
                <a:ea typeface="TT Rounds Condensed"/>
                <a:cs typeface="TT Rounds Condensed"/>
                <a:sym typeface="TT Rounds Condensed"/>
              </a:rPr>
              <a:t>Hoe je </a:t>
            </a:r>
            <a:r>
              <a:rPr lang="en-US" sz="2811" dirty="0" err="1">
                <a:solidFill>
                  <a:srgbClr val="000000"/>
                </a:solidFill>
                <a:latin typeface="TT Rounds Condensed"/>
                <a:ea typeface="TT Rounds Condensed"/>
                <a:cs typeface="TT Rounds Condensed"/>
                <a:sym typeface="TT Rounds Condensed"/>
              </a:rPr>
              <a:t>je</a:t>
            </a:r>
            <a:r>
              <a:rPr lang="en-US" sz="2811" dirty="0">
                <a:solidFill>
                  <a:srgbClr val="000000"/>
                </a:solidFill>
                <a:latin typeface="TT Rounds Condensed"/>
                <a:ea typeface="TT Rounds Condensed"/>
                <a:cs typeface="TT Rounds Condensed"/>
                <a:sym typeface="TT Rounds Condensed"/>
              </a:rPr>
              <a:t> </a:t>
            </a:r>
            <a:r>
              <a:rPr lang="en-US" sz="2811" dirty="0" err="1">
                <a:solidFill>
                  <a:srgbClr val="000000"/>
                </a:solidFill>
                <a:latin typeface="TT Rounds Condensed"/>
                <a:ea typeface="TT Rounds Condensed"/>
                <a:cs typeface="TT Rounds Condensed"/>
                <a:sym typeface="TT Rounds Condensed"/>
              </a:rPr>
              <a:t>werkstation</a:t>
            </a:r>
            <a:r>
              <a:rPr lang="en-US" sz="2811" dirty="0">
                <a:solidFill>
                  <a:srgbClr val="000000"/>
                </a:solidFill>
                <a:latin typeface="TT Rounds Condensed"/>
                <a:ea typeface="TT Rounds Condensed"/>
                <a:cs typeface="TT Rounds Condensed"/>
                <a:sym typeface="TT Rounds Condensed"/>
              </a:rPr>
              <a:t> </a:t>
            </a:r>
            <a:r>
              <a:rPr lang="en-US" sz="2811" dirty="0" err="1">
                <a:solidFill>
                  <a:srgbClr val="000000"/>
                </a:solidFill>
                <a:latin typeface="TT Rounds Condensed"/>
                <a:ea typeface="TT Rounds Condensed"/>
                <a:cs typeface="TT Rounds Condensed"/>
                <a:sym typeface="TT Rounds Condensed"/>
              </a:rPr>
              <a:t>moet</a:t>
            </a:r>
            <a:r>
              <a:rPr lang="en-US" sz="2811" dirty="0">
                <a:solidFill>
                  <a:srgbClr val="000000"/>
                </a:solidFill>
                <a:latin typeface="TT Rounds Condensed"/>
                <a:ea typeface="TT Rounds Condensed"/>
                <a:cs typeface="TT Rounds Condensed"/>
                <a:sym typeface="TT Rounds Condensed"/>
              </a:rPr>
              <a:t> </a:t>
            </a:r>
            <a:r>
              <a:rPr lang="en-US" sz="2811" dirty="0" err="1">
                <a:solidFill>
                  <a:srgbClr val="000000"/>
                </a:solidFill>
                <a:latin typeface="TT Rounds Condensed"/>
                <a:ea typeface="TT Rounds Condensed"/>
                <a:cs typeface="TT Rounds Condensed"/>
                <a:sym typeface="TT Rounds Condensed"/>
              </a:rPr>
              <a:t>onderhouden</a:t>
            </a:r>
            <a:endParaRPr lang="en-US" sz="2811" dirty="0">
              <a:solidFill>
                <a:srgbClr val="000000"/>
              </a:solidFill>
              <a:latin typeface="TT Rounds Condensed"/>
              <a:ea typeface="TT Rounds Condensed"/>
              <a:cs typeface="TT Rounds Condensed"/>
              <a:sym typeface="TT Rounds Condensed"/>
            </a:endParaRPr>
          </a:p>
          <a:p>
            <a:pPr algn="l">
              <a:lnSpc>
                <a:spcPts val="3936"/>
              </a:lnSpc>
            </a:pPr>
            <a:r>
              <a:rPr lang="en-US" sz="2811" b="1" dirty="0">
                <a:solidFill>
                  <a:srgbClr val="000000"/>
                </a:solidFill>
                <a:latin typeface="TT Rounds Condensed Bold"/>
                <a:ea typeface="TT Rounds Condensed Bold"/>
                <a:cs typeface="TT Rounds Condensed Bold"/>
                <a:sym typeface="TT Rounds Condensed Bold"/>
              </a:rPr>
              <a:t>D- </a:t>
            </a:r>
            <a:r>
              <a:rPr lang="en-US" sz="2811" dirty="0">
                <a:solidFill>
                  <a:srgbClr val="000000"/>
                </a:solidFill>
                <a:latin typeface="TT Rounds Condensed"/>
                <a:ea typeface="TT Rounds Condensed"/>
                <a:cs typeface="TT Rounds Condensed"/>
                <a:sym typeface="TT Rounds Condensed"/>
              </a:rPr>
              <a:t>Hoe je </a:t>
            </a:r>
            <a:r>
              <a:rPr lang="en-US" sz="2811" dirty="0" err="1">
                <a:solidFill>
                  <a:srgbClr val="000000"/>
                </a:solidFill>
                <a:latin typeface="TT Rounds Condensed"/>
                <a:ea typeface="TT Rounds Condensed"/>
                <a:cs typeface="TT Rounds Condensed"/>
                <a:sym typeface="TT Rounds Condensed"/>
              </a:rPr>
              <a:t>je</a:t>
            </a:r>
            <a:r>
              <a:rPr lang="en-US" sz="2811" dirty="0">
                <a:solidFill>
                  <a:srgbClr val="000000"/>
                </a:solidFill>
                <a:latin typeface="TT Rounds Condensed"/>
                <a:ea typeface="TT Rounds Condensed"/>
                <a:cs typeface="TT Rounds Condensed"/>
                <a:sym typeface="TT Rounds Condensed"/>
              </a:rPr>
              <a:t> </a:t>
            </a:r>
            <a:r>
              <a:rPr lang="en-US" sz="2811" dirty="0" err="1">
                <a:solidFill>
                  <a:srgbClr val="000000"/>
                </a:solidFill>
                <a:latin typeface="TT Rounds Condensed"/>
                <a:ea typeface="TT Rounds Condensed"/>
                <a:cs typeface="TT Rounds Condensed"/>
                <a:sym typeface="TT Rounds Condensed"/>
              </a:rPr>
              <a:t>werkplek</a:t>
            </a:r>
            <a:r>
              <a:rPr lang="en-US" sz="2811" dirty="0">
                <a:solidFill>
                  <a:srgbClr val="000000"/>
                </a:solidFill>
                <a:latin typeface="TT Rounds Condensed"/>
                <a:ea typeface="TT Rounds Condensed"/>
                <a:cs typeface="TT Rounds Condensed"/>
                <a:sym typeface="TT Rounds Condensed"/>
              </a:rPr>
              <a:t> </a:t>
            </a:r>
            <a:r>
              <a:rPr lang="en-US" sz="2811" dirty="0" err="1">
                <a:solidFill>
                  <a:srgbClr val="000000"/>
                </a:solidFill>
                <a:latin typeface="TT Rounds Condensed"/>
                <a:ea typeface="TT Rounds Condensed"/>
                <a:cs typeface="TT Rounds Condensed"/>
                <a:sym typeface="TT Rounds Condensed"/>
              </a:rPr>
              <a:t>organiseert</a:t>
            </a:r>
            <a:endParaRPr lang="en-US" sz="2811" dirty="0">
              <a:solidFill>
                <a:srgbClr val="000000"/>
              </a:solidFill>
              <a:latin typeface="TT Rounds Condensed"/>
              <a:ea typeface="TT Rounds Condensed"/>
              <a:cs typeface="TT Rounds Condensed"/>
              <a:sym typeface="TT Rounds Condense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Conclusie</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3456074"/>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De zoektocht naar je culinaire identiteit is een voortdurend en evoluerend proces. Het gaat erom je persoonlijke invloeden, je ervaringen en je creativiteit te combineren om een stijl te ontwikkelen die bij je past. Wees nieuwsgierig, blijf openstaan voor nieuwe ideeën en maak vooral plezier in de keuken. Je culinaire identiteit zal na verloop van tijd sterker en verfijnder worden en je achtergrond en passie voor gastronomie weerspiegelen.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endParaRPr lang="en-US" sz="2499" spc="22" dirty="0">
              <a:solidFill>
                <a:srgbClr val="382B1B"/>
              </a:solidFill>
              <a:latin typeface="TT Rounds Condensed"/>
              <a:ea typeface="TT Rounds Condensed"/>
              <a:cs typeface="TT Rounds Condensed"/>
              <a:sym typeface="TT Rounds Condense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Oefening</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225516"/>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Pas het geleerde toe door je eigen receptenboek te beginnen: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marL="539749" lvl="1" indent="-269875" algn="l">
              <a:buFont typeface="Arial"/>
              <a:buChar char="•"/>
            </a:pPr>
            <a:r>
              <a:rPr lang="en-US" sz="3600" spc="22" dirty="0">
                <a:solidFill>
                  <a:srgbClr val="382B1B"/>
                </a:solidFill>
                <a:latin typeface="TT Rounds Condensed"/>
                <a:ea typeface="TT Rounds Condensed"/>
                <a:cs typeface="TT Rounds Condensed"/>
                <a:sym typeface="TT Rounds Condensed"/>
              </a:rPr>
              <a:t>Schrijf 3 </a:t>
            </a:r>
            <a:r>
              <a:rPr lang="en-US" sz="3600" spc="22" dirty="0" err="1">
                <a:solidFill>
                  <a:srgbClr val="382B1B"/>
                </a:solidFill>
                <a:latin typeface="TT Rounds Condensed"/>
                <a:ea typeface="TT Rounds Condensed"/>
                <a:cs typeface="TT Rounds Condensed"/>
                <a:sym typeface="TT Rounds Condensed"/>
              </a:rPr>
              <a:t>hartige </a:t>
            </a:r>
            <a:r>
              <a:rPr lang="en-US" sz="3600" spc="22" dirty="0">
                <a:solidFill>
                  <a:srgbClr val="382B1B"/>
                </a:solidFill>
                <a:latin typeface="TT Rounds Condensed"/>
                <a:ea typeface="TT Rounds Condensed"/>
                <a:cs typeface="TT Rounds Condensed"/>
                <a:sym typeface="TT Rounds Condensed"/>
              </a:rPr>
              <a:t>recepten geïnspireerd door je eigen cultuur</a:t>
            </a:r>
          </a:p>
          <a:p>
            <a:pPr marL="539749" lvl="1" indent="-269875">
              <a:buFont typeface="Arial"/>
              <a:buChar char="•"/>
            </a:pPr>
            <a:r>
              <a:rPr lang="en-US" sz="3600" spc="22" dirty="0">
                <a:solidFill>
                  <a:srgbClr val="382B1B"/>
                </a:solidFill>
                <a:latin typeface="TT Rounds Condensed"/>
                <a:ea typeface="TT Rounds Condensed"/>
                <a:cs typeface="TT Rounds Condensed"/>
                <a:sym typeface="TT Rounds Condensed"/>
              </a:rPr>
              <a:t>Schrijf 3 zoete recepten geïnspireerd door je eigen cultuur</a:t>
            </a:r>
          </a:p>
          <a:p>
            <a:pPr marL="539749" lvl="1" indent="-269875" algn="l">
              <a:buFont typeface="Arial"/>
              <a:buChar char="•"/>
            </a:pPr>
            <a:r>
              <a:rPr lang="en-US" sz="3600" spc="22" dirty="0">
                <a:solidFill>
                  <a:srgbClr val="382B1B"/>
                </a:solidFill>
                <a:latin typeface="TT Rounds Condensed"/>
                <a:ea typeface="TT Rounds Condensed"/>
                <a:cs typeface="TT Rounds Condensed"/>
                <a:sym typeface="TT Rounds Condensed"/>
              </a:rPr>
              <a:t>Schrijf een recept voor een specifiek sapje</a:t>
            </a:r>
          </a:p>
          <a:p>
            <a:pPr marL="539749" lvl="1" indent="-269875" algn="l">
              <a:buFont typeface="Arial"/>
              <a:buChar char="•"/>
            </a:pPr>
            <a:r>
              <a:rPr lang="en-US" sz="3600" spc="22" dirty="0">
                <a:solidFill>
                  <a:srgbClr val="382B1B"/>
                </a:solidFill>
                <a:latin typeface="TT Rounds Condensed"/>
                <a:ea typeface="TT Rounds Condensed"/>
                <a:cs typeface="TT Rounds Condensed"/>
                <a:sym typeface="TT Rounds Condensed"/>
              </a:rPr>
              <a:t>Deel welke specerijen je het meest gebruikt</a:t>
            </a:r>
          </a:p>
          <a:p>
            <a:pPr marL="539749" lvl="1" indent="-269875" algn="l">
              <a:buFont typeface="Arial"/>
              <a:buChar char="•"/>
            </a:pPr>
            <a:r>
              <a:rPr lang="en-US" sz="3600" spc="22" dirty="0">
                <a:solidFill>
                  <a:srgbClr val="382B1B"/>
                </a:solidFill>
                <a:latin typeface="TT Rounds Condensed"/>
                <a:ea typeface="TT Rounds Condensed"/>
                <a:cs typeface="TT Rounds Condensed"/>
                <a:sym typeface="TT Rounds Condensed"/>
              </a:rPr>
              <a:t>Begin met het opstellen van de technische fiches voor elk geschreven recept</a:t>
            </a:r>
          </a:p>
          <a:p>
            <a:pPr algn="l">
              <a:lnSpc>
                <a:spcPts val="3888"/>
              </a:lnSpc>
            </a:pPr>
            <a:endParaRPr lang="en-US" sz="2499" spc="22" dirty="0">
              <a:solidFill>
                <a:srgbClr val="382B1B"/>
              </a:solidFill>
              <a:latin typeface="TT Rounds Condensed"/>
              <a:ea typeface="TT Rounds Condensed"/>
              <a:cs typeface="TT Rounds Condensed"/>
              <a:sym typeface="TT Rounds Condensed"/>
            </a:endParaRPr>
          </a:p>
        </p:txBody>
      </p:sp>
    </p:spTree>
    <p:extLst>
      <p:ext uri="{BB962C8B-B14F-4D97-AF65-F5344CB8AC3E}">
        <p14:creationId xmlns:p14="http://schemas.microsoft.com/office/powerpoint/2010/main" val="3693999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001643"/>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Dag 3: Culinaire identiteit. </a:t>
            </a:r>
          </a:p>
          <a:p>
            <a:pPr algn="l">
              <a:lnSpc>
                <a:spcPts val="3888"/>
              </a:lnSpc>
            </a:pPr>
            <a:r>
              <a:rPr lang="en-US" sz="3600" spc="32" dirty="0">
                <a:solidFill>
                  <a:srgbClr val="382B1B"/>
                </a:solidFill>
                <a:latin typeface="TT Rounds Condensed"/>
                <a:ea typeface="TT Rounds Condensed"/>
                <a:cs typeface="TT Rounds Condensed"/>
                <a:sym typeface="TT Rounds Condensed"/>
              </a:rPr>
              <a:t>1.Wat is de eerste stap in het ontdekken van je culinaire identiteit?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Experimenteren met nieuwe recepten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Je culinaire wortels analyseren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Reizen naar verschillende landen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Kookboeken lezen. </a:t>
            </a:r>
          </a:p>
          <a:p>
            <a:pPr marL="571500" indent="-571500" algn="l">
              <a:lnSpc>
                <a:spcPts val="3888"/>
              </a:lnSpc>
              <a:buFontTx/>
              <a:buChar char="-"/>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2. Wat is het doel van gastronomische reizen bij het ontwikkelen van je culinaire identiteit?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Nieuwe talen leren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Andere culinaire culturen en technieken ontdekken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Nieuwe ingrediënten vinden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Een pauze nemen van het koken</a:t>
            </a:r>
          </a:p>
        </p:txBody>
      </p:sp>
    </p:spTree>
    <p:extLst>
      <p:ext uri="{BB962C8B-B14F-4D97-AF65-F5344CB8AC3E}">
        <p14:creationId xmlns:p14="http://schemas.microsoft.com/office/powerpoint/2010/main" val="1501229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501780"/>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Dag 3: Culinaire identiteit. </a:t>
            </a:r>
          </a:p>
          <a:p>
            <a:pPr algn="l">
              <a:lnSpc>
                <a:spcPts val="3888"/>
              </a:lnSpc>
            </a:pPr>
            <a:r>
              <a:rPr lang="en-US" sz="3600" spc="32" dirty="0">
                <a:solidFill>
                  <a:srgbClr val="382B1B"/>
                </a:solidFill>
                <a:latin typeface="TT Rounds Condensed"/>
                <a:ea typeface="TT Rounds Condensed"/>
                <a:cs typeface="TT Rounds Condensed"/>
                <a:sym typeface="TT Rounds Condensed"/>
              </a:rPr>
              <a:t>3. Wat moet je in je kookdagboek noteren?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Alleen succesvolle recepten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Je inspiratie, ontdekkingen en gedachten over koken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De kosten van ingrediënten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Het aantal gasten dat bediend werd</a:t>
            </a:r>
          </a:p>
          <a:p>
            <a:pPr marL="571500" indent="-571500" algn="l">
              <a:lnSpc>
                <a:spcPts val="3888"/>
              </a:lnSpc>
              <a:buFontTx/>
              <a:buChar char="-"/>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4. Wat is de rol van samenwerking bij het ontwikkelen van je culinaire identiteit?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De werkdruk verlagen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Ideeën en technieken uitwisselen met andere chef-koks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Nieuwe kansen op werk vinden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Volgers op sociale media vergroten</a:t>
            </a:r>
          </a:p>
          <a:p>
            <a:pPr marL="571500" indent="-571500" algn="l">
              <a:lnSpc>
                <a:spcPts val="3888"/>
              </a:lnSpc>
              <a:buFontTx/>
              <a:buChar char="-"/>
            </a:pPr>
            <a:endParaRPr lang="en-US" sz="3600" spc="32" dirty="0">
              <a:solidFill>
                <a:srgbClr val="382B1B"/>
              </a:solidFill>
              <a:latin typeface="TT Rounds Condensed"/>
              <a:ea typeface="TT Rounds Condensed"/>
              <a:cs typeface="TT Rounds Condensed"/>
              <a:sym typeface="TT Rounds Condensed"/>
            </a:endParaRPr>
          </a:p>
        </p:txBody>
      </p:sp>
    </p:spTree>
    <p:extLst>
      <p:ext uri="{BB962C8B-B14F-4D97-AF65-F5344CB8AC3E}">
        <p14:creationId xmlns:p14="http://schemas.microsoft.com/office/powerpoint/2010/main" val="22044277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40110"/>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a:p>
            <a:pPr algn="l">
              <a:lnSpc>
                <a:spcPts val="5248"/>
              </a:lnSpc>
            </a:pPr>
            <a:endParaRPr lang="en-US" sz="5400" b="1" spc="50"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001095"/>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Dag 3: Culinaire identiteit. </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5. Wat is het belang van het gebruik van lokale, seizoensgebonden producten in je culinaire creaties?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a) Het is goedkoper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b) Het steunt lokale boeren en zorgt voor versheid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c) Het is makkelijker te vinden    </a:t>
            </a:r>
          </a:p>
          <a:p>
            <a:pPr marL="571500" indent="-571500" algn="l">
              <a:lnSpc>
                <a:spcPts val="3888"/>
              </a:lnSpc>
              <a:buFontTx/>
              <a:buChar char="-"/>
            </a:pPr>
            <a:r>
              <a:rPr lang="en-US" sz="3600" spc="32" dirty="0">
                <a:solidFill>
                  <a:srgbClr val="382B1B"/>
                </a:solidFill>
                <a:latin typeface="TT Rounds Condensed"/>
                <a:ea typeface="TT Rounds Condensed"/>
                <a:cs typeface="TT Rounds Condensed"/>
                <a:sym typeface="TT Rounds Condensed"/>
              </a:rPr>
              <a:t>d) Het verkort de kooktijd</a:t>
            </a:r>
            <a:endParaRPr lang="en-US" sz="2499" spc="22" dirty="0">
              <a:solidFill>
                <a:srgbClr val="382B1B"/>
              </a:solidFill>
              <a:latin typeface="TT Rounds Condensed"/>
              <a:ea typeface="TT Rounds Condensed"/>
              <a:cs typeface="TT Rounds Condensed"/>
              <a:sym typeface="TT Rounds Condensed"/>
            </a:endParaRPr>
          </a:p>
          <a:p>
            <a:pPr marL="571500" indent="-571500" algn="l">
              <a:lnSpc>
                <a:spcPts val="3888"/>
              </a:lnSpc>
              <a:buFontTx/>
              <a:buChar char="-"/>
            </a:pPr>
            <a:endParaRPr lang="en-US" sz="3600" spc="32" dirty="0">
              <a:solidFill>
                <a:srgbClr val="382B1B"/>
              </a:solidFill>
              <a:latin typeface="TT Rounds Condensed"/>
              <a:ea typeface="TT Rounds Condensed"/>
              <a:cs typeface="TT Rounds Condensed"/>
              <a:sym typeface="TT Rounds Condensed"/>
            </a:endParaRPr>
          </a:p>
        </p:txBody>
      </p:sp>
    </p:spTree>
    <p:extLst>
      <p:ext uri="{BB962C8B-B14F-4D97-AF65-F5344CB8AC3E}">
        <p14:creationId xmlns:p14="http://schemas.microsoft.com/office/powerpoint/2010/main" val="8712857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40110"/>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Antwoorden</a:t>
            </a:r>
          </a:p>
          <a:p>
            <a:pPr algn="l">
              <a:lnSpc>
                <a:spcPts val="5248"/>
              </a:lnSpc>
            </a:pPr>
            <a:endParaRPr lang="en-US" sz="5400" b="1" spc="50"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7502054"/>
          </a:xfrm>
          <a:prstGeom prst="rect">
            <a:avLst/>
          </a:prstGeom>
        </p:spPr>
        <p:txBody>
          <a:bodyPr lIns="0" tIns="0" rIns="0" bIns="0" rtlCol="0" anchor="t">
            <a:spAutoFit/>
          </a:bodyPr>
          <a:lstStyle/>
          <a:p>
            <a:pPr algn="l">
              <a:lnSpc>
                <a:spcPts val="3888"/>
              </a:lnSpc>
            </a:pPr>
            <a:r>
              <a:rPr lang="en-US" sz="3600" spc="32" dirty="0">
                <a:solidFill>
                  <a:srgbClr val="382B1B"/>
                </a:solidFill>
                <a:latin typeface="TT Rounds Condensed"/>
                <a:ea typeface="TT Rounds Condensed"/>
                <a:cs typeface="TT Rounds Condensed"/>
                <a:sym typeface="TT Rounds Condensed"/>
              </a:rPr>
              <a:t>Dag 3: Culinaire identiteit</a:t>
            </a:r>
          </a:p>
          <a:p>
            <a:pPr algn="l">
              <a:lnSpc>
                <a:spcPts val="3888"/>
              </a:lnSpc>
            </a:pPr>
            <a:r>
              <a:rPr lang="en-US" sz="3600" spc="32" dirty="0">
                <a:solidFill>
                  <a:srgbClr val="382B1B"/>
                </a:solidFill>
                <a:latin typeface="TT Rounds Condensed"/>
                <a:ea typeface="TT Rounds Condensed"/>
                <a:cs typeface="TT Rounds Condensed"/>
                <a:sym typeface="TT Rounds Condensed"/>
              </a:rPr>
              <a:t>1. Wat is de eerste stap in het ontdekken van je culinaire identiteit?</a:t>
            </a:r>
          </a:p>
          <a:p>
            <a:pPr algn="l">
              <a:lnSpc>
                <a:spcPts val="3888"/>
              </a:lnSpc>
            </a:pPr>
            <a:r>
              <a:rPr lang="en-US" sz="3600" spc="32" dirty="0">
                <a:solidFill>
                  <a:srgbClr val="382B1B"/>
                </a:solidFill>
                <a:latin typeface="TT Rounds Condensed"/>
                <a:ea typeface="TT Rounds Condensed"/>
                <a:cs typeface="TT Rounds Condensed"/>
                <a:sym typeface="TT Rounds Condensed"/>
              </a:rPr>
              <a:t>    - b) Je culinaire wortels analyseren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2. Wat is het doel van gastronomische reizen bij het ontwikkelen van je culinaire identiteit?</a:t>
            </a:r>
          </a:p>
          <a:p>
            <a:pPr algn="l">
              <a:lnSpc>
                <a:spcPts val="3888"/>
              </a:lnSpc>
            </a:pPr>
            <a:r>
              <a:rPr lang="en-US" sz="3600" spc="32" dirty="0">
                <a:solidFill>
                  <a:srgbClr val="382B1B"/>
                </a:solidFill>
                <a:latin typeface="TT Rounds Condensed"/>
                <a:ea typeface="TT Rounds Condensed"/>
                <a:cs typeface="TT Rounds Condensed"/>
                <a:sym typeface="TT Rounds Condensed"/>
              </a:rPr>
              <a:t>    - b) Andere culinaire culturen en technieken ontdekken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3. Wat moet je in je kookdagboek noteren?</a:t>
            </a:r>
          </a:p>
          <a:p>
            <a:pPr algn="l">
              <a:lnSpc>
                <a:spcPts val="3888"/>
              </a:lnSpc>
            </a:pPr>
            <a:r>
              <a:rPr lang="en-US" sz="3600" spc="32" dirty="0">
                <a:solidFill>
                  <a:srgbClr val="382B1B"/>
                </a:solidFill>
                <a:latin typeface="TT Rounds Condensed"/>
                <a:ea typeface="TT Rounds Condensed"/>
                <a:cs typeface="TT Rounds Condensed"/>
                <a:sym typeface="TT Rounds Condensed"/>
              </a:rPr>
              <a:t>    - b) Je inspiratie, ontdekkingen en gedachten over koken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4. Wat is de rol van samenwerking bij het ontwikkelen van je culinaire identiteit?</a:t>
            </a:r>
          </a:p>
          <a:p>
            <a:pPr algn="l">
              <a:lnSpc>
                <a:spcPts val="3888"/>
              </a:lnSpc>
            </a:pPr>
            <a:r>
              <a:rPr lang="en-US" sz="3600" spc="32" dirty="0">
                <a:solidFill>
                  <a:srgbClr val="382B1B"/>
                </a:solidFill>
                <a:latin typeface="TT Rounds Condensed"/>
                <a:ea typeface="TT Rounds Condensed"/>
                <a:cs typeface="TT Rounds Condensed"/>
                <a:sym typeface="TT Rounds Condensed"/>
              </a:rPr>
              <a:t>    - b) Ideeën en technieken uitwisselen met andere chef-koks</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spc="32" dirty="0">
                <a:solidFill>
                  <a:srgbClr val="382B1B"/>
                </a:solidFill>
                <a:latin typeface="TT Rounds Condensed"/>
                <a:ea typeface="TT Rounds Condensed"/>
                <a:cs typeface="TT Rounds Condensed"/>
                <a:sym typeface="TT Rounds Condensed"/>
              </a:rPr>
              <a:t>5. Wat is het belang van het gebruik van lokale, seizoensgebonden producten in je culinaire creaties?</a:t>
            </a:r>
          </a:p>
          <a:p>
            <a:pPr algn="l">
              <a:lnSpc>
                <a:spcPts val="3888"/>
              </a:lnSpc>
            </a:pPr>
            <a:r>
              <a:rPr lang="en-US" sz="3600" spc="32" dirty="0">
                <a:solidFill>
                  <a:srgbClr val="382B1B"/>
                </a:solidFill>
                <a:latin typeface="TT Rounds Condensed"/>
                <a:ea typeface="TT Rounds Condensed"/>
                <a:cs typeface="TT Rounds Condensed"/>
                <a:sym typeface="TT Rounds Condensed"/>
              </a:rPr>
              <a:t>    - b) Het steunt lokale boeren en zorgt voor versheid</a:t>
            </a:r>
          </a:p>
        </p:txBody>
      </p:sp>
    </p:spTree>
    <p:extLst>
      <p:ext uri="{BB962C8B-B14F-4D97-AF65-F5344CB8AC3E}">
        <p14:creationId xmlns:p14="http://schemas.microsoft.com/office/powerpoint/2010/main" val="1460589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rot="4220027">
            <a:off x="-813104" y="-6594058"/>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84BFA4"/>
            </a:solidFill>
          </p:spPr>
          <p:txBody>
            <a:bodyPr/>
            <a:lstStyle/>
            <a:p>
              <a:endParaRPr lang="fr-FR"/>
            </a:p>
          </p:txBody>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a:p>
          </p:txBody>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a:p>
          </p:txBody>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sp>
        <p:nvSpPr>
          <p:cNvPr id="11" name="TextBox 11"/>
          <p:cNvSpPr txBox="1"/>
          <p:nvPr/>
        </p:nvSpPr>
        <p:spPr>
          <a:xfrm>
            <a:off x="1251720" y="1361644"/>
            <a:ext cx="10581359" cy="4783361"/>
          </a:xfrm>
          <a:prstGeom prst="rect">
            <a:avLst/>
          </a:prstGeom>
        </p:spPr>
        <p:txBody>
          <a:bodyPr lIns="0" tIns="0" rIns="0" bIns="0" rtlCol="0" anchor="t">
            <a:spAutoFit/>
          </a:bodyPr>
          <a:lstStyle/>
          <a:p>
            <a:pPr algn="ctr">
              <a:lnSpc>
                <a:spcPts val="37260"/>
              </a:lnSpc>
            </a:pPr>
            <a:r>
              <a:rPr lang="en-US" sz="34500" spc="322" dirty="0">
                <a:solidFill>
                  <a:srgbClr val="94C7B0"/>
                </a:solidFill>
                <a:latin typeface="TT Rounds Condensed"/>
                <a:ea typeface="TT Rounds Condensed"/>
                <a:cs typeface="TT Rounds Condensed"/>
                <a:sym typeface="TT Rounds Condensed"/>
              </a:rPr>
              <a:t>DAG4</a:t>
            </a:r>
          </a:p>
        </p:txBody>
      </p:sp>
      <p:sp>
        <p:nvSpPr>
          <p:cNvPr id="12" name="TextBox 12"/>
          <p:cNvSpPr txBox="1"/>
          <p:nvPr/>
        </p:nvSpPr>
        <p:spPr>
          <a:xfrm>
            <a:off x="1313714" y="2892789"/>
            <a:ext cx="10581358" cy="2610612"/>
          </a:xfrm>
          <a:prstGeom prst="rect">
            <a:avLst/>
          </a:prstGeom>
        </p:spPr>
        <p:txBody>
          <a:bodyPr lIns="0" tIns="0" rIns="0" bIns="0" rtlCol="0" anchor="t">
            <a:spAutoFit/>
          </a:bodyPr>
          <a:lstStyle/>
          <a:p>
            <a:pPr algn="ctr">
              <a:lnSpc>
                <a:spcPts val="6804"/>
              </a:lnSpc>
            </a:pPr>
            <a:r>
              <a:rPr lang="en-US" sz="6300" b="1" spc="56" dirty="0">
                <a:solidFill>
                  <a:srgbClr val="FFFFFF"/>
                </a:solidFill>
                <a:latin typeface="TT Rounds Condensed Bold"/>
                <a:ea typeface="TT Rounds Condensed Bold"/>
                <a:cs typeface="TT Rounds Condensed Bold"/>
                <a:sym typeface="TT Rounds Condensed Bold"/>
              </a:rPr>
              <a:t> Keukenmanagement, voeding en creativiteit</a:t>
            </a:r>
          </a:p>
          <a:p>
            <a:pPr algn="ctr">
              <a:lnSpc>
                <a:spcPts val="6804"/>
              </a:lnSpc>
            </a:pPr>
            <a:endParaRPr lang="en-US" sz="6300" b="1" spc="56" dirty="0">
              <a:solidFill>
                <a:srgbClr val="FFFFFF"/>
              </a:solidFill>
              <a:latin typeface="TT Rounds Condensed Bold"/>
              <a:ea typeface="TT Rounds Condensed Bold"/>
              <a:cs typeface="TT Rounds Condensed Bold"/>
              <a:sym typeface="TT Rounds Condensed Bo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1. Planning en voorbereiding</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322314"/>
          </a:xfrm>
          <a:prstGeom prst="rect">
            <a:avLst/>
          </a:prstGeom>
        </p:spPr>
        <p:txBody>
          <a:bodyPr lIns="0" tIns="0" rIns="0" bIns="0" rtlCol="0" anchor="t">
            <a:spAutoFit/>
          </a:bodyPr>
          <a:lstStyle/>
          <a:p>
            <a:pPr algn="l">
              <a:lnSpc>
                <a:spcPts val="3888"/>
              </a:lnSpc>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a. Menu en recepten</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Menuontwerp</a:t>
            </a:r>
            <a:r>
              <a:rPr lang="en-US" sz="3600" spc="32" dirty="0">
                <a:solidFill>
                  <a:srgbClr val="382B1B"/>
                </a:solidFill>
                <a:latin typeface="TT Rounds Condensed"/>
                <a:ea typeface="TT Rounds Condensed"/>
                <a:cs typeface="TT Rounds Condensed"/>
                <a:sym typeface="TT Rounds Condensed"/>
              </a:rPr>
              <a:t>: Een uitgebalanceerd menu samenstellen, aangepast aan de doelgroep. Houd rekening met de seizoenen en de beschikbaarheid van producten.</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Technische gegevensbladen</a:t>
            </a:r>
            <a:r>
              <a:rPr lang="en-US" sz="3600" spc="32" dirty="0">
                <a:solidFill>
                  <a:srgbClr val="382B1B"/>
                </a:solidFill>
                <a:latin typeface="TT Rounds Condensed"/>
                <a:ea typeface="TT Rounds Condensed"/>
                <a:cs typeface="TT Rounds Condensed"/>
                <a:sym typeface="TT Rounds Condensed"/>
              </a:rPr>
              <a:t>: Maak gedetailleerde technische fiches voor elk gerecht, inclusief ingrediënten, hoeveelheden, bereidingsstappen, bereidingstijden en kosten.</a:t>
            </a:r>
          </a:p>
          <a:p>
            <a:pPr algn="l">
              <a:lnSpc>
                <a:spcPts val="3888"/>
              </a:lnSpc>
            </a:pPr>
            <a:endParaRPr lang="en-US" sz="3600" spc="32" dirty="0">
              <a:solidFill>
                <a:srgbClr val="382B1B"/>
              </a:solidFill>
              <a:latin typeface="TT Rounds Condensed"/>
              <a:ea typeface="TT Rounds Condensed"/>
              <a:cs typeface="TT Rounds Condensed"/>
              <a:sym typeface="TT Rounds Condensed"/>
            </a:endParaRPr>
          </a:p>
          <a:p>
            <a:pPr algn="l">
              <a:lnSpc>
                <a:spcPts val="3888"/>
              </a:lnSpc>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b. Voorraadbeheer</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Inventarisatie</a:t>
            </a:r>
            <a:r>
              <a:rPr lang="en-US" sz="3600" spc="32" dirty="0">
                <a:solidFill>
                  <a:srgbClr val="382B1B"/>
                </a:solidFill>
                <a:latin typeface="TT Rounds Condensed"/>
                <a:ea typeface="TT Rounds Condensed"/>
                <a:cs typeface="TT Rounds Condensed"/>
                <a:sym typeface="TT Rounds Condensed"/>
              </a:rPr>
              <a:t>: Voer regelmatig productinventarisaties uit om voorraden en te grote voorraden te voorkomen.</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Bestellingen</a:t>
            </a:r>
            <a:r>
              <a:rPr lang="en-US" sz="3600" spc="32" dirty="0">
                <a:solidFill>
                  <a:srgbClr val="382B1B"/>
                </a:solidFill>
                <a:latin typeface="TT Rounds Condensed"/>
                <a:ea typeface="TT Rounds Condensed"/>
                <a:cs typeface="TT Rounds Condensed"/>
                <a:sym typeface="TT Rounds Condensed"/>
              </a:rPr>
              <a:t>: Plaats bestellingen op basis van prognosevereisten, rekening houdend met levertijden en productversheid.</a:t>
            </a:r>
          </a:p>
          <a:p>
            <a:pPr marL="777240" lvl="1" indent="-388620" algn="l">
              <a:lnSpc>
                <a:spcPts val="3888"/>
              </a:lnSpc>
              <a:buFont typeface="Arial"/>
              <a:buChar char="•"/>
            </a:pPr>
            <a:r>
              <a:rPr lang="en-US" sz="3600" b="1" spc="32" dirty="0">
                <a:solidFill>
                  <a:srgbClr val="382B1B"/>
                </a:solidFill>
                <a:latin typeface="TT Rounds Condensed Bold"/>
                <a:ea typeface="TT Rounds Condensed Bold"/>
                <a:cs typeface="TT Rounds Condensed Bold"/>
                <a:sym typeface="TT Rounds Condensed Bold"/>
              </a:rPr>
              <a:t>Opslag</a:t>
            </a:r>
            <a:r>
              <a:rPr lang="en-US" sz="3600" spc="32" dirty="0">
                <a:solidFill>
                  <a:srgbClr val="382B1B"/>
                </a:solidFill>
                <a:latin typeface="TT Rounds Condensed"/>
                <a:ea typeface="TT Rounds Condensed"/>
                <a:cs typeface="TT Rounds Condensed"/>
                <a:sym typeface="TT Rounds Condensed"/>
              </a:rPr>
              <a:t>: Organiseer opslagruimtes (koelruimtes, vriezers, schappen) voor optimale toegankelijkheid en rotatie van producten (FIFO: First In, First Out).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2. Installatie </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7779639"/>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De ingrediënten bereiden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Groenten en fruit</a:t>
            </a:r>
            <a:r>
              <a:rPr lang="en-US" sz="3600" spc="32">
                <a:solidFill>
                  <a:srgbClr val="382B1B"/>
                </a:solidFill>
                <a:latin typeface="TT Rounds Condensed"/>
                <a:ea typeface="TT Rounds Condensed"/>
                <a:cs typeface="TT Rounds Condensed"/>
                <a:sym typeface="TT Rounds Condensed"/>
              </a:rPr>
              <a:t>: Was, schil, snijd en bewaar groenten en fruit volgens recept.</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Vlees en vis</a:t>
            </a:r>
            <a:r>
              <a:rPr lang="en-US" sz="3600" spc="32">
                <a:solidFill>
                  <a:srgbClr val="382B1B"/>
                </a:solidFill>
                <a:latin typeface="TT Rounds Condensed"/>
                <a:ea typeface="TT Rounds Condensed"/>
                <a:cs typeface="TT Rounds Condensed"/>
                <a:sym typeface="TT Rounds Condensed"/>
              </a:rPr>
              <a:t>: Vlees en vis uitbenen, portioneren, marineren (indien nodig) en correct bewaren.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Sauzen en bouillons</a:t>
            </a:r>
            <a:r>
              <a:rPr lang="en-US" sz="3600" spc="32">
                <a:solidFill>
                  <a:srgbClr val="382B1B"/>
                </a:solidFill>
                <a:latin typeface="TT Rounds Condensed"/>
                <a:ea typeface="TT Rounds Condensed"/>
                <a:cs typeface="TT Rounds Condensed"/>
                <a:sym typeface="TT Rounds Condensed"/>
              </a:rPr>
              <a:t>: Bereid de basissauzen, bouillons en bouillons van tevoren en reserveer ze in de juiste porties.</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Organisatie van werkstations</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Taaktoewijzing</a:t>
            </a:r>
            <a:r>
              <a:rPr lang="en-US" sz="3600" spc="32">
                <a:solidFill>
                  <a:srgbClr val="382B1B"/>
                </a:solidFill>
                <a:latin typeface="TT Rounds Condensed"/>
                <a:ea typeface="TT Rounds Condensed"/>
                <a:cs typeface="TT Rounds Condensed"/>
                <a:sym typeface="TT Rounds Condensed"/>
              </a:rPr>
              <a:t>: Wijs specifieke taken toe aan elk teamlid op basis van hun vaardigheden en workflow.</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Werkplekken</a:t>
            </a:r>
            <a:r>
              <a:rPr lang="en-US" sz="3600" spc="32">
                <a:solidFill>
                  <a:srgbClr val="382B1B"/>
                </a:solidFill>
                <a:latin typeface="TT Rounds Condensed"/>
                <a:ea typeface="TT Rounds Condensed"/>
                <a:cs typeface="TT Rounds Condensed"/>
                <a:sym typeface="TT Rounds Condensed"/>
              </a:rPr>
              <a:t>: Organiseer de werkplekken zo dat elke kok alles wat hij nodig heeft binnen handbereik heeft. Zorg voor aparte ruimtes voor het bereiden van groenten, vlees, gebak, enz.</a:t>
            </a:r>
          </a:p>
          <a:p>
            <a:pPr marL="777240" lvl="1" indent="-38862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Gereedschap en apparatuur: Zorg ervoor dat alle benodigde gereedschappen en apparatuur schoon, functioneel en op de juiste plek staan.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oup of people in a kitchen  Description automatically generated"/>
          <p:cNvSpPr/>
          <p:nvPr/>
        </p:nvSpPr>
        <p:spPr>
          <a:xfrm>
            <a:off x="9268177" y="-538915"/>
            <a:ext cx="12153733" cy="11364830"/>
          </a:xfrm>
          <a:custGeom>
            <a:avLst/>
            <a:gdLst/>
            <a:ahLst/>
            <a:cxnLst/>
            <a:rect l="l" t="t" r="r" b="b"/>
            <a:pathLst>
              <a:path w="12153733" h="11364830">
                <a:moveTo>
                  <a:pt x="0" y="0"/>
                </a:moveTo>
                <a:lnTo>
                  <a:pt x="12153733" y="0"/>
                </a:lnTo>
                <a:lnTo>
                  <a:pt x="12153733" y="11364830"/>
                </a:lnTo>
                <a:lnTo>
                  <a:pt x="0" y="11364830"/>
                </a:lnTo>
                <a:lnTo>
                  <a:pt x="0" y="0"/>
                </a:lnTo>
                <a:close/>
              </a:path>
            </a:pathLst>
          </a:custGeom>
          <a:blipFill>
            <a:blip r:embed="rId2"/>
            <a:stretch>
              <a:fillRect l="-46915" r="-19335"/>
            </a:stretch>
          </a:blipFill>
        </p:spPr>
        <p:txBody>
          <a:bodyPr/>
          <a:lstStyle/>
          <a:p>
            <a:endParaRPr lang="fr-FR"/>
          </a:p>
        </p:txBody>
      </p:sp>
      <p:sp>
        <p:nvSpPr>
          <p:cNvPr id="3" name="Freeform 3"/>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3"/>
            <a:stretch>
              <a:fillRect t="-607363" r="-271"/>
            </a:stretch>
          </a:blipFill>
        </p:spPr>
        <p:txBody>
          <a:bodyPr/>
          <a:lstStyle/>
          <a:p>
            <a:endParaRPr lang="fr-FR"/>
          </a:p>
        </p:txBody>
      </p:sp>
      <p:grpSp>
        <p:nvGrpSpPr>
          <p:cNvPr id="4" name="Group 4"/>
          <p:cNvGrpSpPr/>
          <p:nvPr/>
        </p:nvGrpSpPr>
        <p:grpSpPr>
          <a:xfrm>
            <a:off x="603904" y="2000964"/>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grpSp>
        <p:nvGrpSpPr>
          <p:cNvPr id="7" name="Group 7"/>
          <p:cNvGrpSpPr/>
          <p:nvPr/>
        </p:nvGrpSpPr>
        <p:grpSpPr>
          <a:xfrm>
            <a:off x="14614444" y="-2692751"/>
            <a:ext cx="6807466" cy="7019022"/>
            <a:chOff x="0" y="0"/>
            <a:chExt cx="9076622" cy="9358696"/>
          </a:xfrm>
        </p:grpSpPr>
        <p:sp>
          <p:nvSpPr>
            <p:cNvPr id="8" name="Freeform 8"/>
            <p:cNvSpPr/>
            <p:nvPr/>
          </p:nvSpPr>
          <p:spPr>
            <a:xfrm>
              <a:off x="-403987" y="-153162"/>
              <a:ext cx="10093833" cy="9889490"/>
            </a:xfrm>
            <a:custGeom>
              <a:avLst/>
              <a:gdLst/>
              <a:ahLst/>
              <a:cxnLst/>
              <a:rect l="l" t="t" r="r" b="b"/>
              <a:pathLst>
                <a:path w="10093833" h="9889490">
                  <a:moveTo>
                    <a:pt x="5900039" y="372491"/>
                  </a:moveTo>
                  <a:cubicBezTo>
                    <a:pt x="4692396" y="11938"/>
                    <a:pt x="3430651" y="0"/>
                    <a:pt x="2469388" y="1081405"/>
                  </a:cubicBezTo>
                  <a:cubicBezTo>
                    <a:pt x="1538097" y="2126869"/>
                    <a:pt x="642874" y="3815207"/>
                    <a:pt x="450596" y="5209159"/>
                  </a:cubicBezTo>
                  <a:cubicBezTo>
                    <a:pt x="0" y="8459597"/>
                    <a:pt x="2895981" y="9889490"/>
                    <a:pt x="5821934" y="9426956"/>
                  </a:cubicBezTo>
                  <a:cubicBezTo>
                    <a:pt x="8675878" y="8976233"/>
                    <a:pt x="10093833" y="5233162"/>
                    <a:pt x="9228582" y="2565527"/>
                  </a:cubicBezTo>
                  <a:cubicBezTo>
                    <a:pt x="8970263" y="1760474"/>
                    <a:pt x="8219186" y="1381887"/>
                    <a:pt x="7510272" y="1033399"/>
                  </a:cubicBezTo>
                  <a:cubicBezTo>
                    <a:pt x="6999605" y="781050"/>
                    <a:pt x="6458839" y="540766"/>
                    <a:pt x="5900039" y="372491"/>
                  </a:cubicBezTo>
                  <a:close/>
                </a:path>
              </a:pathLst>
            </a:custGeom>
            <a:solidFill>
              <a:srgbClr val="B6D1E1"/>
            </a:solidFill>
          </p:spPr>
          <p:txBody>
            <a:bodyPr/>
            <a:lstStyle/>
            <a:p>
              <a:endParaRPr lang="fr-FR"/>
            </a:p>
          </p:txBody>
        </p:sp>
      </p:grpSp>
      <p:grpSp>
        <p:nvGrpSpPr>
          <p:cNvPr id="9" name="Group 9"/>
          <p:cNvGrpSpPr/>
          <p:nvPr/>
        </p:nvGrpSpPr>
        <p:grpSpPr>
          <a:xfrm>
            <a:off x="18336876" y="-1079256"/>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grpSp>
        <p:nvGrpSpPr>
          <p:cNvPr id="11" name="Group 11"/>
          <p:cNvGrpSpPr/>
          <p:nvPr/>
        </p:nvGrpSpPr>
        <p:grpSpPr>
          <a:xfrm>
            <a:off x="-3696476" y="-1699574"/>
            <a:ext cx="24222254" cy="1699574"/>
            <a:chOff x="0" y="0"/>
            <a:chExt cx="32296338" cy="2266098"/>
          </a:xfrm>
        </p:grpSpPr>
        <p:sp>
          <p:nvSpPr>
            <p:cNvPr id="12" name="Freeform 12"/>
            <p:cNvSpPr/>
            <p:nvPr/>
          </p:nvSpPr>
          <p:spPr>
            <a:xfrm>
              <a:off x="0" y="0"/>
              <a:ext cx="32296354" cy="2266061"/>
            </a:xfrm>
            <a:custGeom>
              <a:avLst/>
              <a:gdLst/>
              <a:ahLst/>
              <a:cxnLst/>
              <a:rect l="l" t="t" r="r" b="b"/>
              <a:pathLst>
                <a:path w="32296354" h="2266061">
                  <a:moveTo>
                    <a:pt x="0" y="0"/>
                  </a:moveTo>
                  <a:lnTo>
                    <a:pt x="32296354" y="0"/>
                  </a:lnTo>
                  <a:lnTo>
                    <a:pt x="32296354" y="2266061"/>
                  </a:lnTo>
                  <a:lnTo>
                    <a:pt x="0" y="2266061"/>
                  </a:lnTo>
                  <a:close/>
                </a:path>
              </a:pathLst>
            </a:custGeom>
            <a:solidFill>
              <a:srgbClr val="ECECEC"/>
            </a:solidFill>
          </p:spPr>
          <p:txBody>
            <a:bodyPr/>
            <a:lstStyle/>
            <a:p>
              <a:endParaRPr lang="fr-FR"/>
            </a:p>
          </p:txBody>
        </p:sp>
      </p:grpSp>
      <p:sp>
        <p:nvSpPr>
          <p:cNvPr id="13" name="TextBox 13"/>
          <p:cNvSpPr txBox="1"/>
          <p:nvPr/>
        </p:nvSpPr>
        <p:spPr>
          <a:xfrm>
            <a:off x="886077" y="1124478"/>
            <a:ext cx="8257923" cy="8408712"/>
          </a:xfrm>
          <a:prstGeom prst="rect">
            <a:avLst/>
          </a:prstGeom>
        </p:spPr>
        <p:txBody>
          <a:bodyPr wrap="square" lIns="0" tIns="0" rIns="0" bIns="0" rtlCol="0" anchor="t">
            <a:spAutoFit/>
          </a:bodyPr>
          <a:lstStyle/>
          <a:p>
            <a:pPr algn="l">
              <a:lnSpc>
                <a:spcPts val="5248"/>
              </a:lnSpc>
            </a:pPr>
            <a:r>
              <a:rPr lang="en-US" sz="5400" b="1" spc="48" dirty="0">
                <a:solidFill>
                  <a:srgbClr val="382B1B"/>
                </a:solidFill>
                <a:latin typeface="TT Rounds Condensed Bold"/>
                <a:ea typeface="TT Rounds Condensed Bold"/>
                <a:cs typeface="TT Rounds Condensed Bold"/>
                <a:sym typeface="TT Rounds Condensed Bold"/>
              </a:rPr>
              <a:t>B- Het concept voeding</a:t>
            </a:r>
          </a:p>
          <a:p>
            <a:pPr algn="l">
              <a:lnSpc>
                <a:spcPts val="5248"/>
              </a:lnSpc>
            </a:pPr>
            <a:endParaRPr lang="en-US" sz="5400" b="1" spc="48" dirty="0">
              <a:solidFill>
                <a:srgbClr val="382B1B"/>
              </a:solidFill>
              <a:latin typeface="TT Rounds Condensed Bold"/>
              <a:ea typeface="TT Rounds Condensed Bold"/>
              <a:cs typeface="TT Rounds Condensed Bold"/>
              <a:sym typeface="TT Rounds Condensed Bold"/>
            </a:endParaRPr>
          </a:p>
          <a:p>
            <a:pPr algn="l"/>
            <a:r>
              <a:rPr lang="en-GB" sz="3200" b="0" i="0" dirty="0">
                <a:solidFill>
                  <a:srgbClr val="222222"/>
                </a:solidFill>
                <a:effectLst/>
                <a:latin typeface="TT Rounds Condensed" panose="020B0604020202020204" charset="0"/>
              </a:rPr>
              <a:t>Volgens de Academy of Nutrition and Dietetics "is voeding essentieel: het levert vitale voedingsstoffen om te overleven en helpt het lichaam te functioneren en gezond te blijven. Voedsel bevat macronutriënten zoals eiwitten, koolhydraten en vetten die niet alleen calorieën leveren om ons lichaam van brandstof te voorzien en energie te geven, maar ook specifieke rollen spelen bij het behouden van onze gezondheid. </a:t>
            </a:r>
          </a:p>
          <a:p>
            <a:pPr algn="l"/>
            <a:endParaRPr lang="en-GB" sz="3200" dirty="0">
              <a:solidFill>
                <a:srgbClr val="222222"/>
              </a:solidFill>
              <a:latin typeface="TT Rounds Condensed" panose="020B0604020202020204" charset="0"/>
            </a:endParaRPr>
          </a:p>
          <a:p>
            <a:pPr algn="l"/>
            <a:r>
              <a:rPr lang="en-GB" sz="3200" b="0" i="0" dirty="0">
                <a:solidFill>
                  <a:srgbClr val="222222"/>
                </a:solidFill>
                <a:effectLst/>
                <a:latin typeface="TT Rounds Condensed" panose="020B0604020202020204" charset="0"/>
              </a:rPr>
              <a:t>Voeding levert ook micronutriënten (vitamines en mineralen) en fytochemicaliën die geen calorieën leveren, maar een aantal cruciale functies hebben om ervoor te zorgen dat ons lichaam optimaal functioneert."</a:t>
            </a:r>
            <a:endParaRPr lang="en-US" sz="3200" b="1" spc="48" dirty="0">
              <a:solidFill>
                <a:srgbClr val="382B1B"/>
              </a:solidFill>
              <a:latin typeface="TT Rounds Condensed" panose="020B0604020202020204" charset="0"/>
              <a:ea typeface="TT Rounds Condensed Bold"/>
              <a:cs typeface="TT Rounds Condensed Bold"/>
              <a:sym typeface="TT Rounds Condensed Bold"/>
            </a:endParaRPr>
          </a:p>
          <a:p>
            <a:pPr algn="l">
              <a:lnSpc>
                <a:spcPts val="5248"/>
              </a:lnSpc>
            </a:pPr>
            <a:endParaRPr lang="en-US" sz="5400" b="1" spc="48" dirty="0">
              <a:solidFill>
                <a:srgbClr val="382B1B"/>
              </a:solidFill>
              <a:latin typeface="TT Rounds Condensed Bold"/>
              <a:ea typeface="TT Rounds Condensed Bold"/>
              <a:cs typeface="TT Rounds Condensed Bold"/>
              <a:sym typeface="TT Rounds Condensed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542600" y="-4507533"/>
            <a:ext cx="9119961" cy="9403383"/>
            <a:chOff x="0" y="0"/>
            <a:chExt cx="12159948" cy="12537844"/>
          </a:xfrm>
        </p:grpSpPr>
        <p:sp>
          <p:nvSpPr>
            <p:cNvPr id="4" name="Freeform 4"/>
            <p:cNvSpPr/>
            <p:nvPr/>
          </p:nvSpPr>
          <p:spPr>
            <a:xfrm>
              <a:off x="-541274" y="-205232"/>
              <a:ext cx="13522706" cy="13249020"/>
            </a:xfrm>
            <a:custGeom>
              <a:avLst/>
              <a:gdLst/>
              <a:ahLst/>
              <a:cxnLst/>
              <a:rect l="l" t="t" r="r" b="b"/>
              <a:pathLst>
                <a:path w="13522706" h="13249020">
                  <a:moveTo>
                    <a:pt x="7904353" y="498983"/>
                  </a:moveTo>
                  <a:cubicBezTo>
                    <a:pt x="6286500" y="16002"/>
                    <a:pt x="4596130" y="0"/>
                    <a:pt x="3308223" y="1448816"/>
                  </a:cubicBezTo>
                  <a:cubicBezTo>
                    <a:pt x="2060575" y="2849372"/>
                    <a:pt x="861187" y="5111242"/>
                    <a:pt x="603631" y="6978650"/>
                  </a:cubicBezTo>
                  <a:cubicBezTo>
                    <a:pt x="0" y="11333353"/>
                    <a:pt x="3879723" y="13249020"/>
                    <a:pt x="7799705" y="12629261"/>
                  </a:cubicBezTo>
                  <a:cubicBezTo>
                    <a:pt x="11623167" y="12025631"/>
                    <a:pt x="13522706" y="7010908"/>
                    <a:pt x="12363704" y="3437001"/>
                  </a:cubicBezTo>
                  <a:cubicBezTo>
                    <a:pt x="12017629" y="2358390"/>
                    <a:pt x="11011409" y="1851279"/>
                    <a:pt x="10061575" y="1384427"/>
                  </a:cubicBezTo>
                  <a:cubicBezTo>
                    <a:pt x="9377426" y="1046353"/>
                    <a:pt x="8652891" y="724408"/>
                    <a:pt x="7904353" y="498983"/>
                  </a:cubicBezTo>
                  <a:close/>
                </a:path>
              </a:pathLst>
            </a:custGeom>
            <a:solidFill>
              <a:srgbClr val="E6C8C7"/>
            </a:solidFill>
          </p:spPr>
          <p:txBody>
            <a:bodyPr/>
            <a:lstStyle/>
            <a:p>
              <a:endParaRPr lang="fr-FR"/>
            </a:p>
          </p:txBody>
        </p:sp>
      </p:grpSp>
      <p:sp>
        <p:nvSpPr>
          <p:cNvPr id="5" name="Freeform 5"/>
          <p:cNvSpPr/>
          <p:nvPr/>
        </p:nvSpPr>
        <p:spPr>
          <a:xfrm>
            <a:off x="6743072" y="1787728"/>
            <a:ext cx="11500013" cy="7325440"/>
          </a:xfrm>
          <a:custGeom>
            <a:avLst/>
            <a:gdLst/>
            <a:ahLst/>
            <a:cxnLst/>
            <a:rect l="l" t="t" r="r" b="b"/>
            <a:pathLst>
              <a:path w="11500013" h="7325440">
                <a:moveTo>
                  <a:pt x="0" y="0"/>
                </a:moveTo>
                <a:lnTo>
                  <a:pt x="11500012" y="0"/>
                </a:lnTo>
                <a:lnTo>
                  <a:pt x="11500012" y="7325441"/>
                </a:lnTo>
                <a:lnTo>
                  <a:pt x="0" y="7325441"/>
                </a:lnTo>
                <a:lnTo>
                  <a:pt x="0" y="0"/>
                </a:lnTo>
                <a:close/>
              </a:path>
            </a:pathLst>
          </a:custGeom>
          <a:blipFill>
            <a:blip r:embed="rId3"/>
            <a:stretch>
              <a:fillRect l="20556" t="-21902" r="-32795" b="-15194"/>
            </a:stretch>
          </a:blipFill>
        </p:spPr>
        <p:txBody>
          <a:bodyPr/>
          <a:lstStyle/>
          <a:p>
            <a:endParaRPr lang="fr-FR"/>
          </a:p>
        </p:txBody>
      </p:sp>
      <p:grpSp>
        <p:nvGrpSpPr>
          <p:cNvPr id="6" name="Group 6"/>
          <p:cNvGrpSpPr/>
          <p:nvPr/>
        </p:nvGrpSpPr>
        <p:grpSpPr>
          <a:xfrm>
            <a:off x="-4285000" y="-1432560"/>
            <a:ext cx="4255293" cy="17013080"/>
            <a:chOff x="0" y="0"/>
            <a:chExt cx="5673724" cy="22684106"/>
          </a:xfrm>
        </p:grpSpPr>
        <p:sp>
          <p:nvSpPr>
            <p:cNvPr id="7" name="Freeform 7"/>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txBody>
            <a:bodyPr/>
            <a:lstStyle/>
            <a:p>
              <a:endParaRPr lang="fr-FR"/>
            </a:p>
          </p:txBody>
        </p:sp>
      </p:grpSp>
      <p:grpSp>
        <p:nvGrpSpPr>
          <p:cNvPr id="8" name="Group 8"/>
          <p:cNvGrpSpPr/>
          <p:nvPr/>
        </p:nvGrpSpPr>
        <p:grpSpPr>
          <a:xfrm>
            <a:off x="-1661932" y="-4945233"/>
            <a:ext cx="20307741" cy="4945234"/>
            <a:chOff x="0" y="0"/>
            <a:chExt cx="27076988" cy="6593646"/>
          </a:xfrm>
        </p:grpSpPr>
        <p:sp>
          <p:nvSpPr>
            <p:cNvPr id="9" name="Freeform 9"/>
            <p:cNvSpPr/>
            <p:nvPr/>
          </p:nvSpPr>
          <p:spPr>
            <a:xfrm>
              <a:off x="0" y="0"/>
              <a:ext cx="27077036" cy="6593586"/>
            </a:xfrm>
            <a:custGeom>
              <a:avLst/>
              <a:gdLst/>
              <a:ahLst/>
              <a:cxnLst/>
              <a:rect l="l" t="t" r="r" b="b"/>
              <a:pathLst>
                <a:path w="27077036" h="6593586">
                  <a:moveTo>
                    <a:pt x="0" y="0"/>
                  </a:moveTo>
                  <a:lnTo>
                    <a:pt x="27077036" y="0"/>
                  </a:lnTo>
                  <a:lnTo>
                    <a:pt x="27077036" y="6593586"/>
                  </a:lnTo>
                  <a:lnTo>
                    <a:pt x="0" y="6593586"/>
                  </a:lnTo>
                  <a:close/>
                </a:path>
              </a:pathLst>
            </a:custGeom>
            <a:solidFill>
              <a:srgbClr val="ECECEC"/>
            </a:solidFill>
          </p:spPr>
          <p:txBody>
            <a:bodyPr/>
            <a:lstStyle/>
            <a:p>
              <a:endParaRPr lang="fr-FR"/>
            </a:p>
          </p:txBody>
        </p:sp>
      </p:grpSp>
      <p:sp>
        <p:nvSpPr>
          <p:cNvPr id="10" name="Freeform 10"/>
          <p:cNvSpPr/>
          <p:nvPr/>
        </p:nvSpPr>
        <p:spPr>
          <a:xfrm>
            <a:off x="11251311" y="2117713"/>
            <a:ext cx="6991773" cy="5332526"/>
          </a:xfrm>
          <a:custGeom>
            <a:avLst/>
            <a:gdLst/>
            <a:ahLst/>
            <a:cxnLst/>
            <a:rect l="l" t="t" r="r" b="b"/>
            <a:pathLst>
              <a:path w="6991773" h="5332526">
                <a:moveTo>
                  <a:pt x="0" y="0"/>
                </a:moveTo>
                <a:lnTo>
                  <a:pt x="6991773" y="0"/>
                </a:lnTo>
                <a:lnTo>
                  <a:pt x="6991773" y="5332525"/>
                </a:lnTo>
                <a:lnTo>
                  <a:pt x="0" y="5332525"/>
                </a:lnTo>
                <a:lnTo>
                  <a:pt x="0" y="0"/>
                </a:lnTo>
                <a:close/>
              </a:path>
            </a:pathLst>
          </a:custGeom>
          <a:blipFill>
            <a:blip r:embed="rId4"/>
            <a:stretch>
              <a:fillRect l="-845" r="-845"/>
            </a:stretch>
          </a:blipFill>
        </p:spPr>
        <p:txBody>
          <a:bodyPr/>
          <a:lstStyle/>
          <a:p>
            <a:endParaRPr lang="fr-FR"/>
          </a:p>
        </p:txBody>
      </p:sp>
      <p:sp>
        <p:nvSpPr>
          <p:cNvPr id="11" name="TextBox 11"/>
          <p:cNvSpPr txBox="1"/>
          <p:nvPr/>
        </p:nvSpPr>
        <p:spPr>
          <a:xfrm>
            <a:off x="1338465" y="5953651"/>
            <a:ext cx="7714095" cy="1950339"/>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Basisregels voor keukenhygiëne zijn essentieel om voedselbesmetting te voorkomen en de veiligheid van de consument te garanderen. Dit zijn de belangrijkste regels die je moet volgen:</a:t>
            </a:r>
          </a:p>
        </p:txBody>
      </p:sp>
      <p:sp>
        <p:nvSpPr>
          <p:cNvPr id="12" name="TextBox 12"/>
          <p:cNvSpPr txBox="1"/>
          <p:nvPr/>
        </p:nvSpPr>
        <p:spPr>
          <a:xfrm>
            <a:off x="1186932" y="1350212"/>
            <a:ext cx="5660899" cy="1356512"/>
          </a:xfrm>
          <a:prstGeom prst="rect">
            <a:avLst/>
          </a:prstGeom>
        </p:spPr>
        <p:txBody>
          <a:bodyPr lIns="0" tIns="0" rIns="0" bIns="0" rtlCol="0" anchor="t">
            <a:spAutoFit/>
          </a:bodyPr>
          <a:lstStyle/>
          <a:p>
            <a:pPr algn="ctr">
              <a:lnSpc>
                <a:spcPts val="5248"/>
              </a:lnSpc>
            </a:pPr>
            <a:r>
              <a:rPr lang="en-US" sz="5400" b="1" spc="48">
                <a:solidFill>
                  <a:srgbClr val="000000"/>
                </a:solidFill>
                <a:latin typeface="TT Rounds Condensed Bold"/>
                <a:ea typeface="TT Rounds Condensed Bold"/>
                <a:cs typeface="TT Rounds Condensed Bold"/>
                <a:sym typeface="TT Rounds Condensed Bold"/>
              </a:rPr>
              <a:t>A - BASISHYGIËNE </a:t>
            </a:r>
          </a:p>
          <a:p>
            <a:pPr algn="ctr">
              <a:lnSpc>
                <a:spcPts val="5248"/>
              </a:lnSpc>
            </a:pPr>
            <a:r>
              <a:rPr lang="en-US" sz="5400" b="1" spc="50">
                <a:solidFill>
                  <a:srgbClr val="000000"/>
                </a:solidFill>
                <a:latin typeface="TT Rounds Condensed Bold"/>
                <a:ea typeface="TT Rounds Condensed Bold"/>
                <a:cs typeface="TT Rounds Condensed Bold"/>
                <a:sym typeface="TT Rounds Condensed Bold"/>
              </a:rPr>
              <a:t>REGELS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 Macronutriënten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1891545"/>
            <a:ext cx="16650918" cy="6399657"/>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Eiwitten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Functies</a:t>
            </a:r>
            <a:r>
              <a:rPr lang="en-US" sz="3600" spc="32">
                <a:solidFill>
                  <a:srgbClr val="382B1B"/>
                </a:solidFill>
                <a:latin typeface="TT Rounds Condensed"/>
                <a:ea typeface="TT Rounds Condensed"/>
                <a:cs typeface="TT Rounds Condensed"/>
                <a:sym typeface="TT Rounds Condensed"/>
              </a:rPr>
              <a:t>: Weefselherstel, productie van enzymen en hormonen, ondersteuning van het immuunsysteem.</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Bronnen</a:t>
            </a:r>
            <a:r>
              <a:rPr lang="en-US" sz="3600" spc="32">
                <a:solidFill>
                  <a:srgbClr val="382B1B"/>
                </a:solidFill>
                <a:latin typeface="TT Rounds Condensed"/>
                <a:ea typeface="TT Rounds Condensed"/>
                <a:cs typeface="TT Rounds Condensed"/>
                <a:sym typeface="TT Rounds Condensed"/>
              </a:rPr>
              <a:t>: Vlees, vis, eieren, zuivelproducten, peulvruchten, noten en zaden.</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Aanbevelingen</a:t>
            </a:r>
            <a:r>
              <a:rPr lang="en-US" sz="3600" spc="32">
                <a:solidFill>
                  <a:srgbClr val="382B1B"/>
                </a:solidFill>
                <a:latin typeface="TT Rounds Condensed"/>
                <a:ea typeface="TT Rounds Condensed"/>
                <a:cs typeface="TT Rounds Condensed"/>
                <a:sym typeface="TT Rounds Condensed"/>
              </a:rPr>
              <a:t>: Ongeveer 10-35% van de dagelijkse calorie-inname.</a:t>
            </a:r>
          </a:p>
          <a:p>
            <a:pPr marL="777240" lvl="1" indent="-388620" algn="l">
              <a:lnSpc>
                <a:spcPts val="3888"/>
              </a:lnSpc>
              <a:buFont typeface="Arial"/>
              <a:buChar char="•"/>
            </a:pPr>
            <a:r>
              <a:rPr lang="en-US" sz="3600" b="1" spc="32">
                <a:solidFill>
                  <a:srgbClr val="382B1B"/>
                </a:solidFill>
                <a:latin typeface="TT Rounds Condensed Bold"/>
                <a:ea typeface="TT Rounds Condensed Bold"/>
                <a:cs typeface="TT Rounds Condensed Bold"/>
                <a:sym typeface="TT Rounds Condensed Bold"/>
              </a:rPr>
              <a:t>Plantaardig eiwit speciaal:</a:t>
            </a:r>
          </a:p>
          <a:p>
            <a:pPr marL="1295406" lvl="2" indent="-431802" algn="l">
              <a:lnSpc>
                <a:spcPts val="3240"/>
              </a:lnSpc>
              <a:buFont typeface="Arial"/>
              <a:buChar char="⚬"/>
            </a:pPr>
            <a:r>
              <a:rPr lang="en-US" sz="3000" b="1" spc="27">
                <a:solidFill>
                  <a:srgbClr val="382B1B"/>
                </a:solidFill>
                <a:latin typeface="TT Rounds Condensed Bold"/>
                <a:ea typeface="TT Rounds Condensed Bold"/>
                <a:cs typeface="TT Rounds Condensed Bold"/>
                <a:sym typeface="TT Rounds Condensed Bold"/>
              </a:rPr>
              <a:t>Peulvruchten: </a:t>
            </a:r>
            <a:r>
              <a:rPr lang="en-US" sz="3000" spc="27">
                <a:solidFill>
                  <a:srgbClr val="382B1B"/>
                </a:solidFill>
                <a:latin typeface="TT Rounds Condensed"/>
                <a:ea typeface="TT Rounds Condensed"/>
                <a:cs typeface="TT Rounds Condensed"/>
                <a:sym typeface="TT Rounds Condensed"/>
              </a:rPr>
              <a:t>Soja en derivaten (tofu, tempeh, etc.), lupinen, linzen, bonen (kidney, pinto, zwart), kikkererwten, spliterwten, witte bonen, erwten, etc.</a:t>
            </a:r>
          </a:p>
          <a:p>
            <a:pPr marL="1295406" lvl="2" indent="-431802" algn="l">
              <a:lnSpc>
                <a:spcPts val="3240"/>
              </a:lnSpc>
              <a:buFont typeface="Arial"/>
              <a:buChar char="⚬"/>
            </a:pPr>
            <a:r>
              <a:rPr lang="en-US" sz="3000" b="1" spc="27">
                <a:solidFill>
                  <a:srgbClr val="382B1B"/>
                </a:solidFill>
                <a:latin typeface="TT Rounds Condensed Bold"/>
                <a:ea typeface="TT Rounds Condensed Bold"/>
                <a:cs typeface="TT Rounds Condensed Bold"/>
                <a:sym typeface="TT Rounds Condensed Bold"/>
              </a:rPr>
              <a:t>Granen: </a:t>
            </a:r>
            <a:r>
              <a:rPr lang="en-US" sz="3000" spc="27">
                <a:solidFill>
                  <a:srgbClr val="382B1B"/>
                </a:solidFill>
                <a:latin typeface="TT Rounds Condensed"/>
                <a:ea typeface="TT Rounds Condensed"/>
                <a:cs typeface="TT Rounds Condensed"/>
                <a:sym typeface="TT Rounds Condensed"/>
              </a:rPr>
              <a:t>tarwe, quinoa, boekweit, amarant, haver, bulgur, rijst, maïs, gerst.</a:t>
            </a:r>
          </a:p>
          <a:p>
            <a:pPr marL="1295406" lvl="2" indent="-431802" algn="l">
              <a:lnSpc>
                <a:spcPts val="3240"/>
              </a:lnSpc>
              <a:buFont typeface="Arial"/>
              <a:buChar char="⚬"/>
            </a:pPr>
            <a:r>
              <a:rPr lang="en-US" sz="3000" b="1" spc="27">
                <a:solidFill>
                  <a:srgbClr val="382B1B"/>
                </a:solidFill>
                <a:latin typeface="TT Rounds Condensed Bold"/>
                <a:ea typeface="TT Rounds Condensed Bold"/>
                <a:cs typeface="TT Rounds Condensed Bold"/>
                <a:sym typeface="TT Rounds Condensed Bold"/>
              </a:rPr>
              <a:t>Oliezaden en zaden: </a:t>
            </a:r>
            <a:r>
              <a:rPr lang="en-US" sz="3000" spc="27">
                <a:solidFill>
                  <a:srgbClr val="382B1B"/>
                </a:solidFill>
                <a:latin typeface="TT Rounds Condensed"/>
                <a:ea typeface="TT Rounds Condensed"/>
                <a:cs typeface="TT Rounds Condensed"/>
                <a:sym typeface="TT Rounds Condensed"/>
              </a:rPr>
              <a:t>hennepzaad, pompoenpitten, pinda's, pistachenoten, zonnebloempitten, amandelen, lijnzaad, chiazaad, cashewnoten, paranoten, enz.</a:t>
            </a:r>
          </a:p>
          <a:p>
            <a:pPr algn="l">
              <a:lnSpc>
                <a:spcPts val="3240"/>
              </a:lnSpc>
            </a:pPr>
            <a:endParaRPr lang="en-US" sz="3000" spc="27">
              <a:solidFill>
                <a:srgbClr val="382B1B"/>
              </a:solidFill>
              <a:latin typeface="TT Rounds Condensed"/>
              <a:ea typeface="TT Rounds Condensed"/>
              <a:cs typeface="TT Rounds Condensed"/>
              <a:sym typeface="TT Rounds Condensed"/>
            </a:endParaRPr>
          </a:p>
          <a:p>
            <a:pPr algn="l">
              <a:lnSpc>
                <a:spcPts val="2700"/>
              </a:lnSpc>
            </a:pPr>
            <a:r>
              <a:rPr lang="en-US" sz="2500" spc="22">
                <a:solidFill>
                  <a:srgbClr val="382B1B"/>
                </a:solidFill>
                <a:latin typeface="TT Rounds Condensed"/>
                <a:ea typeface="TT Rounds Condensed"/>
                <a:cs typeface="TT Rounds Condensed"/>
                <a:sym typeface="TT Rounds Condensed"/>
              </a:rPr>
              <a:t>Andere </a:t>
            </a:r>
            <a:r>
              <a:rPr lang="en-US" sz="2500" i="1" spc="22">
                <a:solidFill>
                  <a:srgbClr val="382B1B"/>
                </a:solidFill>
                <a:latin typeface="TT Rounds Condensed Italics"/>
                <a:ea typeface="TT Rounds Condensed Italics"/>
                <a:cs typeface="TT Rounds Condensed Italics"/>
                <a:sym typeface="TT Rounds Condensed Italics"/>
              </a:rPr>
              <a:t>opties kunnen binnenkort op het menu staan, of staan al op het menu in sommige delen van de wereld en in innovatieve restaurants. Deze omvatten insecten zoals krekels, sprinkhanen, rupsen en sprinkhanen, of macro-algen zoals spirulina en chlorella, die een eiwitgehalte hebben tot 70% van de droge stof.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1 - Macronutriënten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322314"/>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Koolhydraten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Functies</a:t>
            </a:r>
            <a:r>
              <a:rPr lang="en-US" sz="3600" i="1" spc="32">
                <a:solidFill>
                  <a:srgbClr val="382B1B"/>
                </a:solidFill>
                <a:latin typeface="TT Rounds Condensed Italics"/>
                <a:ea typeface="TT Rounds Condensed Italics"/>
                <a:cs typeface="TT Rounds Condensed Italics"/>
                <a:sym typeface="TT Rounds Condensed Italics"/>
              </a:rPr>
              <a:t>: Belangrijkste energiebron, ondersteuning van hersen- en spierfunctie.</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Bronnen</a:t>
            </a:r>
            <a:r>
              <a:rPr lang="en-US" sz="3600" i="1" spc="32">
                <a:solidFill>
                  <a:srgbClr val="382B1B"/>
                </a:solidFill>
                <a:latin typeface="TT Rounds Condensed Italics"/>
                <a:ea typeface="TT Rounds Condensed Italics"/>
                <a:cs typeface="TT Rounds Condensed Italics"/>
                <a:sym typeface="TT Rounds Condensed Italics"/>
              </a:rPr>
              <a:t>: Granen, groenten, fruit, peulvruchten, zuivelproducten.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Soorten </a:t>
            </a:r>
            <a:r>
              <a:rPr lang="en-US" sz="3600" i="1" spc="32">
                <a:solidFill>
                  <a:srgbClr val="382B1B"/>
                </a:solidFill>
                <a:latin typeface="TT Rounds Condensed Italics"/>
                <a:ea typeface="TT Rounds Condensed Italics"/>
                <a:cs typeface="TT Rounds Condensed Italics"/>
                <a:sym typeface="TT Rounds Condensed Italics"/>
              </a:rPr>
              <a:t>: Eenvoudig (suikers) en complex (zetmeel, vezels).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Aanbevelingen</a:t>
            </a:r>
            <a:r>
              <a:rPr lang="en-US" sz="3600" i="1" spc="32">
                <a:solidFill>
                  <a:srgbClr val="382B1B"/>
                </a:solidFill>
                <a:latin typeface="TT Rounds Condensed Italics"/>
                <a:ea typeface="TT Rounds Condensed Italics"/>
                <a:cs typeface="TT Rounds Condensed Italics"/>
                <a:sym typeface="TT Rounds Condensed Italics"/>
              </a:rPr>
              <a:t>: Ongeveer 45-65% van de dagelijkse calorie-inname.</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c. Lipiden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Functies</a:t>
            </a:r>
            <a:r>
              <a:rPr lang="en-US" sz="3600" i="1" spc="32">
                <a:solidFill>
                  <a:srgbClr val="382B1B"/>
                </a:solidFill>
                <a:latin typeface="TT Rounds Condensed Italics"/>
                <a:ea typeface="TT Rounds Condensed Italics"/>
                <a:cs typeface="TT Rounds Condensed Italics"/>
                <a:sym typeface="TT Rounds Condensed Italics"/>
              </a:rPr>
              <a:t>: Energieopslag, orgaanbescherming, opname van vetoplosbare vitaminen (A, D, E, K).</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Bronnen</a:t>
            </a:r>
            <a:r>
              <a:rPr lang="en-US" sz="3600" i="1" spc="32">
                <a:solidFill>
                  <a:srgbClr val="382B1B"/>
                </a:solidFill>
                <a:latin typeface="TT Rounds Condensed Italics"/>
                <a:ea typeface="TT Rounds Condensed Italics"/>
                <a:cs typeface="TT Rounds Condensed Italics"/>
                <a:sym typeface="TT Rounds Condensed Italics"/>
              </a:rPr>
              <a:t>: Oliën, boter, noten, avocado's, vette vis.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Soorten </a:t>
            </a:r>
            <a:r>
              <a:rPr lang="en-US" sz="3600" i="1" spc="32">
                <a:solidFill>
                  <a:srgbClr val="382B1B"/>
                </a:solidFill>
                <a:latin typeface="TT Rounds Condensed Italics"/>
                <a:ea typeface="TT Rounds Condensed Italics"/>
                <a:cs typeface="TT Rounds Condensed Italics"/>
                <a:sym typeface="TT Rounds Condensed Italics"/>
              </a:rPr>
              <a:t>: Verzadigd, onverzadigd (enkelvoudig en meervoudig onverzadigd), trans.</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Aanbevelingen</a:t>
            </a:r>
            <a:r>
              <a:rPr lang="en-US" sz="3600" i="1" spc="32">
                <a:solidFill>
                  <a:srgbClr val="382B1B"/>
                </a:solidFill>
                <a:latin typeface="TT Rounds Condensed Italics"/>
                <a:ea typeface="TT Rounds Condensed Italics"/>
                <a:cs typeface="TT Rounds Condensed Italics"/>
                <a:sym typeface="TT Rounds Condensed Italics"/>
              </a:rPr>
              <a:t>: Ongeveer 20-35% van de dagelijkse calorie-inname.</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2. Micronutriënten</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Vitaminen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Functies</a:t>
            </a:r>
            <a:r>
              <a:rPr lang="en-US" sz="3600" i="1" spc="32">
                <a:solidFill>
                  <a:srgbClr val="382B1B"/>
                </a:solidFill>
                <a:latin typeface="TT Rounds Condensed Italics"/>
                <a:ea typeface="TT Rounds Condensed Italics"/>
                <a:cs typeface="TT Rounds Condensed Italics"/>
                <a:sym typeface="TT Rounds Condensed Italics"/>
              </a:rPr>
              <a:t>: Regeling van lichaamsprocessen, ondersteuning van het immuunsysteem, energieproductie.</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Bronnen</a:t>
            </a:r>
            <a:r>
              <a:rPr lang="en-US" sz="3600" i="1" spc="32">
                <a:solidFill>
                  <a:srgbClr val="382B1B"/>
                </a:solidFill>
                <a:latin typeface="TT Rounds Condensed Italics"/>
                <a:ea typeface="TT Rounds Condensed Italics"/>
                <a:cs typeface="TT Rounds Condensed Italics"/>
                <a:sym typeface="TT Rounds Condensed Italics"/>
              </a:rPr>
              <a:t>: Fruit, groenten, dierlijke producten, verrijkte granen.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Soorten </a:t>
            </a:r>
            <a:r>
              <a:rPr lang="en-US" sz="3600" i="1" spc="32">
                <a:solidFill>
                  <a:srgbClr val="382B1B"/>
                </a:solidFill>
                <a:latin typeface="TT Rounds Condensed Italics"/>
                <a:ea typeface="TT Rounds Condensed Italics"/>
                <a:cs typeface="TT Rounds Condensed Italics"/>
                <a:sym typeface="TT Rounds Condensed Italics"/>
              </a:rPr>
              <a:t>: Liposoloplosbaar (A, D, E, K) en oplosbaar in water (C, groep B).</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Mineralen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Functies</a:t>
            </a:r>
            <a:r>
              <a:rPr lang="en-US" sz="3600" i="1" spc="32">
                <a:solidFill>
                  <a:srgbClr val="382B1B"/>
                </a:solidFill>
                <a:latin typeface="TT Rounds Condensed Italics"/>
                <a:ea typeface="TT Rounds Condensed Italics"/>
                <a:cs typeface="TT Rounds Condensed Italics"/>
                <a:sym typeface="TT Rounds Condensed Italics"/>
              </a:rPr>
              <a:t>: Vorming van botten en tanden, regulatie van lichaamsvloeistoffen, spier- en zenuwfunctie.</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Bronnen</a:t>
            </a:r>
            <a:r>
              <a:rPr lang="en-US" sz="3600" i="1" spc="32">
                <a:solidFill>
                  <a:srgbClr val="382B1B"/>
                </a:solidFill>
                <a:latin typeface="TT Rounds Condensed Italics"/>
                <a:ea typeface="TT Rounds Condensed Italics"/>
                <a:cs typeface="TT Rounds Condensed Italics"/>
                <a:sym typeface="TT Rounds Condensed Italics"/>
              </a:rPr>
              <a:t>: Vlees, vis, groenten, fruit, zuivelproducten, noten en zaden.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Belangrijkste mineralen</a:t>
            </a:r>
            <a:r>
              <a:rPr lang="en-US" sz="3600" i="1" spc="32">
                <a:solidFill>
                  <a:srgbClr val="382B1B"/>
                </a:solidFill>
                <a:latin typeface="TT Rounds Condensed Italics"/>
                <a:ea typeface="TT Rounds Condensed Italics"/>
                <a:cs typeface="TT Rounds Condensed Italics"/>
                <a:sym typeface="TT Rounds Condensed Italics"/>
              </a:rPr>
              <a:t>: Calcium, ijzer, magnesium, kalium, natrium, zink.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3. Water</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1950339"/>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Functies</a:t>
            </a:r>
            <a:r>
              <a:rPr lang="en-US" sz="3600" i="1" spc="32">
                <a:solidFill>
                  <a:srgbClr val="382B1B"/>
                </a:solidFill>
                <a:latin typeface="TT Rounds Condensed Italics"/>
                <a:ea typeface="TT Rounds Condensed Italics"/>
                <a:cs typeface="TT Rounds Condensed Italics"/>
                <a:sym typeface="TT Rounds Condensed Italics"/>
              </a:rPr>
              <a:t>: Onderhoudt de waterbalans, regelt de lichaamstemperatuur, transporteert voedingsstoffen en afvalstoffen.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Aanbevelingen</a:t>
            </a:r>
            <a:r>
              <a:rPr lang="en-US" sz="3600" i="1" spc="32">
                <a:solidFill>
                  <a:srgbClr val="382B1B"/>
                </a:solidFill>
                <a:latin typeface="TT Rounds Condensed Italics"/>
                <a:ea typeface="TT Rounds Condensed Italics"/>
                <a:cs typeface="TT Rounds Condensed Italics"/>
                <a:sym typeface="TT Rounds Condensed Italics"/>
              </a:rPr>
              <a:t>: Ongeveer 2 tot 3 liter per dag, afhankelijk van leeftijd, geslacht en lichamelijke activiteit.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4. Vezel</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14645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Functies</a:t>
            </a:r>
            <a:r>
              <a:rPr lang="en-US" sz="3600" i="1" spc="32">
                <a:solidFill>
                  <a:srgbClr val="382B1B"/>
                </a:solidFill>
                <a:latin typeface="TT Rounds Condensed Italics"/>
                <a:ea typeface="TT Rounds Condensed Italics"/>
                <a:cs typeface="TT Rounds Condensed Italics"/>
                <a:sym typeface="TT Rounds Condensed Italics"/>
              </a:rPr>
              <a:t>: Verbetert de spijsvertering, voorkomt constipatie, reguleert de bloedsuikerspiegel.</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Bronnen</a:t>
            </a:r>
            <a:r>
              <a:rPr lang="en-US" sz="3600" i="1" spc="32">
                <a:solidFill>
                  <a:srgbClr val="382B1B"/>
                </a:solidFill>
                <a:latin typeface="TT Rounds Condensed Italics"/>
                <a:ea typeface="TT Rounds Condensed Italics"/>
                <a:cs typeface="TT Rounds Condensed Italics"/>
                <a:sym typeface="TT Rounds Condensed Italics"/>
              </a:rPr>
              <a:t>: Groenten, fruit, volkoren granen, peulvruchten.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Aanbevelingen</a:t>
            </a:r>
            <a:r>
              <a:rPr lang="en-US" sz="3600" i="1" spc="32">
                <a:solidFill>
                  <a:srgbClr val="382B1B"/>
                </a:solidFill>
                <a:latin typeface="TT Rounds Condensed Italics"/>
                <a:ea typeface="TT Rounds Condensed Italics"/>
                <a:cs typeface="TT Rounds Condensed Italics"/>
                <a:sym typeface="TT Rounds Condensed Italics"/>
              </a:rPr>
              <a:t>: Ongeveer 25-30 gram per dag.</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a:solidFill>
                  <a:srgbClr val="382B1B"/>
                </a:solidFill>
                <a:latin typeface="TT Rounds Condensed Bold"/>
                <a:ea typeface="TT Rounds Condensed Bold"/>
                <a:cs typeface="TT Rounds Condensed Bold"/>
                <a:sym typeface="TT Rounds Condensed Bold"/>
              </a:rPr>
              <a:t>5. Een evenwichtig dieet</a:t>
            </a:r>
          </a:p>
          <a:p>
            <a:pPr algn="l">
              <a:lnSpc>
                <a:spcPts val="5248"/>
              </a:lnSpc>
            </a:pPr>
            <a:endParaRPr lang="en-US" sz="5400" b="1" spc="48">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5350764"/>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Uitgebalanceerde maaltijden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Verhoudingen</a:t>
            </a:r>
            <a:r>
              <a:rPr lang="en-US" sz="3600" i="1" spc="32">
                <a:solidFill>
                  <a:srgbClr val="382B1B"/>
                </a:solidFill>
                <a:latin typeface="TT Rounds Condensed Italics"/>
                <a:ea typeface="TT Rounds Condensed Italics"/>
                <a:cs typeface="TT Rounds Condensed Italics"/>
                <a:sym typeface="TT Rounds Condensed Italics"/>
              </a:rPr>
              <a:t>: Stel maaltijden samen met voldoende porties eiwitten, koolhydraten en vetten.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Diversiteit</a:t>
            </a:r>
            <a:r>
              <a:rPr lang="en-US" sz="3600" i="1" spc="32">
                <a:solidFill>
                  <a:srgbClr val="382B1B"/>
                </a:solidFill>
                <a:latin typeface="TT Rounds Condensed Italics"/>
                <a:ea typeface="TT Rounds Condensed Italics"/>
                <a:cs typeface="TT Rounds Condensed Italics"/>
                <a:sym typeface="TT Rounds Condensed Italics"/>
              </a:rPr>
              <a:t>: Neem een verscheidenheid aan voedingsmiddelen op om een breed scala aan voedingsstoffen binnen te krijgen.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Matigheid</a:t>
            </a:r>
            <a:r>
              <a:rPr lang="en-US" sz="3600" i="1" spc="32">
                <a:solidFill>
                  <a:srgbClr val="382B1B"/>
                </a:solidFill>
                <a:latin typeface="TT Rounds Condensed Italics"/>
                <a:ea typeface="TT Rounds Condensed Italics"/>
                <a:cs typeface="TT Rounds Condensed Italics"/>
                <a:sym typeface="TT Rounds Condensed Italics"/>
              </a:rPr>
              <a:t>: Vermijd een teveel aan suiker, zout en verzadigde/transvetten.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Menu plannen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Seizoensmenu's</a:t>
            </a:r>
            <a:r>
              <a:rPr lang="en-US" sz="3600" i="1" spc="32">
                <a:solidFill>
                  <a:srgbClr val="382B1B"/>
                </a:solidFill>
                <a:latin typeface="TT Rounds Condensed Italics"/>
                <a:ea typeface="TT Rounds Condensed Italics"/>
                <a:cs typeface="TT Rounds Condensed Italics"/>
                <a:sym typeface="TT Rounds Condensed Italics"/>
              </a:rPr>
              <a:t>: Gebruik seizoensgebonden ingrediënten om voedingsstoffen en smaken te maximaliseren.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Aanpassing</a:t>
            </a:r>
            <a:r>
              <a:rPr lang="en-US" sz="3600" i="1" spc="32">
                <a:solidFill>
                  <a:srgbClr val="382B1B"/>
                </a:solidFill>
                <a:latin typeface="TT Rounds Condensed Italics"/>
                <a:ea typeface="TT Rounds Condensed Italics"/>
                <a:cs typeface="TT Rounds Condensed Italics"/>
                <a:sym typeface="TT Rounds Condensed Italics"/>
              </a:rPr>
              <a:t>: Houd rekening met de specifieke dieetwensen van klanten (vegetariërs, veganisten, glutenvrij, enz.).</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6. Bewustmaking van allergieën en intoleranties</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1464564"/>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Kennis</a:t>
            </a:r>
            <a:r>
              <a:rPr lang="en-US" sz="3600" i="1" spc="32">
                <a:solidFill>
                  <a:srgbClr val="382B1B"/>
                </a:solidFill>
                <a:latin typeface="TT Rounds Condensed Italics"/>
                <a:ea typeface="TT Rounds Condensed Italics"/>
                <a:cs typeface="TT Rounds Condensed Italics"/>
                <a:sym typeface="TT Rounds Condensed Italics"/>
              </a:rPr>
              <a:t>: Veelvoorkomende allergenen herkennen (gluten, melk, eieren, pinda's, noten, soja, vis, schaaldieren).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Voorzorgsmaatregelen</a:t>
            </a:r>
            <a:r>
              <a:rPr lang="en-US" sz="3600" i="1" spc="32">
                <a:solidFill>
                  <a:srgbClr val="382B1B"/>
                </a:solidFill>
                <a:latin typeface="TT Rounds Condensed Italics"/>
                <a:ea typeface="TT Rounds Condensed Italics"/>
                <a:cs typeface="TT Rounds Condensed Italics"/>
                <a:sym typeface="TT Rounds Condensed Italics"/>
              </a:rPr>
              <a:t>: Gebruik strikte procedures om kruisbesmetting te voorkomen.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7. Kook- en bereidingstechnieken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1950339"/>
          </a:xfrm>
          <a:prstGeom prst="rect">
            <a:avLst/>
          </a:prstGeom>
        </p:spPr>
        <p:txBody>
          <a:bodyPr lIns="0" tIns="0" rIns="0" bIns="0" rtlCol="0" anchor="t">
            <a:spAutoFit/>
          </a:bodyPr>
          <a:lstStyle/>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Koken</a:t>
            </a:r>
            <a:r>
              <a:rPr lang="en-US" sz="3600" i="1" spc="32">
                <a:solidFill>
                  <a:srgbClr val="382B1B"/>
                </a:solidFill>
                <a:latin typeface="TT Rounds Condensed Italics"/>
                <a:ea typeface="TT Rounds Condensed Italics"/>
                <a:cs typeface="TT Rounds Condensed Italics"/>
                <a:sym typeface="TT Rounds Condensed Italics"/>
              </a:rPr>
              <a:t>: Geef de voorkeur aan bereidingswijzen waarbij voedingsstoffen behouden blijven (stomen, grillen, snel frituren).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Bewaren</a:t>
            </a:r>
            <a:r>
              <a:rPr lang="en-US" sz="3600" i="1" spc="32">
                <a:solidFill>
                  <a:srgbClr val="382B1B"/>
                </a:solidFill>
                <a:latin typeface="TT Rounds Condensed Italics"/>
                <a:ea typeface="TT Rounds Condensed Italics"/>
                <a:cs typeface="TT Rounds Condensed Italics"/>
                <a:sym typeface="TT Rounds Condensed Italics"/>
              </a:rPr>
              <a:t>: Bewaar voedsel op de juiste manier om verlies van voedingsstoffen te voorkomen.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Kruiden</a:t>
            </a:r>
            <a:r>
              <a:rPr lang="en-US" sz="3600" i="1" spc="32">
                <a:solidFill>
                  <a:srgbClr val="382B1B"/>
                </a:solidFill>
                <a:latin typeface="TT Rounds Condensed Italics"/>
                <a:ea typeface="TT Rounds Condensed Italics"/>
                <a:cs typeface="TT Rounds Condensed Italics"/>
                <a:sym typeface="TT Rounds Condensed Italics"/>
              </a:rPr>
              <a:t>: Gebruik kruiden en specerijen om de toevoeging van zout en suiker te verminderen.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8. Delen uitbalanceren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4379214"/>
          </a:xfrm>
          <a:prstGeom prst="rect">
            <a:avLst/>
          </a:prstGeom>
        </p:spPr>
        <p:txBody>
          <a:bodyPr lIns="0" tIns="0" rIns="0" bIns="0" rtlCol="0" anchor="t">
            <a:spAutoFit/>
          </a:bodyPr>
          <a:lstStyle/>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a. Gebalanceerde plaat</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Groenten</a:t>
            </a:r>
            <a:r>
              <a:rPr lang="en-US" sz="3600" i="1" spc="32">
                <a:solidFill>
                  <a:srgbClr val="382B1B"/>
                </a:solidFill>
                <a:latin typeface="TT Rounds Condensed Italics"/>
                <a:ea typeface="TT Rounds Condensed Italics"/>
                <a:cs typeface="TT Rounds Condensed Italics"/>
                <a:sym typeface="TT Rounds Condensed Italics"/>
              </a:rPr>
              <a:t>: Vul de helft van het bord met verschillende groenten.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Eiwitten/groente-eiwitten</a:t>
            </a:r>
            <a:r>
              <a:rPr lang="en-US" sz="3600" i="1" spc="32">
                <a:solidFill>
                  <a:srgbClr val="382B1B"/>
                </a:solidFill>
                <a:latin typeface="TT Rounds Condensed Italics"/>
                <a:ea typeface="TT Rounds Condensed Italics"/>
                <a:cs typeface="TT Rounds Condensed Italics"/>
                <a:sym typeface="TT Rounds Condensed Italics"/>
              </a:rPr>
              <a:t>: Reserveer een kwart van het bord voor eiwitbronnen.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Koolhydraten</a:t>
            </a:r>
            <a:r>
              <a:rPr lang="en-US" sz="3600" i="1" spc="32">
                <a:solidFill>
                  <a:srgbClr val="382B1B"/>
                </a:solidFill>
                <a:latin typeface="TT Rounds Condensed Italics"/>
                <a:ea typeface="TT Rounds Condensed Italics"/>
                <a:cs typeface="TT Rounds Condensed Italics"/>
                <a:sym typeface="TT Rounds Condensed Italics"/>
              </a:rPr>
              <a:t>: besteed een kwart van je bord aan complexe koolhydraten.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a:p>
            <a:pPr algn="l">
              <a:lnSpc>
                <a:spcPts val="3888"/>
              </a:lnSpc>
            </a:pPr>
            <a:r>
              <a:rPr lang="en-US" sz="3600" b="1" i="1" spc="32">
                <a:solidFill>
                  <a:srgbClr val="382B1B"/>
                </a:solidFill>
                <a:latin typeface="TT Rounds Condensed Bold Italics"/>
                <a:ea typeface="TT Rounds Condensed Bold Italics"/>
                <a:cs typeface="TT Rounds Condensed Bold Italics"/>
                <a:sym typeface="TT Rounds Condensed Bold Italics"/>
              </a:rPr>
              <a:t>b. Portiecontrole </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Matige porties</a:t>
            </a:r>
            <a:r>
              <a:rPr lang="en-US" sz="3600" i="1" spc="32">
                <a:solidFill>
                  <a:srgbClr val="382B1B"/>
                </a:solidFill>
                <a:latin typeface="TT Rounds Condensed Italics"/>
                <a:ea typeface="TT Rounds Condensed Italics"/>
                <a:cs typeface="TT Rounds Condensed Italics"/>
                <a:sym typeface="TT Rounds Condensed Italics"/>
              </a:rPr>
              <a:t>: Vermijd te grote porties om verspilling en overtollige calorieën te voorkomen.</a:t>
            </a:r>
          </a:p>
          <a:p>
            <a:pPr marL="777240" lvl="1" indent="-388620" algn="l">
              <a:lnSpc>
                <a:spcPts val="3888"/>
              </a:lnSpc>
              <a:buFont typeface="Arial"/>
              <a:buChar char="•"/>
            </a:pPr>
            <a:r>
              <a:rPr lang="en-US" sz="3600" b="1" i="1" spc="32">
                <a:solidFill>
                  <a:srgbClr val="382B1B"/>
                </a:solidFill>
                <a:latin typeface="TT Rounds Condensed Bold Italics"/>
                <a:ea typeface="TT Rounds Condensed Bold Italics"/>
                <a:cs typeface="TT Rounds Condensed Bold Italics"/>
                <a:sym typeface="TT Rounds Condensed Bold Italics"/>
              </a:rPr>
              <a:t>Esthetiek</a:t>
            </a:r>
            <a:r>
              <a:rPr lang="en-US" sz="3600" i="1" spc="32">
                <a:solidFill>
                  <a:srgbClr val="382B1B"/>
                </a:solidFill>
                <a:latin typeface="TT Rounds Condensed Italics"/>
                <a:ea typeface="TT Rounds Condensed Italics"/>
                <a:cs typeface="TT Rounds Condensed Italics"/>
                <a:sym typeface="TT Rounds Condensed Italics"/>
              </a:rPr>
              <a:t>: Zorgvuldige presentatie om gerechten aantrekkelijk te maken.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3: Keukenmanagement, voeding en creativiteit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Welk deel van het bord moet gereserveerd worden voor groenten voor een evenwichtige maaltijd?</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Een kwart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Een derde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De helft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Driekwart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Welke opscheptechniek houdt in dat voedsel esthetisch op een bord wordt gelegd?</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Beglazing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Slapen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Plateren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Sproeien</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904709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2638920"/>
            <a:ext cx="16650918" cy="6322314"/>
          </a:xfrm>
          <a:prstGeom prst="rect">
            <a:avLst/>
          </a:prstGeom>
        </p:spPr>
        <p:txBody>
          <a:bodyPr lIns="0" tIns="0" rIns="0" bIns="0" rtlCol="0" anchor="t">
            <a:spAutoFit/>
          </a:bodyPr>
          <a:lstStyle/>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1.Handmatig wassen</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Was je handen regelmatig met zeep en warm water gedurende minstens 20 seconden, vooral na het hanteren van rauw voedsel, het aanraken van je gezicht, toiletgebruik of het hanteren van afval.</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2. Werkkleding</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Draag schone, gepaste kleding (schort, kookjas).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Gebruik indien nodig handschoenen, vooral bij het hanteren van kant-en-klaar voedsel.</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Draag een haarkapje of haarnet om te voorkomen dat het haar in het voedsel valt.</a:t>
            </a:r>
          </a:p>
          <a:p>
            <a:pPr algn="l">
              <a:lnSpc>
                <a:spcPts val="3888"/>
              </a:lnSpc>
            </a:pPr>
            <a:r>
              <a:rPr lang="en-US" sz="3600" b="1" spc="32">
                <a:solidFill>
                  <a:srgbClr val="382B1B"/>
                </a:solidFill>
                <a:latin typeface="TT Rounds Condensed Bold"/>
                <a:ea typeface="TT Rounds Condensed Bold"/>
                <a:cs typeface="TT Rounds Condensed Bold"/>
                <a:sym typeface="TT Rounds Condensed Bold"/>
              </a:rPr>
              <a:t>3. Gezondheid van werknemers</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Werk niet als je ziek bent (gastro-enteritis, griep, enz.).</a:t>
            </a:r>
          </a:p>
          <a:p>
            <a:pPr marL="1554480" lvl="2" indent="-518160" algn="l">
              <a:lnSpc>
                <a:spcPts val="3888"/>
              </a:lnSpc>
              <a:buFont typeface="Arial"/>
              <a:buChar char="⚬"/>
            </a:pPr>
            <a:r>
              <a:rPr lang="en-US" sz="3600" spc="32">
                <a:solidFill>
                  <a:srgbClr val="382B1B"/>
                </a:solidFill>
                <a:latin typeface="TT Rounds Condensed"/>
                <a:ea typeface="TT Rounds Condensed"/>
                <a:cs typeface="TT Rounds Condensed"/>
                <a:sym typeface="TT Rounds Condensed"/>
              </a:rPr>
              <a:t>Meld eventuele wonden en bedek ze indien nodig met een waterdicht verband en een handschoen.</a:t>
            </a:r>
          </a:p>
          <a:p>
            <a:pPr algn="l">
              <a:lnSpc>
                <a:spcPts val="3888"/>
              </a:lnSpc>
            </a:pPr>
            <a:endParaRPr lang="en-US" sz="3600" spc="32">
              <a:solidFill>
                <a:srgbClr val="382B1B"/>
              </a:solidFill>
              <a:latin typeface="TT Rounds Condensed"/>
              <a:ea typeface="TT Rounds Condensed"/>
              <a:cs typeface="TT Rounds Condensed"/>
              <a:sym typeface="TT Rounds Condense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Persoonlijke hygiëne</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6501780"/>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3: Keukenmanagement, voeding en creativiteit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Wat is de belangrijkste bron van koolhydraten in de voeding?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Oliën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Vlees</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Granen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Groenten</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Wat is de functie van macronutriënten in de voeding?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Weefselherstel</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Energieopslag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Regeling van lichaamsprocessen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Alle bovenstaande</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30867637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4001095"/>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3: Keukenmanagement, voeding en creativiteit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Wat is de aanbevolen dagelijkse hoeveelheid water voor een gemiddelde volwassene?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1-2 liter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2-3 liter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3-4 liter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4-5 liter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4141152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4001095"/>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3: Keukenmanagement, voeding en creativiteit</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Wat is de aanbevolen dagelijkse hoeveelheid water voor een gemiddelde volwassene?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a) 1-2 liter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2-3 liter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3-4 liter</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4-5 liter</a:t>
            </a:r>
          </a:p>
          <a:p>
            <a:pPr algn="l">
              <a:lnSpc>
                <a:spcPts val="3888"/>
              </a:lnSpc>
            </a:pPr>
            <a:endParaRPr lang="en-US" sz="3600" b="1" spc="32" dirty="0">
              <a:solidFill>
                <a:srgbClr val="382B1B"/>
              </a:solidFill>
              <a:latin typeface="TT Rounds Condensed Bold"/>
              <a:ea typeface="TT Rounds Condensed Bold"/>
              <a:cs typeface="TT Rounds Condensed Bold"/>
              <a:sym typeface="TT Rounds Condensed Bold"/>
            </a:endParaRP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Quiz</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17776732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5" y="2672695"/>
            <a:ext cx="16650918" cy="5501506"/>
          </a:xfrm>
          <a:prstGeom prst="rect">
            <a:avLst/>
          </a:prstGeom>
        </p:spPr>
        <p:txBody>
          <a:bodyPr lIns="0" tIns="0" rIns="0" bIns="0" rtlCol="0" anchor="t">
            <a:spAutoFit/>
          </a:bodyPr>
          <a:lstStyle/>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Dag 3: Keukenmanagement, voeding en creativiteit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1. Welk deel van het bord moet gereserveerd worden voor groenten voor een evenwichtige maaltijd?</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De helft</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2. Welke opscheptechniek houdt in dat voedsel esthetisch op een bord wordt gelegd?</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Plateren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3. Wat is de belangrijkste bron van koolhydraten in de voeding?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c) Granen</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4. Wat is de functie van macronutriënten in de voeding?</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d) Alle bovenstaande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5. Wat is de aanbevolen dagelijkse hoeveelheid water voor een gemiddelde volwassene?</a:t>
            </a:r>
          </a:p>
          <a:p>
            <a:pPr algn="l">
              <a:lnSpc>
                <a:spcPts val="3888"/>
              </a:lnSpc>
            </a:pPr>
            <a:r>
              <a:rPr lang="en-US" sz="3600" b="1" spc="32" dirty="0">
                <a:solidFill>
                  <a:srgbClr val="382B1B"/>
                </a:solidFill>
                <a:latin typeface="TT Rounds Condensed Bold"/>
                <a:ea typeface="TT Rounds Condensed Bold"/>
                <a:cs typeface="TT Rounds Condensed Bold"/>
                <a:sym typeface="TT Rounds Condensed Bold"/>
              </a:rPr>
              <a:t>    - b) 2-3 liter</a:t>
            </a:r>
          </a:p>
        </p:txBody>
      </p:sp>
      <p:sp>
        <p:nvSpPr>
          <p:cNvPr id="4" name="TextBox 4"/>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Antwoorden</a:t>
            </a:r>
          </a:p>
        </p:txBody>
      </p:sp>
      <p:grpSp>
        <p:nvGrpSpPr>
          <p:cNvPr id="5" name="Group 5"/>
          <p:cNvGrpSpPr/>
          <p:nvPr/>
        </p:nvGrpSpPr>
        <p:grpSpPr>
          <a:xfrm>
            <a:off x="603904" y="2000964"/>
            <a:ext cx="1207050" cy="51165"/>
            <a:chOff x="0" y="0"/>
            <a:chExt cx="1609400" cy="68220"/>
          </a:xfrm>
        </p:grpSpPr>
        <p:sp>
          <p:nvSpPr>
            <p:cNvPr id="6" name="Freeform 6"/>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7" name="Freeform 7"/>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Tree>
    <p:extLst>
      <p:ext uri="{BB962C8B-B14F-4D97-AF65-F5344CB8AC3E}">
        <p14:creationId xmlns:p14="http://schemas.microsoft.com/office/powerpoint/2010/main" val="22980463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grpSp>
        <p:nvGrpSpPr>
          <p:cNvPr id="3" name="Group 3"/>
          <p:cNvGrpSpPr/>
          <p:nvPr/>
        </p:nvGrpSpPr>
        <p:grpSpPr>
          <a:xfrm>
            <a:off x="8308611" y="2284740"/>
            <a:ext cx="1207050" cy="51165"/>
            <a:chOff x="0" y="0"/>
            <a:chExt cx="1609400" cy="68220"/>
          </a:xfrm>
        </p:grpSpPr>
        <p:sp>
          <p:nvSpPr>
            <p:cNvPr id="4" name="Freeform 4"/>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84BFA4"/>
            </a:solidFill>
          </p:spPr>
          <p:txBody>
            <a:bodyPr/>
            <a:lstStyle/>
            <a:p>
              <a:endParaRPr lang="fr-FR"/>
            </a:p>
          </p:txBody>
        </p:sp>
        <p:sp>
          <p:nvSpPr>
            <p:cNvPr id="5" name="Freeform 5"/>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84BFA4"/>
            </a:solidFill>
          </p:spPr>
          <p:txBody>
            <a:bodyPr/>
            <a:lstStyle/>
            <a:p>
              <a:endParaRPr lang="fr-FR"/>
            </a:p>
          </p:txBody>
        </p:sp>
      </p:grpSp>
      <p:sp>
        <p:nvSpPr>
          <p:cNvPr id="6" name="Freeform 6"/>
          <p:cNvSpPr/>
          <p:nvPr/>
        </p:nvSpPr>
        <p:spPr>
          <a:xfrm>
            <a:off x="0" y="0"/>
            <a:ext cx="7975198" cy="11368507"/>
          </a:xfrm>
          <a:custGeom>
            <a:avLst/>
            <a:gdLst/>
            <a:ahLst/>
            <a:cxnLst/>
            <a:rect l="l" t="t" r="r" b="b"/>
            <a:pathLst>
              <a:path w="7975198" h="11368507">
                <a:moveTo>
                  <a:pt x="0" y="0"/>
                </a:moveTo>
                <a:lnTo>
                  <a:pt x="7975198" y="0"/>
                </a:lnTo>
                <a:lnTo>
                  <a:pt x="7975198" y="11368507"/>
                </a:lnTo>
                <a:lnTo>
                  <a:pt x="0" y="11368507"/>
                </a:lnTo>
                <a:lnTo>
                  <a:pt x="0" y="0"/>
                </a:lnTo>
                <a:close/>
              </a:path>
            </a:pathLst>
          </a:custGeom>
          <a:blipFill>
            <a:blip r:embed="rId3"/>
            <a:stretch>
              <a:fillRect t="-4933" r="-7409" b="-8296"/>
            </a:stretch>
          </a:blipFill>
        </p:spPr>
        <p:txBody>
          <a:bodyPr/>
          <a:lstStyle/>
          <a:p>
            <a:endParaRPr lang="fr-FR"/>
          </a:p>
        </p:txBody>
      </p:sp>
      <p:grpSp>
        <p:nvGrpSpPr>
          <p:cNvPr id="7" name="Group 7"/>
          <p:cNvGrpSpPr/>
          <p:nvPr/>
        </p:nvGrpSpPr>
        <p:grpSpPr>
          <a:xfrm>
            <a:off x="-1655115" y="-936273"/>
            <a:ext cx="5753422" cy="5932221"/>
            <a:chOff x="0" y="0"/>
            <a:chExt cx="9076622" cy="9358696"/>
          </a:xfrm>
        </p:grpSpPr>
        <p:sp>
          <p:nvSpPr>
            <p:cNvPr id="8" name="Freeform 8"/>
            <p:cNvSpPr/>
            <p:nvPr/>
          </p:nvSpPr>
          <p:spPr>
            <a:xfrm>
              <a:off x="-403987" y="-153162"/>
              <a:ext cx="10093833" cy="9889490"/>
            </a:xfrm>
            <a:custGeom>
              <a:avLst/>
              <a:gdLst/>
              <a:ahLst/>
              <a:cxnLst/>
              <a:rect l="l" t="t" r="r" b="b"/>
              <a:pathLst>
                <a:path w="10093833" h="9889490">
                  <a:moveTo>
                    <a:pt x="5900039" y="372491"/>
                  </a:moveTo>
                  <a:cubicBezTo>
                    <a:pt x="4692396" y="11938"/>
                    <a:pt x="3430651" y="0"/>
                    <a:pt x="2469388" y="1081405"/>
                  </a:cubicBezTo>
                  <a:cubicBezTo>
                    <a:pt x="1538097" y="2126869"/>
                    <a:pt x="642874" y="3815207"/>
                    <a:pt x="450596" y="5209159"/>
                  </a:cubicBezTo>
                  <a:cubicBezTo>
                    <a:pt x="0" y="8459597"/>
                    <a:pt x="2895981" y="9889490"/>
                    <a:pt x="5821934" y="9426956"/>
                  </a:cubicBezTo>
                  <a:cubicBezTo>
                    <a:pt x="8675878" y="8976233"/>
                    <a:pt x="10093833" y="5233162"/>
                    <a:pt x="9228582" y="2565527"/>
                  </a:cubicBezTo>
                  <a:cubicBezTo>
                    <a:pt x="8970263" y="1760474"/>
                    <a:pt x="8219186" y="1381887"/>
                    <a:pt x="7510272" y="1033399"/>
                  </a:cubicBezTo>
                  <a:cubicBezTo>
                    <a:pt x="6999605" y="781050"/>
                    <a:pt x="6458839" y="540766"/>
                    <a:pt x="5900039" y="372491"/>
                  </a:cubicBezTo>
                  <a:close/>
                </a:path>
              </a:pathLst>
            </a:custGeom>
            <a:solidFill>
              <a:srgbClr val="84BFA4"/>
            </a:solidFill>
          </p:spPr>
          <p:txBody>
            <a:bodyPr/>
            <a:lstStyle/>
            <a:p>
              <a:endParaRPr lang="fr-FR"/>
            </a:p>
          </p:txBody>
        </p:sp>
      </p:grpSp>
      <p:grpSp>
        <p:nvGrpSpPr>
          <p:cNvPr id="9" name="Group 9"/>
          <p:cNvGrpSpPr/>
          <p:nvPr/>
        </p:nvGrpSpPr>
        <p:grpSpPr>
          <a:xfrm>
            <a:off x="-4481700" y="-623024"/>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a:p>
          </p:txBody>
        </p:sp>
      </p:grpSp>
      <p:grpSp>
        <p:nvGrpSpPr>
          <p:cNvPr id="11" name="Group 11"/>
          <p:cNvGrpSpPr/>
          <p:nvPr/>
        </p:nvGrpSpPr>
        <p:grpSpPr>
          <a:xfrm>
            <a:off x="-3696476" y="-1699574"/>
            <a:ext cx="24222254" cy="1699574"/>
            <a:chOff x="0" y="0"/>
            <a:chExt cx="32296338" cy="2266098"/>
          </a:xfrm>
        </p:grpSpPr>
        <p:sp>
          <p:nvSpPr>
            <p:cNvPr id="12" name="Freeform 12"/>
            <p:cNvSpPr/>
            <p:nvPr/>
          </p:nvSpPr>
          <p:spPr>
            <a:xfrm>
              <a:off x="0" y="0"/>
              <a:ext cx="32296354" cy="2266061"/>
            </a:xfrm>
            <a:custGeom>
              <a:avLst/>
              <a:gdLst/>
              <a:ahLst/>
              <a:cxnLst/>
              <a:rect l="l" t="t" r="r" b="b"/>
              <a:pathLst>
                <a:path w="32296354" h="2266061">
                  <a:moveTo>
                    <a:pt x="0" y="0"/>
                  </a:moveTo>
                  <a:lnTo>
                    <a:pt x="32296354" y="0"/>
                  </a:lnTo>
                  <a:lnTo>
                    <a:pt x="32296354" y="2266061"/>
                  </a:lnTo>
                  <a:lnTo>
                    <a:pt x="0" y="2266061"/>
                  </a:lnTo>
                  <a:close/>
                </a:path>
              </a:pathLst>
            </a:custGeom>
            <a:solidFill>
              <a:srgbClr val="ECECEC"/>
            </a:solidFill>
          </p:spPr>
          <p:txBody>
            <a:bodyPr/>
            <a:lstStyle/>
            <a:p>
              <a:endParaRPr lang="fr-FR"/>
            </a:p>
          </p:txBody>
        </p:sp>
      </p:grpSp>
      <p:sp>
        <p:nvSpPr>
          <p:cNvPr id="13" name="TextBox 13"/>
          <p:cNvSpPr txBox="1"/>
          <p:nvPr/>
        </p:nvSpPr>
        <p:spPr>
          <a:xfrm>
            <a:off x="8409576" y="1200678"/>
            <a:ext cx="9063542" cy="699287"/>
          </a:xfrm>
          <a:prstGeom prst="rect">
            <a:avLst/>
          </a:prstGeom>
        </p:spPr>
        <p:txBody>
          <a:bodyPr lIns="0" tIns="0" rIns="0" bIns="0" rtlCol="0" anchor="t">
            <a:spAutoFit/>
          </a:bodyPr>
          <a:lstStyle/>
          <a:p>
            <a:pPr algn="l">
              <a:lnSpc>
                <a:spcPts val="5248"/>
              </a:lnSpc>
            </a:pPr>
            <a:r>
              <a:rPr lang="en-US" sz="5400" b="1" spc="50">
                <a:solidFill>
                  <a:srgbClr val="382B1B"/>
                </a:solidFill>
                <a:latin typeface="TT Rounds Condensed Bold"/>
                <a:ea typeface="TT Rounds Condensed Bold"/>
                <a:cs typeface="TT Rounds Condensed Bold"/>
                <a:sym typeface="TT Rounds Condensed Bold"/>
              </a:rPr>
              <a:t>C- Aankleden in de keuken</a:t>
            </a:r>
          </a:p>
        </p:txBody>
      </p:sp>
      <p:sp>
        <p:nvSpPr>
          <p:cNvPr id="14" name="TextBox 14"/>
          <p:cNvSpPr txBox="1"/>
          <p:nvPr/>
        </p:nvSpPr>
        <p:spPr>
          <a:xfrm>
            <a:off x="8308611" y="2916639"/>
            <a:ext cx="8950689" cy="4442460"/>
          </a:xfrm>
          <a:prstGeom prst="rect">
            <a:avLst/>
          </a:prstGeom>
        </p:spPr>
        <p:txBody>
          <a:bodyPr lIns="0" tIns="0" rIns="0" bIns="0" rtlCol="0" anchor="t">
            <a:spAutoFit/>
          </a:bodyPr>
          <a:lstStyle/>
          <a:p>
            <a:pPr algn="l">
              <a:lnSpc>
                <a:spcPts val="5040"/>
              </a:lnSpc>
              <a:spcBef>
                <a:spcPct val="0"/>
              </a:spcBef>
            </a:pPr>
            <a:r>
              <a:rPr lang="en-US" sz="3600" spc="33">
                <a:solidFill>
                  <a:srgbClr val="382B1B"/>
                </a:solidFill>
                <a:latin typeface="TT Rounds Condensed"/>
                <a:ea typeface="TT Rounds Condensed"/>
                <a:cs typeface="TT Rounds Condensed"/>
                <a:sym typeface="TT Rounds Condensed"/>
              </a:rPr>
              <a:t>Dressing in de keuken is de kunst om voedsel op een aantrekkelijke en smakelijke manier op het bord te leggen. Het is een cruciale stap in het visueel verleiden van klanten nog voordat ze het gerecht proeven. Hier wordt uitgelegd hoe je voedsel bereidt in de keuken, met aandacht voor de principes, technieken en tips voor een succesvolle bereiding:</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Basisprincipes dressuur</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7502054"/>
          </a:xfrm>
          <a:prstGeom prst="rect">
            <a:avLst/>
          </a:prstGeom>
        </p:spPr>
        <p:txBody>
          <a:bodyPr lIns="0" tIns="0" rIns="0" bIns="0" rtlCol="0" anchor="t">
            <a:spAutoFit/>
          </a:bodyPr>
          <a:lstStyle/>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Saldo</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Visueel</a:t>
            </a:r>
            <a:r>
              <a:rPr lang="en-US" sz="3600" i="1" spc="32" dirty="0">
                <a:solidFill>
                  <a:srgbClr val="382B1B"/>
                </a:solidFill>
                <a:latin typeface="TT Rounds Condensed Italics"/>
                <a:ea typeface="TT Rounds Condensed Italics"/>
                <a:cs typeface="TT Rounds Condensed Italics"/>
                <a:sym typeface="TT Rounds Condensed Italics"/>
              </a:rPr>
              <a:t>: Het bord moet visueel in balans zijn, met een harmonieuze verdeling van </a:t>
            </a:r>
            <a:r>
              <a:rPr lang="en-US" sz="3600" i="1" spc="32" dirty="0" err="1">
                <a:solidFill>
                  <a:srgbClr val="382B1B"/>
                </a:solidFill>
                <a:latin typeface="TT Rounds Condensed Italics"/>
                <a:ea typeface="TT Rounds Condensed Italics"/>
                <a:cs typeface="TT Rounds Condensed Italics"/>
                <a:sym typeface="TT Rounds Condensed Italics"/>
              </a:rPr>
              <a:t>kleuren</a:t>
            </a:r>
            <a:r>
              <a:rPr lang="en-US" sz="3600" i="1" spc="32" dirty="0">
                <a:solidFill>
                  <a:srgbClr val="382B1B"/>
                </a:solidFill>
                <a:latin typeface="TT Rounds Condensed Italics"/>
                <a:ea typeface="TT Rounds Condensed Italics"/>
                <a:cs typeface="TT Rounds Condensed Italics"/>
                <a:sym typeface="TT Rounds Condensed Italics"/>
              </a:rPr>
              <a:t>, vormen en texturen.</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Smaak</a:t>
            </a:r>
            <a:r>
              <a:rPr lang="en-US" sz="3600" i="1" spc="32" dirty="0">
                <a:solidFill>
                  <a:srgbClr val="382B1B"/>
                </a:solidFill>
                <a:latin typeface="TT Rounds Condensed Italics"/>
                <a:ea typeface="TT Rounds Condensed Italics"/>
                <a:cs typeface="TT Rounds Condensed Italics"/>
                <a:sym typeface="TT Rounds Condensed Italics"/>
              </a:rPr>
              <a:t>: De </a:t>
            </a:r>
            <a:r>
              <a:rPr lang="en-US" sz="3600" i="1" spc="32" dirty="0" err="1">
                <a:solidFill>
                  <a:srgbClr val="382B1B"/>
                </a:solidFill>
                <a:latin typeface="TT Rounds Condensed Italics"/>
                <a:ea typeface="TT Rounds Condensed Italics"/>
                <a:cs typeface="TT Rounds Condensed Italics"/>
                <a:sym typeface="TT Rounds Condensed Italics"/>
              </a:rPr>
              <a:t>smaken </a:t>
            </a:r>
            <a:r>
              <a:rPr lang="en-US" sz="3600" i="1" spc="32" dirty="0">
                <a:solidFill>
                  <a:srgbClr val="382B1B"/>
                </a:solidFill>
                <a:latin typeface="TT Rounds Condensed Italics"/>
                <a:ea typeface="TT Rounds Condensed Italics"/>
                <a:cs typeface="TT Rounds Condensed Italics"/>
                <a:sym typeface="TT Rounds Condensed Italics"/>
              </a:rPr>
              <a:t>moeten in balans zijn, zonder dat één element de andere overheerst.</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Netheid</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De randen van de plaat moeten schoon zijn, zonder spatten of vingerafdrukken.</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Gebruik een schone tang of keukengerei om delicaat voedsel te hanteren.</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Eenvoud</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Overlaad de plaat niet. Laat voldoende ruimte over zodat elk element duidelijk zichtbaar is.</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Gebruik een beperkt aantal ingrediënten en toppings om verwarring te voorkomen.</a:t>
            </a:r>
          </a:p>
          <a:p>
            <a:pPr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dirty="0">
                <a:solidFill>
                  <a:srgbClr val="382B1B"/>
                </a:solidFill>
                <a:latin typeface="TT Rounds Condensed Bold"/>
                <a:ea typeface="TT Rounds Condensed Bold"/>
                <a:cs typeface="TT Rounds Condensed Bold"/>
                <a:sym typeface="TT Rounds Condensed Bold"/>
              </a:rPr>
              <a:t>Dressuurtechnieken</a:t>
            </a:r>
          </a:p>
          <a:p>
            <a:pPr algn="l">
              <a:lnSpc>
                <a:spcPts val="5248"/>
              </a:lnSpc>
            </a:pPr>
            <a:endParaRPr lang="en-US" sz="5400" b="1" spc="48"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1714500"/>
            <a:ext cx="16650918" cy="7779639"/>
          </a:xfrm>
          <a:prstGeom prst="rect">
            <a:avLst/>
          </a:prstGeom>
        </p:spPr>
        <p:txBody>
          <a:bodyPr lIns="0" tIns="0" rIns="0" bIns="0" rtlCol="0" anchor="t">
            <a:spAutoFit/>
          </a:bodyPr>
          <a:lstStyle/>
          <a:p>
            <a:pPr marL="777240" lvl="1" indent="-388620" algn="l">
              <a:lnSpc>
                <a:spcPts val="3888"/>
              </a:lnSpc>
              <a:buAutoNum type="arabicPeriod"/>
            </a:pPr>
            <a:r>
              <a:rPr lang="en-US" sz="3600" b="1" i="1" spc="32" dirty="0" err="1">
                <a:solidFill>
                  <a:srgbClr val="382B1B"/>
                </a:solidFill>
                <a:latin typeface="TT Rounds Condensed Bold Italics"/>
                <a:ea typeface="TT Rounds Condensed Bold Italics"/>
                <a:cs typeface="TT Rounds Condensed Bold Italics"/>
                <a:sym typeface="TT Rounds Condensed Bold Italics"/>
              </a:rPr>
              <a:t>Kleur</a:t>
            </a:r>
            <a:r>
              <a:rPr lang="en-US" sz="3600" b="1" i="1" spc="32" dirty="0">
                <a:solidFill>
                  <a:srgbClr val="382B1B"/>
                </a:solidFill>
                <a:latin typeface="TT Rounds Condensed Bold Italics"/>
                <a:ea typeface="TT Rounds Condensed Bold Italics"/>
                <a:cs typeface="TT Rounds Condensed Bold Italics"/>
                <a:sym typeface="TT Rounds Condensed Bold Italics"/>
              </a:rPr>
              <a:t> </a:t>
            </a:r>
            <a:r>
              <a:rPr lang="en-US" sz="3600" b="1" i="1" spc="32" dirty="0" err="1">
                <a:solidFill>
                  <a:srgbClr val="382B1B"/>
                </a:solidFill>
                <a:latin typeface="TT Rounds Condensed Bold Italics"/>
                <a:ea typeface="TT Rounds Condensed Bold Italics"/>
                <a:cs typeface="TT Rounds Condensed Bold Italics"/>
                <a:sym typeface="TT Rounds Condensed Bold Italics"/>
              </a:rPr>
              <a:t>gebruiken</a:t>
            </a:r>
            <a:endParaRPr lang="en-US" sz="3600" b="1" i="1" spc="32" dirty="0">
              <a:solidFill>
                <a:srgbClr val="382B1B"/>
              </a:solidFill>
              <a:latin typeface="TT Rounds Condensed Bold Italics"/>
              <a:ea typeface="TT Rounds Condensed Bold Italics"/>
              <a:cs typeface="TT Rounds Condensed Bold Italics"/>
              <a:sym typeface="TT Rounds Condensed Bold Italics"/>
            </a:endParaRPr>
          </a:p>
          <a:p>
            <a:pPr marL="1554480" lvl="2" indent="-518160" algn="l">
              <a:lnSpc>
                <a:spcPts val="3888"/>
              </a:lnSpc>
              <a:buFont typeface="Arial"/>
              <a:buChar char="⚬"/>
            </a:pPr>
            <a:r>
              <a:rPr lang="en-US" sz="3600" i="1" spc="32" dirty="0" err="1">
                <a:solidFill>
                  <a:srgbClr val="382B1B"/>
                </a:solidFill>
                <a:latin typeface="TT Rounds Condensed Italics"/>
                <a:ea typeface="TT Rounds Condensed Italics"/>
                <a:cs typeface="TT Rounds Condensed Italics"/>
                <a:sym typeface="TT Rounds Condensed Italics"/>
              </a:rPr>
              <a:t>Kies</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voedsel</a:t>
            </a:r>
            <a:r>
              <a:rPr lang="en-US" sz="3600" i="1" spc="32" dirty="0">
                <a:solidFill>
                  <a:srgbClr val="382B1B"/>
                </a:solidFill>
                <a:latin typeface="TT Rounds Condensed Italics"/>
                <a:ea typeface="TT Rounds Condensed Italics"/>
                <a:cs typeface="TT Rounds Condensed Italics"/>
                <a:sym typeface="TT Rounds Condensed Italics"/>
              </a:rPr>
              <a:t> in </a:t>
            </a:r>
            <a:r>
              <a:rPr lang="en-US" sz="3600" i="1" spc="32" dirty="0" err="1">
                <a:solidFill>
                  <a:srgbClr val="382B1B"/>
                </a:solidFill>
                <a:latin typeface="TT Rounds Condensed Italics"/>
                <a:ea typeface="TT Rounds Condensed Italics"/>
                <a:cs typeface="TT Rounds Condensed Italics"/>
                <a:sym typeface="TT Rounds Condensed Italics"/>
              </a:rPr>
              <a:t>verschillende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kleuren</a:t>
            </a:r>
            <a:r>
              <a:rPr lang="en-US" sz="3600" i="1" spc="32" dirty="0">
                <a:solidFill>
                  <a:srgbClr val="382B1B"/>
                </a:solidFill>
                <a:latin typeface="TT Rounds Condensed Italics"/>
                <a:ea typeface="TT Rounds Condensed Italics"/>
                <a:cs typeface="TT Rounds Condensed Italics"/>
                <a:sym typeface="TT Rounds Condensed Italics"/>
              </a:rPr>
              <a:t> om het bord </a:t>
            </a:r>
            <a:r>
              <a:rPr lang="en-US" sz="3600" i="1" spc="32" dirty="0" err="1">
                <a:solidFill>
                  <a:srgbClr val="382B1B"/>
                </a:solidFill>
                <a:latin typeface="TT Rounds Condensed Italics"/>
                <a:ea typeface="TT Rounds Condensed Italics"/>
                <a:cs typeface="TT Rounds Condensed Italics"/>
                <a:sym typeface="TT Rounds Condensed Italics"/>
              </a:rPr>
              <a:t>aantrekkelijk</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te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maken</a:t>
            </a:r>
            <a:r>
              <a:rPr lang="en-US" sz="3600" i="1" spc="32" dirty="0">
                <a:solidFill>
                  <a:srgbClr val="382B1B"/>
                </a:solidFill>
                <a:latin typeface="TT Rounds Condensed Italics"/>
                <a:ea typeface="TT Rounds Condensed Italics"/>
                <a:cs typeface="TT Rounds Condensed Italics"/>
                <a:sym typeface="TT Rounds Condensed Italics"/>
              </a:rPr>
              <a:t>.</a:t>
            </a:r>
          </a:p>
          <a:p>
            <a:pPr marL="1554480" lvl="2" indent="-518160" algn="l">
              <a:lnSpc>
                <a:spcPts val="3888"/>
              </a:lnSpc>
              <a:buFont typeface="Arial"/>
              <a:buChar char="⚬"/>
            </a:pPr>
            <a:r>
              <a:rPr lang="en-US" sz="3600" i="1" spc="32" dirty="0" err="1">
                <a:solidFill>
                  <a:srgbClr val="382B1B"/>
                </a:solidFill>
                <a:latin typeface="TT Rounds Condensed Italics"/>
                <a:ea typeface="TT Rounds Condensed Italics"/>
                <a:cs typeface="TT Rounds Condensed Italics"/>
                <a:sym typeface="TT Rounds Condensed Italics"/>
              </a:rPr>
              <a:t>Speel</a:t>
            </a:r>
            <a:r>
              <a:rPr lang="en-US" sz="3600" i="1" spc="32" dirty="0">
                <a:solidFill>
                  <a:srgbClr val="382B1B"/>
                </a:solidFill>
                <a:latin typeface="TT Rounds Condensed Italics"/>
                <a:ea typeface="TT Rounds Condensed Italics"/>
                <a:cs typeface="TT Rounds Condensed Italics"/>
                <a:sym typeface="TT Rounds Condensed Italics"/>
              </a:rPr>
              <a:t> met </a:t>
            </a:r>
            <a:r>
              <a:rPr lang="en-US" sz="3600" i="1" spc="32" dirty="0" err="1">
                <a:solidFill>
                  <a:srgbClr val="382B1B"/>
                </a:solidFill>
                <a:latin typeface="TT Rounds Condensed Italics"/>
                <a:ea typeface="TT Rounds Condensed Italics"/>
                <a:cs typeface="TT Rounds Condensed Italics"/>
                <a:sym typeface="TT Rounds Condensed Italics"/>
              </a:rPr>
              <a:t>contrasten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bijvoorbeeld</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groene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groenten</a:t>
            </a:r>
            <a:r>
              <a:rPr lang="en-US" sz="3600" i="1" spc="32" dirty="0">
                <a:solidFill>
                  <a:srgbClr val="382B1B"/>
                </a:solidFill>
                <a:latin typeface="TT Rounds Condensed Italics"/>
                <a:ea typeface="TT Rounds Condensed Italics"/>
                <a:cs typeface="TT Rounds Condensed Italics"/>
                <a:sym typeface="TT Rounds Condensed Italics"/>
              </a:rPr>
              <a:t> met </a:t>
            </a:r>
            <a:r>
              <a:rPr lang="en-US" sz="3600" i="1" spc="32" dirty="0" err="1">
                <a:solidFill>
                  <a:srgbClr val="382B1B"/>
                </a:solidFill>
                <a:latin typeface="TT Rounds Condensed Italics"/>
                <a:ea typeface="TT Rounds Condensed Italics"/>
                <a:cs typeface="TT Rounds Condensed Italics"/>
                <a:sym typeface="TT Rounds Condensed Italics"/>
              </a:rPr>
              <a:t>een</a:t>
            </a:r>
            <a:r>
              <a:rPr lang="en-US" sz="3600" i="1" spc="32" dirty="0">
                <a:solidFill>
                  <a:srgbClr val="382B1B"/>
                </a:solidFill>
                <a:latin typeface="TT Rounds Condensed Italics"/>
                <a:ea typeface="TT Rounds Condensed Italics"/>
                <a:cs typeface="TT Rounds Condensed Italics"/>
                <a:sym typeface="TT Rounds Condensed Italics"/>
              </a:rPr>
              <a:t> rode </a:t>
            </a:r>
            <a:r>
              <a:rPr lang="en-US" sz="3600" i="1" spc="32" dirty="0" err="1">
                <a:solidFill>
                  <a:srgbClr val="382B1B"/>
                </a:solidFill>
                <a:latin typeface="TT Rounds Condensed Italics"/>
                <a:ea typeface="TT Rounds Condensed Italics"/>
                <a:cs typeface="TT Rounds Condensed Italics"/>
                <a:sym typeface="TT Rounds Condensed Italics"/>
              </a:rPr>
              <a:t>saus</a:t>
            </a:r>
            <a:r>
              <a:rPr lang="en-US" sz="3600" i="1" spc="32" dirty="0">
                <a:solidFill>
                  <a:srgbClr val="382B1B"/>
                </a:solidFill>
                <a:latin typeface="TT Rounds Condensed Italics"/>
                <a:ea typeface="TT Rounds Condensed Italics"/>
                <a:cs typeface="TT Rounds Condensed Italics"/>
                <a:sym typeface="TT Rounds Condensed Italics"/>
              </a:rPr>
              <a:t>).</a:t>
            </a:r>
          </a:p>
          <a:p>
            <a:pPr marL="777240" lvl="1" indent="-388620" algn="l">
              <a:lnSpc>
                <a:spcPts val="3888"/>
              </a:lnSpc>
              <a:buAutoNum type="arabicPeriod"/>
            </a:pPr>
            <a:r>
              <a:rPr lang="en-US" sz="3600" b="1" i="1" spc="32" dirty="0" err="1">
                <a:solidFill>
                  <a:srgbClr val="382B1B"/>
                </a:solidFill>
                <a:latin typeface="TT Rounds Condensed Bold Italics"/>
                <a:ea typeface="TT Rounds Condensed Bold Italics"/>
                <a:cs typeface="TT Rounds Condensed Bold Italics"/>
                <a:sym typeface="TT Rounds Condensed Bold Italics"/>
              </a:rPr>
              <a:t>Gevarieerde</a:t>
            </a:r>
            <a:r>
              <a:rPr lang="en-US" sz="3600" b="1" i="1" spc="32" dirty="0">
                <a:solidFill>
                  <a:srgbClr val="382B1B"/>
                </a:solidFill>
                <a:latin typeface="TT Rounds Condensed Bold Italics"/>
                <a:ea typeface="TT Rounds Condensed Bold Italics"/>
                <a:cs typeface="TT Rounds Condensed Bold Italics"/>
                <a:sym typeface="TT Rounds Condensed Bold Italics"/>
              </a:rPr>
              <a:t> </a:t>
            </a:r>
            <a:r>
              <a:rPr lang="en-US" sz="3600" b="1" i="1" spc="32" dirty="0" err="1">
                <a:solidFill>
                  <a:srgbClr val="382B1B"/>
                </a:solidFill>
                <a:latin typeface="TT Rounds Condensed Bold Italics"/>
                <a:ea typeface="TT Rounds Condensed Bold Italics"/>
                <a:cs typeface="TT Rounds Condensed Bold Italics"/>
                <a:sym typeface="TT Rounds Condensed Bold Italics"/>
              </a:rPr>
              <a:t>texturen</a:t>
            </a:r>
            <a:endParaRPr lang="en-US" sz="3600" b="1" i="1" spc="32" dirty="0">
              <a:solidFill>
                <a:srgbClr val="382B1B"/>
              </a:solidFill>
              <a:latin typeface="TT Rounds Condensed Bold Italics"/>
              <a:ea typeface="TT Rounds Condensed Bold Italics"/>
              <a:cs typeface="TT Rounds Condensed Bold Italics"/>
              <a:sym typeface="TT Rounds Condensed Bold Italics"/>
            </a:endParaRPr>
          </a:p>
          <a:p>
            <a:pPr marL="1554480" lvl="2" indent="-518160" algn="l">
              <a:lnSpc>
                <a:spcPts val="3888"/>
              </a:lnSpc>
              <a:buFont typeface="Arial"/>
              <a:buChar char="⚬"/>
            </a:pPr>
            <a:r>
              <a:rPr lang="en-US" sz="3600" i="1" spc="32" dirty="0" err="1">
                <a:solidFill>
                  <a:srgbClr val="382B1B"/>
                </a:solidFill>
                <a:latin typeface="TT Rounds Condensed Italics"/>
                <a:ea typeface="TT Rounds Condensed Italics"/>
                <a:cs typeface="TT Rounds Condensed Italics"/>
                <a:sym typeface="TT Rounds Condensed Italics"/>
              </a:rPr>
              <a:t>Combineer</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knapperige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zachte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romige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knapperige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texturen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voor</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een</a:t>
            </a:r>
            <a:r>
              <a:rPr lang="en-US" sz="3600" i="1" spc="32" dirty="0">
                <a:solidFill>
                  <a:srgbClr val="382B1B"/>
                </a:solidFill>
                <a:latin typeface="TT Rounds Condensed Italics"/>
                <a:ea typeface="TT Rounds Condensed Italics"/>
                <a:cs typeface="TT Rounds Condensed Italics"/>
                <a:sym typeface="TT Rounds Condensed Italics"/>
              </a:rPr>
              <a:t> complete </a:t>
            </a:r>
            <a:r>
              <a:rPr lang="en-US" sz="3600" i="1" spc="32" dirty="0" err="1">
                <a:solidFill>
                  <a:srgbClr val="382B1B"/>
                </a:solidFill>
                <a:latin typeface="TT Rounds Condensed Italics"/>
                <a:ea typeface="TT Rounds Condensed Italics"/>
                <a:cs typeface="TT Rounds Condensed Italics"/>
                <a:sym typeface="TT Rounds Condensed Italics"/>
              </a:rPr>
              <a:t>zintuiglijke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ervaring</a:t>
            </a:r>
            <a:r>
              <a:rPr lang="en-US" sz="3600" i="1" spc="32" dirty="0">
                <a:solidFill>
                  <a:srgbClr val="382B1B"/>
                </a:solidFill>
                <a:latin typeface="TT Rounds Condensed Italics"/>
                <a:ea typeface="TT Rounds Condensed Italics"/>
                <a:cs typeface="TT Rounds Condensed Italics"/>
                <a:sym typeface="TT Rounds Condensed Italics"/>
              </a:rPr>
              <a:t>.</a:t>
            </a:r>
          </a:p>
          <a:p>
            <a:pPr marL="1554480" lvl="2" indent="-518160" algn="l">
              <a:lnSpc>
                <a:spcPts val="3888"/>
              </a:lnSpc>
              <a:buFont typeface="Arial"/>
              <a:buChar char="⚬"/>
            </a:pPr>
            <a:r>
              <a:rPr lang="en-US" sz="3600" i="1" spc="32" dirty="0" err="1">
                <a:solidFill>
                  <a:srgbClr val="382B1B"/>
                </a:solidFill>
                <a:latin typeface="TT Rounds Condensed Italics"/>
                <a:ea typeface="TT Rounds Condensed Italics"/>
                <a:cs typeface="TT Rounds Condensed Italics"/>
                <a:sym typeface="TT Rounds Condensed Italics"/>
              </a:rPr>
              <a:t>Plaats</a:t>
            </a:r>
            <a:r>
              <a:rPr lang="en-US" sz="3600" i="1" spc="32" dirty="0">
                <a:solidFill>
                  <a:srgbClr val="382B1B"/>
                </a:solidFill>
                <a:latin typeface="TT Rounds Condensed Italics"/>
                <a:ea typeface="TT Rounds Condensed Italics"/>
                <a:cs typeface="TT Rounds Condensed Italics"/>
                <a:sym typeface="TT Rounds Condensed Italics"/>
              </a:rPr>
              <a:t> de </a:t>
            </a:r>
            <a:r>
              <a:rPr lang="en-US" sz="3600" i="1" spc="32" dirty="0" err="1">
                <a:solidFill>
                  <a:srgbClr val="382B1B"/>
                </a:solidFill>
                <a:latin typeface="TT Rounds Condensed Italics"/>
                <a:ea typeface="TT Rounds Condensed Italics"/>
                <a:cs typeface="TT Rounds Condensed Italics"/>
                <a:sym typeface="TT Rounds Condensed Italics"/>
              </a:rPr>
              <a:t>knapperige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elementen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als</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laatste</a:t>
            </a:r>
            <a:r>
              <a:rPr lang="en-US" sz="3600" i="1" spc="32" dirty="0">
                <a:solidFill>
                  <a:srgbClr val="382B1B"/>
                </a:solidFill>
                <a:latin typeface="TT Rounds Condensed Italics"/>
                <a:ea typeface="TT Rounds Condensed Italics"/>
                <a:cs typeface="TT Rounds Condensed Italics"/>
                <a:sym typeface="TT Rounds Condensed Italics"/>
              </a:rPr>
              <a:t> om ze </a:t>
            </a:r>
            <a:r>
              <a:rPr lang="en-US" sz="3600" i="1" spc="32" dirty="0" err="1">
                <a:solidFill>
                  <a:srgbClr val="382B1B"/>
                </a:solidFill>
                <a:latin typeface="TT Rounds Condensed Italics"/>
                <a:ea typeface="TT Rounds Condensed Italics"/>
                <a:cs typeface="TT Rounds Condensed Italics"/>
                <a:sym typeface="TT Rounds Condensed Italics"/>
              </a:rPr>
              <a:t>vers</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te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houden</a:t>
            </a:r>
            <a:r>
              <a:rPr lang="en-US" sz="3600" i="1" spc="32" dirty="0">
                <a:solidFill>
                  <a:srgbClr val="382B1B"/>
                </a:solidFill>
                <a:latin typeface="TT Rounds Condensed Italics"/>
                <a:ea typeface="TT Rounds Condensed Italics"/>
                <a:cs typeface="TT Rounds Condensed Italics"/>
                <a:sym typeface="TT Rounds Condensed Italics"/>
              </a:rPr>
              <a:t>.</a:t>
            </a:r>
          </a:p>
          <a:p>
            <a:pPr marL="777240" lvl="1" indent="-388620" algn="l">
              <a:lnSpc>
                <a:spcPts val="3888"/>
              </a:lnSpc>
              <a:buAutoNum type="arabicPeriod"/>
            </a:pPr>
            <a:r>
              <a:rPr lang="en-US" sz="3600" b="1" i="1" spc="32" dirty="0" err="1">
                <a:solidFill>
                  <a:srgbClr val="382B1B"/>
                </a:solidFill>
                <a:latin typeface="TT Rounds Condensed Bold Italics"/>
                <a:ea typeface="TT Rounds Condensed Bold Italics"/>
                <a:cs typeface="TT Rounds Condensed Bold Italics"/>
                <a:sym typeface="TT Rounds Condensed Bold Italics"/>
              </a:rPr>
              <a:t>Hoogte</a:t>
            </a:r>
            <a:r>
              <a:rPr lang="en-US" sz="3600" b="1" i="1" spc="32" dirty="0">
                <a:solidFill>
                  <a:srgbClr val="382B1B"/>
                </a:solidFill>
                <a:latin typeface="TT Rounds Condensed Bold Italics"/>
                <a:ea typeface="TT Rounds Condensed Bold Italics"/>
                <a:cs typeface="TT Rounds Condensed Bold Italics"/>
                <a:sym typeface="TT Rounds Condensed Bold Italics"/>
              </a:rPr>
              <a:t> </a:t>
            </a:r>
            <a:r>
              <a:rPr lang="en-US" sz="3600" b="1" i="1" spc="32" dirty="0" err="1">
                <a:solidFill>
                  <a:srgbClr val="382B1B"/>
                </a:solidFill>
                <a:latin typeface="TT Rounds Condensed Bold Italics"/>
                <a:ea typeface="TT Rounds Condensed Bold Italics"/>
                <a:cs typeface="TT Rounds Condensed Bold Italics"/>
                <a:sym typeface="TT Rounds Condensed Bold Italics"/>
              </a:rPr>
              <a:t>en</a:t>
            </a:r>
            <a:r>
              <a:rPr lang="en-US" sz="3600" b="1" i="1" spc="32" dirty="0">
                <a:solidFill>
                  <a:srgbClr val="382B1B"/>
                </a:solidFill>
                <a:latin typeface="TT Rounds Condensed Bold Italics"/>
                <a:ea typeface="TT Rounds Condensed Bold Italics"/>
                <a:cs typeface="TT Rounds Condensed Bold Italics"/>
                <a:sym typeface="TT Rounds Condensed Bold Italics"/>
              </a:rPr>
              <a:t> </a:t>
            </a:r>
            <a:r>
              <a:rPr lang="en-US" sz="3600" b="1" i="1" spc="32" dirty="0" err="1">
                <a:solidFill>
                  <a:srgbClr val="382B1B"/>
                </a:solidFill>
                <a:latin typeface="TT Rounds Condensed Bold Italics"/>
                <a:ea typeface="TT Rounds Condensed Bold Italics"/>
                <a:cs typeface="TT Rounds Condensed Bold Italics"/>
                <a:sym typeface="TT Rounds Condensed Bold Italics"/>
              </a:rPr>
              <a:t>structuur</a:t>
            </a:r>
            <a:endParaRPr lang="en-US" sz="3600" b="1" i="1" spc="32" dirty="0">
              <a:solidFill>
                <a:srgbClr val="382B1B"/>
              </a:solidFill>
              <a:latin typeface="TT Rounds Condensed Bold Italics"/>
              <a:ea typeface="TT Rounds Condensed Bold Italics"/>
              <a:cs typeface="TT Rounds Condensed Bold Italics"/>
              <a:sym typeface="TT Rounds Condensed Bold Italics"/>
            </a:endParaRPr>
          </a:p>
          <a:p>
            <a:pPr marL="1554480" lvl="2" indent="-518160" algn="l">
              <a:lnSpc>
                <a:spcPts val="3888"/>
              </a:lnSpc>
              <a:buFont typeface="Arial"/>
              <a:buChar char="⚬"/>
            </a:pPr>
            <a:r>
              <a:rPr lang="en-US" sz="3600" i="1" spc="32" dirty="0" err="1">
                <a:solidFill>
                  <a:srgbClr val="382B1B"/>
                </a:solidFill>
                <a:latin typeface="TT Rounds Condensed Italics"/>
                <a:ea typeface="TT Rounds Condensed Italics"/>
                <a:cs typeface="TT Rounds Condensed Italics"/>
                <a:sym typeface="TT Rounds Condensed Italics"/>
              </a:rPr>
              <a:t>Voeg</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hoogte</a:t>
            </a:r>
            <a:r>
              <a:rPr lang="en-US" sz="3600" i="1" spc="32" dirty="0">
                <a:solidFill>
                  <a:srgbClr val="382B1B"/>
                </a:solidFill>
                <a:latin typeface="TT Rounds Condensed Italics"/>
                <a:ea typeface="TT Rounds Condensed Italics"/>
                <a:cs typeface="TT Rounds Condensed Italics"/>
                <a:sym typeface="TT Rounds Condensed Italics"/>
              </a:rPr>
              <a:t> toe om </a:t>
            </a:r>
            <a:r>
              <a:rPr lang="en-US" sz="3600" i="1" spc="32" dirty="0" err="1">
                <a:solidFill>
                  <a:srgbClr val="382B1B"/>
                </a:solidFill>
                <a:latin typeface="TT Rounds Condensed Italics"/>
                <a:ea typeface="TT Rounds Condensed Italics"/>
                <a:cs typeface="TT Rounds Condensed Italics"/>
                <a:sym typeface="TT Rounds Condensed Italics"/>
              </a:rPr>
              <a:t>dimensie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aan</a:t>
            </a:r>
            <a:r>
              <a:rPr lang="en-US" sz="3600" i="1" spc="32" dirty="0">
                <a:solidFill>
                  <a:srgbClr val="382B1B"/>
                </a:solidFill>
                <a:latin typeface="TT Rounds Condensed Italics"/>
                <a:ea typeface="TT Rounds Condensed Italics"/>
                <a:cs typeface="TT Rounds Condensed Italics"/>
                <a:sym typeface="TT Rounds Condensed Italics"/>
              </a:rPr>
              <a:t> het bord </a:t>
            </a:r>
            <a:r>
              <a:rPr lang="en-US" sz="3600" i="1" spc="32" dirty="0" err="1">
                <a:solidFill>
                  <a:srgbClr val="382B1B"/>
                </a:solidFill>
                <a:latin typeface="TT Rounds Condensed Italics"/>
                <a:ea typeface="TT Rounds Condensed Italics"/>
                <a:cs typeface="TT Rounds Condensed Italics"/>
                <a:sym typeface="TT Rounds Condensed Italics"/>
              </a:rPr>
              <a:t>te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geven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bijvoorbeeld</a:t>
            </a:r>
            <a:r>
              <a:rPr lang="en-US" sz="3600" i="1" spc="32" dirty="0">
                <a:solidFill>
                  <a:srgbClr val="382B1B"/>
                </a:solidFill>
                <a:latin typeface="TT Rounds Condensed Italics"/>
                <a:ea typeface="TT Rounds Condensed Italics"/>
                <a:cs typeface="TT Rounds Condensed Italics"/>
                <a:sym typeface="TT Rounds Condensed Italics"/>
              </a:rPr>
              <a:t> door </a:t>
            </a:r>
            <a:r>
              <a:rPr lang="en-US" sz="3600" i="1" spc="32" dirty="0" err="1">
                <a:solidFill>
                  <a:srgbClr val="382B1B"/>
                </a:solidFill>
                <a:latin typeface="TT Rounds Condensed Italics"/>
                <a:ea typeface="TT Rounds Condensed Italics"/>
                <a:cs typeface="TT Rounds Condensed Italics"/>
                <a:sym typeface="TT Rounds Condensed Italics"/>
              </a:rPr>
              <a:t>ingrediënten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te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stapelen</a:t>
            </a:r>
            <a:r>
              <a:rPr lang="en-US" sz="3600" i="1" spc="32" dirty="0">
                <a:solidFill>
                  <a:srgbClr val="382B1B"/>
                </a:solidFill>
                <a:latin typeface="TT Rounds Condensed Italics"/>
                <a:ea typeface="TT Rounds Condensed Italics"/>
                <a:cs typeface="TT Rounds Condensed Italics"/>
                <a:sym typeface="TT Rounds Condensed Italics"/>
              </a:rPr>
              <a:t> of </a:t>
            </a:r>
            <a:r>
              <a:rPr lang="en-US" sz="3600" i="1" spc="32" dirty="0" err="1">
                <a:solidFill>
                  <a:srgbClr val="382B1B"/>
                </a:solidFill>
                <a:latin typeface="TT Rounds Condensed Italics"/>
                <a:ea typeface="TT Rounds Condensed Italics"/>
                <a:cs typeface="TT Rounds Condensed Italics"/>
                <a:sym typeface="TT Rounds Condensed Italics"/>
              </a:rPr>
              <a:t>metalen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cirkels</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te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gebruiken</a:t>
            </a:r>
            <a:r>
              <a:rPr lang="en-US" sz="3600" i="1" spc="32" dirty="0">
                <a:solidFill>
                  <a:srgbClr val="382B1B"/>
                </a:solidFill>
                <a:latin typeface="TT Rounds Condensed Italics"/>
                <a:ea typeface="TT Rounds Condensed Italics"/>
                <a:cs typeface="TT Rounds Condensed Italics"/>
                <a:sym typeface="TT Rounds Condensed Italics"/>
              </a:rPr>
              <a:t> om </a:t>
            </a:r>
            <a:r>
              <a:rPr lang="en-US" sz="3600" i="1" spc="32" dirty="0" err="1">
                <a:solidFill>
                  <a:srgbClr val="382B1B"/>
                </a:solidFill>
                <a:latin typeface="TT Rounds Condensed Italics"/>
                <a:ea typeface="TT Rounds Condensed Italics"/>
                <a:cs typeface="TT Rounds Condensed Italics"/>
                <a:sym typeface="TT Rounds Condensed Italics"/>
              </a:rPr>
              <a:t>structuren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te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creëren</a:t>
            </a:r>
            <a:r>
              <a:rPr lang="en-US" sz="3600" i="1" spc="32" dirty="0">
                <a:solidFill>
                  <a:srgbClr val="382B1B"/>
                </a:solidFill>
                <a:latin typeface="TT Rounds Condensed Italics"/>
                <a:ea typeface="TT Rounds Condensed Italics"/>
                <a:cs typeface="TT Rounds Condensed Italics"/>
                <a:sym typeface="TT Rounds Condensed Italics"/>
              </a:rPr>
              <a:t>).</a:t>
            </a:r>
          </a:p>
          <a:p>
            <a:pPr marL="1554480" lvl="2" indent="-518160" algn="l">
              <a:lnSpc>
                <a:spcPts val="3888"/>
              </a:lnSpc>
              <a:buFont typeface="Arial"/>
              <a:buChar char="⚬"/>
            </a:pPr>
            <a:r>
              <a:rPr lang="en-US" sz="3600" i="1" spc="32" dirty="0" err="1">
                <a:solidFill>
                  <a:srgbClr val="382B1B"/>
                </a:solidFill>
                <a:latin typeface="TT Rounds Condensed Italics"/>
                <a:ea typeface="TT Rounds Condensed Italics"/>
                <a:cs typeface="TT Rounds Condensed Italics"/>
                <a:sym typeface="TT Rounds Condensed Italics"/>
              </a:rPr>
              <a:t>Gebruik</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technieken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zoals</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rollen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stapelen</a:t>
            </a:r>
            <a:r>
              <a:rPr lang="en-US" sz="3600" i="1" spc="32" dirty="0">
                <a:solidFill>
                  <a:srgbClr val="382B1B"/>
                </a:solidFill>
                <a:latin typeface="TT Rounds Condensed Italics"/>
                <a:ea typeface="TT Rounds Condensed Italics"/>
                <a:cs typeface="TT Rounds Condensed Italics"/>
                <a:sym typeface="TT Rounds Condensed Italics"/>
              </a:rPr>
              <a:t> of </a:t>
            </a:r>
            <a:r>
              <a:rPr lang="en-US" sz="3600" i="1" spc="32" dirty="0" err="1">
                <a:solidFill>
                  <a:srgbClr val="382B1B"/>
                </a:solidFill>
                <a:latin typeface="TT Rounds Condensed Italics"/>
                <a:ea typeface="TT Rounds Condensed Italics"/>
                <a:cs typeface="TT Rounds Condensed Italics"/>
                <a:sym typeface="TT Rounds Condensed Italics"/>
              </a:rPr>
              <a:t>lagen</a:t>
            </a:r>
            <a:r>
              <a:rPr lang="en-US" sz="3600" i="1" spc="32" dirty="0">
                <a:solidFill>
                  <a:srgbClr val="382B1B"/>
                </a:solidFill>
                <a:latin typeface="TT Rounds Condensed Italics"/>
                <a:ea typeface="TT Rounds Condensed Italics"/>
                <a:cs typeface="TT Rounds Condensed Italics"/>
                <a:sym typeface="TT Rounds Condensed Italics"/>
              </a:rPr>
              <a:t> om </a:t>
            </a:r>
            <a:r>
              <a:rPr lang="en-US" sz="3600" i="1" spc="32" dirty="0" err="1">
                <a:solidFill>
                  <a:srgbClr val="382B1B"/>
                </a:solidFill>
                <a:latin typeface="TT Rounds Condensed Italics"/>
                <a:ea typeface="TT Rounds Condensed Italics"/>
                <a:cs typeface="TT Rounds Condensed Italics"/>
                <a:sym typeface="TT Rounds Condensed Italics"/>
              </a:rPr>
              <a:t>diepte</a:t>
            </a:r>
            <a:r>
              <a:rPr lang="en-US" sz="3600" i="1" spc="32" dirty="0">
                <a:solidFill>
                  <a:srgbClr val="382B1B"/>
                </a:solidFill>
                <a:latin typeface="TT Rounds Condensed Italics"/>
                <a:ea typeface="TT Rounds Condensed Italics"/>
                <a:cs typeface="TT Rounds Condensed Italics"/>
                <a:sym typeface="TT Rounds Condensed Italics"/>
              </a:rPr>
              <a:t> toe </a:t>
            </a:r>
            <a:r>
              <a:rPr lang="en-US" sz="3600" i="1" spc="32" dirty="0" err="1">
                <a:solidFill>
                  <a:srgbClr val="382B1B"/>
                </a:solidFill>
                <a:latin typeface="TT Rounds Condensed Italics"/>
                <a:ea typeface="TT Rounds Condensed Italics"/>
                <a:cs typeface="TT Rounds Condensed Italics"/>
                <a:sym typeface="TT Rounds Condensed Italics"/>
              </a:rPr>
              <a:t>te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voegen</a:t>
            </a:r>
            <a:r>
              <a:rPr lang="en-US" sz="3600" i="1" spc="32" dirty="0">
                <a:solidFill>
                  <a:srgbClr val="382B1B"/>
                </a:solidFill>
                <a:latin typeface="TT Rounds Condensed Italics"/>
                <a:ea typeface="TT Rounds Condensed Italics"/>
                <a:cs typeface="TT Rounds Condensed Italics"/>
                <a:sym typeface="TT Rounds Condensed Italics"/>
              </a:rPr>
              <a:t>.</a:t>
            </a:r>
          </a:p>
          <a:p>
            <a:pPr marL="777240" lvl="1" indent="-388620" algn="l">
              <a:lnSpc>
                <a:spcPts val="3888"/>
              </a:lnSpc>
              <a:buAutoNum type="arabicPeriod"/>
            </a:pPr>
            <a:r>
              <a:rPr lang="en-US" sz="3600" b="1" i="1" spc="32" dirty="0" err="1">
                <a:solidFill>
                  <a:srgbClr val="382B1B"/>
                </a:solidFill>
                <a:latin typeface="TT Rounds Condensed Bold Italics"/>
                <a:ea typeface="TT Rounds Condensed Bold Italics"/>
                <a:cs typeface="TT Rounds Condensed Bold Italics"/>
                <a:sym typeface="TT Rounds Condensed Bold Italics"/>
              </a:rPr>
              <a:t>Brandpunten</a:t>
            </a:r>
            <a:endParaRPr lang="en-US" sz="3600" b="1" i="1" spc="32" dirty="0">
              <a:solidFill>
                <a:srgbClr val="382B1B"/>
              </a:solidFill>
              <a:latin typeface="TT Rounds Condensed Bold Italics"/>
              <a:ea typeface="TT Rounds Condensed Bold Italics"/>
              <a:cs typeface="TT Rounds Condensed Bold Italics"/>
              <a:sym typeface="TT Rounds Condensed Bold Italics"/>
            </a:endParaRPr>
          </a:p>
          <a:p>
            <a:pPr marL="1554480" lvl="2" indent="-518160" algn="l">
              <a:lnSpc>
                <a:spcPts val="3888"/>
              </a:lnSpc>
              <a:buFont typeface="Arial"/>
              <a:buChar char="⚬"/>
            </a:pPr>
            <a:r>
              <a:rPr lang="en-US" sz="3600" i="1" spc="32" dirty="0" err="1">
                <a:solidFill>
                  <a:srgbClr val="382B1B"/>
                </a:solidFill>
                <a:latin typeface="TT Rounds Condensed Italics"/>
                <a:ea typeface="TT Rounds Condensed Italics"/>
                <a:cs typeface="TT Rounds Condensed Italics"/>
                <a:sym typeface="TT Rounds Condensed Italics"/>
              </a:rPr>
              <a:t>Creëer</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een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centraal</a:t>
            </a:r>
            <a:r>
              <a:rPr lang="en-US" sz="3600" i="1" spc="32" dirty="0">
                <a:solidFill>
                  <a:srgbClr val="382B1B"/>
                </a:solidFill>
                <a:latin typeface="TT Rounds Condensed Italics"/>
                <a:ea typeface="TT Rounds Condensed Italics"/>
                <a:cs typeface="TT Rounds Condensed Italics"/>
                <a:sym typeface="TT Rounds Condensed Italics"/>
              </a:rPr>
              <a:t> punt op het bord, </a:t>
            </a:r>
            <a:r>
              <a:rPr lang="en-US" sz="3600" i="1" spc="32" dirty="0" err="1">
                <a:solidFill>
                  <a:srgbClr val="382B1B"/>
                </a:solidFill>
                <a:latin typeface="TT Rounds Condensed Italics"/>
                <a:ea typeface="TT Rounds Condensed Italics"/>
                <a:cs typeface="TT Rounds Condensed Italics"/>
                <a:sym typeface="TT Rounds Condensed Italics"/>
              </a:rPr>
              <a:t>vaak</a:t>
            </a:r>
            <a:r>
              <a:rPr lang="en-US" sz="3600" i="1" spc="32" dirty="0">
                <a:solidFill>
                  <a:srgbClr val="382B1B"/>
                </a:solidFill>
                <a:latin typeface="TT Rounds Condensed Italics"/>
                <a:ea typeface="TT Rounds Condensed Italics"/>
                <a:cs typeface="TT Rounds Condensed Italics"/>
                <a:sym typeface="TT Rounds Condensed Italics"/>
              </a:rPr>
              <a:t> het </a:t>
            </a:r>
            <a:r>
              <a:rPr lang="en-US" sz="3600" i="1" spc="32" dirty="0" err="1">
                <a:solidFill>
                  <a:srgbClr val="382B1B"/>
                </a:solidFill>
                <a:latin typeface="TT Rounds Condensed Italics"/>
                <a:ea typeface="TT Rounds Condensed Italics"/>
                <a:cs typeface="TT Rounds Condensed Italics"/>
                <a:sym typeface="TT Rounds Condensed Italics"/>
              </a:rPr>
              <a:t>hoofdelement</a:t>
            </a:r>
            <a:r>
              <a:rPr lang="en-US" sz="3600" i="1" spc="32" dirty="0">
                <a:solidFill>
                  <a:srgbClr val="382B1B"/>
                </a:solidFill>
                <a:latin typeface="TT Rounds Condensed Italics"/>
                <a:ea typeface="TT Rounds Condensed Italics"/>
                <a:cs typeface="TT Rounds Condensed Italics"/>
                <a:sym typeface="TT Rounds Condensed Italics"/>
              </a:rPr>
              <a:t> van het </a:t>
            </a:r>
            <a:r>
              <a:rPr lang="en-US" sz="3600" i="1" spc="32" dirty="0" err="1">
                <a:solidFill>
                  <a:srgbClr val="382B1B"/>
                </a:solidFill>
                <a:latin typeface="TT Rounds Condensed Italics"/>
                <a:ea typeface="TT Rounds Condensed Italics"/>
                <a:cs typeface="TT Rounds Condensed Italics"/>
                <a:sym typeface="TT Rounds Condensed Italics"/>
              </a:rPr>
              <a:t>gerecht</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waar</a:t>
            </a:r>
            <a:r>
              <a:rPr lang="en-US" sz="3600" i="1" spc="32" dirty="0">
                <a:solidFill>
                  <a:srgbClr val="382B1B"/>
                </a:solidFill>
                <a:latin typeface="TT Rounds Condensed Italics"/>
                <a:ea typeface="TT Rounds Condensed Italics"/>
                <a:cs typeface="TT Rounds Condensed Italics"/>
                <a:sym typeface="TT Rounds Condensed Italics"/>
              </a:rPr>
              <a:t> de </a:t>
            </a:r>
            <a:r>
              <a:rPr lang="en-US" sz="3600" i="1" spc="32" dirty="0" err="1">
                <a:solidFill>
                  <a:srgbClr val="382B1B"/>
                </a:solidFill>
                <a:latin typeface="TT Rounds Condensed Italics"/>
                <a:ea typeface="TT Rounds Condensed Italics"/>
                <a:cs typeface="TT Rounds Condensed Italics"/>
                <a:sym typeface="TT Rounds Condensed Italics"/>
              </a:rPr>
              <a:t>andere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elementen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omheen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zijn</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gerangschikt</a:t>
            </a:r>
            <a:r>
              <a:rPr lang="en-US" sz="3600" i="1" spc="32" dirty="0">
                <a:solidFill>
                  <a:srgbClr val="382B1B"/>
                </a:solidFill>
                <a:latin typeface="TT Rounds Condensed Italics"/>
                <a:ea typeface="TT Rounds Condensed Italics"/>
                <a:cs typeface="TT Rounds Condensed Italics"/>
                <a:sym typeface="TT Rounds Condensed Italics"/>
              </a:rPr>
              <a:t>.</a:t>
            </a:r>
          </a:p>
          <a:p>
            <a:pPr marL="1554480" lvl="2" indent="-518160" algn="l">
              <a:lnSpc>
                <a:spcPts val="3888"/>
              </a:lnSpc>
              <a:buFont typeface="Arial"/>
              <a:buChar char="⚬"/>
            </a:pPr>
            <a:r>
              <a:rPr lang="en-US" sz="3600" i="1" spc="32" dirty="0" err="1">
                <a:solidFill>
                  <a:srgbClr val="382B1B"/>
                </a:solidFill>
                <a:latin typeface="TT Rounds Condensed Italics"/>
                <a:ea typeface="TT Rounds Condensed Italics"/>
                <a:cs typeface="TT Rounds Condensed Italics"/>
                <a:sym typeface="TT Rounds Condensed Italics"/>
              </a:rPr>
              <a:t>Gebruik</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asymmetrische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plaatsingstechnieken</a:t>
            </a:r>
            <a:r>
              <a:rPr lang="en-US" sz="3600" i="1" spc="32" dirty="0">
                <a:solidFill>
                  <a:srgbClr val="382B1B"/>
                </a:solidFill>
                <a:latin typeface="TT Rounds Condensed Italics"/>
                <a:ea typeface="TT Rounds Condensed Italics"/>
                <a:cs typeface="TT Rounds Condensed Italics"/>
                <a:sym typeface="TT Rounds Condensed Italics"/>
              </a:rPr>
              <a:t> om het </a:t>
            </a:r>
            <a:r>
              <a:rPr lang="en-US" sz="3600" i="1" spc="32" dirty="0" err="1">
                <a:solidFill>
                  <a:srgbClr val="382B1B"/>
                </a:solidFill>
                <a:latin typeface="TT Rounds Condensed Italics"/>
                <a:ea typeface="TT Rounds Condensed Italics"/>
                <a:cs typeface="TT Rounds Condensed Italics"/>
                <a:sym typeface="TT Rounds Condensed Italics"/>
              </a:rPr>
              <a:t>oog</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naar</a:t>
            </a:r>
            <a:r>
              <a:rPr lang="en-US" sz="3600" i="1" spc="32" dirty="0">
                <a:solidFill>
                  <a:srgbClr val="382B1B"/>
                </a:solidFill>
                <a:latin typeface="TT Rounds Condensed Italics"/>
                <a:ea typeface="TT Rounds Condensed Italics"/>
                <a:cs typeface="TT Rounds Condensed Italics"/>
                <a:sym typeface="TT Rounds Condensed Italics"/>
              </a:rPr>
              <a:t> het </a:t>
            </a:r>
            <a:r>
              <a:rPr lang="en-US" sz="3600" i="1" spc="32" dirty="0" err="1">
                <a:solidFill>
                  <a:srgbClr val="382B1B"/>
                </a:solidFill>
                <a:latin typeface="TT Rounds Condensed Italics"/>
                <a:ea typeface="TT Rounds Condensed Italics"/>
                <a:cs typeface="TT Rounds Condensed Italics"/>
                <a:sym typeface="TT Rounds Condensed Italics"/>
              </a:rPr>
              <a:t>focuspunt</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te</a:t>
            </a:r>
            <a:r>
              <a:rPr lang="en-US" sz="3600" i="1" spc="32" dirty="0">
                <a:solidFill>
                  <a:srgbClr val="382B1B"/>
                </a:solidFill>
                <a:latin typeface="TT Rounds Condensed Italics"/>
                <a:ea typeface="TT Rounds Condensed Italics"/>
                <a:cs typeface="TT Rounds Condensed Italics"/>
                <a:sym typeface="TT Rounds Condensed Italics"/>
              </a:rPr>
              <a:t> </a:t>
            </a:r>
            <a:r>
              <a:rPr lang="en-US" sz="3600" i="1" spc="32" dirty="0" err="1">
                <a:solidFill>
                  <a:srgbClr val="382B1B"/>
                </a:solidFill>
                <a:latin typeface="TT Rounds Condensed Italics"/>
                <a:ea typeface="TT Rounds Condensed Italics"/>
                <a:cs typeface="TT Rounds Condensed Italics"/>
                <a:sym typeface="TT Rounds Condensed Italics"/>
              </a:rPr>
              <a:t>trekken</a:t>
            </a:r>
            <a:r>
              <a:rPr lang="en-US" sz="3600" i="1" spc="32" dirty="0">
                <a:solidFill>
                  <a:srgbClr val="382B1B"/>
                </a:solidFill>
                <a:latin typeface="TT Rounds Condensed Italics"/>
                <a:ea typeface="TT Rounds Condensed Italics"/>
                <a:cs typeface="TT Rounds Condensed Italics"/>
                <a:sym typeface="TT Rounds Condensed Italics"/>
              </a:rPr>
              <a:t>.</a:t>
            </a:r>
          </a:p>
          <a:p>
            <a:pPr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1356512"/>
          </a:xfrm>
          <a:prstGeom prst="rect">
            <a:avLst/>
          </a:prstGeom>
        </p:spPr>
        <p:txBody>
          <a:bodyPr lIns="0" tIns="0" rIns="0" bIns="0" rtlCol="0" anchor="t">
            <a:spAutoFit/>
          </a:bodyPr>
          <a:lstStyle/>
          <a:p>
            <a:pPr algn="l">
              <a:lnSpc>
                <a:spcPts val="5248"/>
              </a:lnSpc>
            </a:pPr>
            <a:r>
              <a:rPr lang="en-US" sz="5400" b="1" spc="48" dirty="0">
                <a:solidFill>
                  <a:srgbClr val="382B1B"/>
                </a:solidFill>
                <a:latin typeface="TT Rounds Condensed Bold"/>
                <a:ea typeface="TT Rounds Condensed Bold"/>
                <a:cs typeface="TT Rounds Condensed Bold"/>
                <a:sym typeface="TT Rounds Condensed Bold"/>
              </a:rPr>
              <a:t>Dressuurtechnieken</a:t>
            </a:r>
          </a:p>
          <a:p>
            <a:pPr algn="l">
              <a:lnSpc>
                <a:spcPts val="5248"/>
              </a:lnSpc>
            </a:pPr>
            <a:endParaRPr lang="en-US" sz="5400" b="1" spc="48" dirty="0">
              <a:solidFill>
                <a:srgbClr val="382B1B"/>
              </a:solidFill>
              <a:latin typeface="TT Rounds Condensed Bold"/>
              <a:ea typeface="TT Rounds Condensed Bold"/>
              <a:cs typeface="TT Rounds Condensed Bold"/>
              <a:sym typeface="TT Rounds Condensed Bold"/>
            </a:endParaRP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2436114"/>
          </a:xfrm>
          <a:prstGeom prst="rect">
            <a:avLst/>
          </a:prstGeom>
        </p:spPr>
        <p:txBody>
          <a:bodyPr lIns="0" tIns="0" rIns="0" bIns="0" rtlCol="0" anchor="t">
            <a:spAutoFit/>
          </a:bodyPr>
          <a:lstStyle/>
          <a:p>
            <a:pPr algn="l">
              <a:lnSpc>
                <a:spcPts val="3888"/>
              </a:lnSpc>
            </a:pPr>
            <a:r>
              <a:rPr lang="en-US" sz="3600" spc="32">
                <a:solidFill>
                  <a:srgbClr val="382B1B"/>
                </a:solidFill>
                <a:latin typeface="TT Rounds Condensed"/>
                <a:ea typeface="TT Rounds Condensed"/>
                <a:cs typeface="TT Rounds Condensed"/>
                <a:sym typeface="TT Rounds Condensed"/>
              </a:rPr>
              <a:t>     5</a:t>
            </a:r>
            <a:r>
              <a:rPr lang="en-US" sz="3600" i="1" spc="32">
                <a:solidFill>
                  <a:srgbClr val="382B1B"/>
                </a:solidFill>
                <a:latin typeface="TT Rounds Condensed Italics"/>
                <a:ea typeface="TT Rounds Condensed Italics"/>
                <a:cs typeface="TT Rounds Condensed Italics"/>
                <a:sym typeface="TT Rounds Condensed Italics"/>
              </a:rPr>
              <a:t>.</a:t>
            </a:r>
            <a:r>
              <a:rPr lang="en-US" sz="3600" b="1" i="1" spc="32">
                <a:solidFill>
                  <a:srgbClr val="382B1B"/>
                </a:solidFill>
                <a:latin typeface="TT Rounds Condensed Bold Italics"/>
                <a:ea typeface="TT Rounds Condensed Bold Italics"/>
                <a:cs typeface="TT Rounds Condensed Bold Italics"/>
                <a:sym typeface="TT Rounds Condensed Bold Italics"/>
              </a:rPr>
              <a:t> Gebruik van lege ruimten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Vul niet het hele bord. Lege ruimtes kunnen een indruk van verfijning en netheid geven.</a:t>
            </a:r>
          </a:p>
          <a:p>
            <a:pPr marL="1554480" lvl="2" indent="-518160" algn="l">
              <a:lnSpc>
                <a:spcPts val="3888"/>
              </a:lnSpc>
              <a:buFont typeface="Arial"/>
              <a:buChar char="⚬"/>
            </a:pPr>
            <a:r>
              <a:rPr lang="en-US" sz="3600" i="1" spc="32">
                <a:solidFill>
                  <a:srgbClr val="382B1B"/>
                </a:solidFill>
                <a:latin typeface="TT Rounds Condensed Italics"/>
                <a:ea typeface="TT Rounds Condensed Italics"/>
                <a:cs typeface="TT Rounds Condensed Italics"/>
                <a:sym typeface="TT Rounds Condensed Italics"/>
              </a:rPr>
              <a:t>De lege ruimtes helpen ook om de elementen die zijn opgericht te benadrukken.</a:t>
            </a:r>
          </a:p>
          <a:p>
            <a:pPr algn="l">
              <a:lnSpc>
                <a:spcPts val="3888"/>
              </a:lnSpc>
            </a:pPr>
            <a:endParaRPr lang="en-US" sz="3600" i="1" spc="32">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Tips voor succesvolle dressuur</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1638300"/>
            <a:ext cx="16650918" cy="9002464"/>
          </a:xfrm>
          <a:prstGeom prst="rect">
            <a:avLst/>
          </a:prstGeom>
        </p:spPr>
        <p:txBody>
          <a:bodyPr lIns="0" tIns="0" rIns="0" bIns="0" rtlCol="0" anchor="t">
            <a:spAutoFit/>
          </a:bodyPr>
          <a:lstStyle/>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Dressuur</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Gebruik precisietangen, quenellepels, kwasten en spuitzakken voor een precieze dressing.</a:t>
            </a:r>
          </a:p>
          <a:p>
            <a:pPr marL="1554480" lvl="2" indent="-518160" algn="l">
              <a:lnSpc>
                <a:spcPts val="3888"/>
              </a:lnSpc>
              <a:buFont typeface="Arial"/>
              <a:buChar char="⚬"/>
            </a:pPr>
            <a:r>
              <a:rPr lang="en-US" sz="3600" i="1" spc="32" dirty="0" err="1">
                <a:solidFill>
                  <a:srgbClr val="382B1B"/>
                </a:solidFill>
                <a:latin typeface="TT Rounds Condensed Italics"/>
                <a:ea typeface="TT Rounds Condensed Italics"/>
                <a:cs typeface="TT Rounds Condensed Italics"/>
                <a:sym typeface="TT Rounds Condensed Italics"/>
              </a:rPr>
              <a:t>Vormen </a:t>
            </a:r>
            <a:r>
              <a:rPr lang="en-US" sz="3600" i="1" spc="32" dirty="0">
                <a:solidFill>
                  <a:srgbClr val="382B1B"/>
                </a:solidFill>
                <a:latin typeface="TT Rounds Condensed Italics"/>
                <a:ea typeface="TT Rounds Condensed Italics"/>
                <a:cs typeface="TT Rounds Condensed Italics"/>
                <a:sym typeface="TT Rounds Condensed Italics"/>
              </a:rPr>
              <a:t>en koekjesvormpjes kunnen helpen om voedsel regelmatige vormen te geven.</a:t>
            </a:r>
          </a:p>
          <a:p>
            <a:pPr marL="1036320" lvl="2"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Toppings en sauzen</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Voeg verse kruiden, eetbare bloemen of micro-pods toe voor een visueel effect en een vleugje frisheid.</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Schik de sauzen op een artistieke manier, door ze delicaat te glazuren of door stippen of lijnen te gebruiken om dynamiek toe te voegen.</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Temperatuur en versheid</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Schik warme gerechten vlak voor het opdienen om ze op de juiste temperatuur te houden.</a:t>
            </a:r>
          </a:p>
          <a:p>
            <a:pPr marL="1554480" lvl="2" indent="-518160" algn="l">
              <a:lnSpc>
                <a:spcPts val="3888"/>
              </a:lnSpc>
              <a:buFont typeface="Arial"/>
              <a:buChar char="⚬"/>
            </a:pPr>
            <a:r>
              <a:rPr lang="en-US" sz="3600" i="1" spc="32" dirty="0">
                <a:solidFill>
                  <a:srgbClr val="382B1B"/>
                </a:solidFill>
                <a:latin typeface="TT Rounds Condensed Italics"/>
                <a:ea typeface="TT Rounds Condensed Italics"/>
                <a:cs typeface="TT Rounds Condensed Italics"/>
                <a:sym typeface="TT Rounds Condensed Italics"/>
              </a:rPr>
              <a:t>Koude gerechten kunnen van tevoren worden bereid, maar moeten koel worden bewaard tot het moment van serveren.</a:t>
            </a:r>
          </a:p>
          <a:p>
            <a:pPr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a:p>
        </p:txBody>
      </p:sp>
      <p:sp>
        <p:nvSpPr>
          <p:cNvPr id="3" name="TextBox 3"/>
          <p:cNvSpPr txBox="1"/>
          <p:nvPr/>
        </p:nvSpPr>
        <p:spPr>
          <a:xfrm>
            <a:off x="886077" y="1124478"/>
            <a:ext cx="16650917" cy="699287"/>
          </a:xfrm>
          <a:prstGeom prst="rect">
            <a:avLst/>
          </a:prstGeom>
        </p:spPr>
        <p:txBody>
          <a:bodyPr lIns="0" tIns="0" rIns="0" bIns="0" rtlCol="0" anchor="t">
            <a:spAutoFit/>
          </a:bodyPr>
          <a:lstStyle/>
          <a:p>
            <a:pPr algn="l">
              <a:lnSpc>
                <a:spcPts val="5248"/>
              </a:lnSpc>
            </a:pPr>
            <a:r>
              <a:rPr lang="en-US" sz="5400" b="1" spc="50" dirty="0">
                <a:solidFill>
                  <a:srgbClr val="382B1B"/>
                </a:solidFill>
                <a:latin typeface="TT Rounds Condensed Bold"/>
                <a:ea typeface="TT Rounds Condensed Bold"/>
                <a:cs typeface="TT Rounds Condensed Bold"/>
                <a:sym typeface="TT Rounds Condensed Bold"/>
              </a:rPr>
              <a:t>Dressuur voorbeelden</a:t>
            </a:r>
          </a:p>
        </p:txBody>
      </p:sp>
      <p:grpSp>
        <p:nvGrpSpPr>
          <p:cNvPr id="4" name="Group 4"/>
          <p:cNvGrpSpPr/>
          <p:nvPr/>
        </p:nvGrpSpPr>
        <p:grpSpPr>
          <a:xfrm>
            <a:off x="603904" y="1843920"/>
            <a:ext cx="1207050" cy="51165"/>
            <a:chOff x="0" y="0"/>
            <a:chExt cx="1609400" cy="68220"/>
          </a:xfrm>
        </p:grpSpPr>
        <p:sp>
          <p:nvSpPr>
            <p:cNvPr id="5" name="Freeform 5"/>
            <p:cNvSpPr/>
            <p:nvPr/>
          </p:nvSpPr>
          <p:spPr>
            <a:xfrm>
              <a:off x="12700" y="12700"/>
              <a:ext cx="1583944" cy="42799"/>
            </a:xfrm>
            <a:custGeom>
              <a:avLst/>
              <a:gdLst/>
              <a:ahLst/>
              <a:cxnLst/>
              <a:rect l="l" t="t" r="r" b="b"/>
              <a:pathLst>
                <a:path w="1583944" h="42799">
                  <a:moveTo>
                    <a:pt x="0" y="0"/>
                  </a:moveTo>
                  <a:lnTo>
                    <a:pt x="1583944" y="0"/>
                  </a:lnTo>
                  <a:lnTo>
                    <a:pt x="1583944" y="42799"/>
                  </a:lnTo>
                  <a:lnTo>
                    <a:pt x="0" y="42799"/>
                  </a:lnTo>
                  <a:close/>
                </a:path>
              </a:pathLst>
            </a:custGeom>
            <a:solidFill>
              <a:srgbClr val="B6D1E1"/>
            </a:solidFill>
          </p:spPr>
          <p:txBody>
            <a:bodyPr/>
            <a:lstStyle/>
            <a:p>
              <a:endParaRPr lang="fr-FR"/>
            </a:p>
          </p:txBody>
        </p:sp>
        <p:sp>
          <p:nvSpPr>
            <p:cNvPr id="6" name="Freeform 6"/>
            <p:cNvSpPr/>
            <p:nvPr/>
          </p:nvSpPr>
          <p:spPr>
            <a:xfrm>
              <a:off x="0" y="0"/>
              <a:ext cx="1609344" cy="68199"/>
            </a:xfrm>
            <a:custGeom>
              <a:avLst/>
              <a:gdLst/>
              <a:ahLst/>
              <a:cxnLst/>
              <a:rect l="l" t="t" r="r" b="b"/>
              <a:pathLst>
                <a:path w="1609344" h="68199">
                  <a:moveTo>
                    <a:pt x="12700" y="0"/>
                  </a:moveTo>
                  <a:lnTo>
                    <a:pt x="1596644" y="0"/>
                  </a:lnTo>
                  <a:cubicBezTo>
                    <a:pt x="1603629" y="0"/>
                    <a:pt x="1609344" y="5715"/>
                    <a:pt x="1609344" y="12700"/>
                  </a:cubicBezTo>
                  <a:lnTo>
                    <a:pt x="1609344" y="55499"/>
                  </a:lnTo>
                  <a:cubicBezTo>
                    <a:pt x="1609344" y="62484"/>
                    <a:pt x="1603629" y="68199"/>
                    <a:pt x="1596644" y="68199"/>
                  </a:cubicBezTo>
                  <a:lnTo>
                    <a:pt x="12700" y="68199"/>
                  </a:lnTo>
                  <a:cubicBezTo>
                    <a:pt x="5715" y="68199"/>
                    <a:pt x="0" y="62484"/>
                    <a:pt x="0" y="55499"/>
                  </a:cubicBezTo>
                  <a:lnTo>
                    <a:pt x="0" y="12700"/>
                  </a:lnTo>
                  <a:cubicBezTo>
                    <a:pt x="0" y="5715"/>
                    <a:pt x="5715" y="0"/>
                    <a:pt x="12700" y="0"/>
                  </a:cubicBezTo>
                  <a:moveTo>
                    <a:pt x="12700" y="25400"/>
                  </a:moveTo>
                  <a:lnTo>
                    <a:pt x="12700" y="12700"/>
                  </a:lnTo>
                  <a:lnTo>
                    <a:pt x="25400" y="12700"/>
                  </a:lnTo>
                  <a:lnTo>
                    <a:pt x="25400" y="55499"/>
                  </a:lnTo>
                  <a:lnTo>
                    <a:pt x="12700" y="55499"/>
                  </a:lnTo>
                  <a:lnTo>
                    <a:pt x="12700" y="42799"/>
                  </a:lnTo>
                  <a:lnTo>
                    <a:pt x="1596644" y="42799"/>
                  </a:lnTo>
                  <a:lnTo>
                    <a:pt x="1596644" y="55499"/>
                  </a:lnTo>
                  <a:lnTo>
                    <a:pt x="1583944" y="55499"/>
                  </a:lnTo>
                  <a:lnTo>
                    <a:pt x="1583944" y="12700"/>
                  </a:lnTo>
                  <a:lnTo>
                    <a:pt x="1596644" y="12700"/>
                  </a:lnTo>
                  <a:lnTo>
                    <a:pt x="1596644" y="25400"/>
                  </a:lnTo>
                  <a:lnTo>
                    <a:pt x="12700" y="25400"/>
                  </a:lnTo>
                  <a:close/>
                </a:path>
              </a:pathLst>
            </a:custGeom>
            <a:solidFill>
              <a:srgbClr val="B6D1E1"/>
            </a:solidFill>
          </p:spPr>
          <p:txBody>
            <a:bodyPr/>
            <a:lstStyle/>
            <a:p>
              <a:endParaRPr lang="fr-FR"/>
            </a:p>
          </p:txBody>
        </p:sp>
      </p:grpSp>
      <p:sp>
        <p:nvSpPr>
          <p:cNvPr id="7" name="TextBox 7"/>
          <p:cNvSpPr txBox="1"/>
          <p:nvPr/>
        </p:nvSpPr>
        <p:spPr>
          <a:xfrm>
            <a:off x="818541" y="2236223"/>
            <a:ext cx="16650918" cy="6501780"/>
          </a:xfrm>
          <a:prstGeom prst="rect">
            <a:avLst/>
          </a:prstGeom>
        </p:spPr>
        <p:txBody>
          <a:bodyPr lIns="0" tIns="0" rIns="0" bIns="0" rtlCol="0" anchor="t">
            <a:spAutoFit/>
          </a:bodyPr>
          <a:lstStyle/>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Hoofdgerecht</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Hoofdelement </a:t>
            </a:r>
            <a:r>
              <a:rPr lang="en-US" sz="3600" i="1" spc="32" dirty="0">
                <a:solidFill>
                  <a:srgbClr val="382B1B"/>
                </a:solidFill>
                <a:latin typeface="TT Rounds Condensed Italics"/>
                <a:ea typeface="TT Rounds Condensed Italics"/>
                <a:cs typeface="TT Rounds Condensed Italics"/>
                <a:sym typeface="TT Rounds Condensed Italics"/>
              </a:rPr>
              <a:t>: Leg het vlees of de vis iets </a:t>
            </a:r>
            <a:r>
              <a:rPr lang="en-US" sz="3600" i="1" spc="32" dirty="0" err="1">
                <a:solidFill>
                  <a:srgbClr val="382B1B"/>
                </a:solidFill>
                <a:latin typeface="TT Rounds Condensed Italics"/>
                <a:ea typeface="TT Rounds Condensed Italics"/>
                <a:cs typeface="TT Rounds Condensed Italics"/>
                <a:sym typeface="TT Rounds Condensed Italics"/>
              </a:rPr>
              <a:t>uit het midden</a:t>
            </a:r>
            <a:r>
              <a:rPr lang="en-US" sz="3600" i="1" spc="32" dirty="0">
                <a:solidFill>
                  <a:srgbClr val="382B1B"/>
                </a:solidFill>
                <a:latin typeface="TT Rounds Condensed Italics"/>
                <a:ea typeface="TT Rounds Condensed Italics"/>
                <a:cs typeface="TT Rounds Condensed Italics"/>
                <a:sym typeface="TT Rounds Condensed Italics"/>
              </a:rPr>
              <a:t>.</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Bijgerechten</a:t>
            </a:r>
            <a:r>
              <a:rPr lang="en-US" sz="3600" i="1" spc="32" dirty="0">
                <a:solidFill>
                  <a:srgbClr val="382B1B"/>
                </a:solidFill>
                <a:latin typeface="TT Rounds Condensed Italics"/>
                <a:ea typeface="TT Rounds Condensed Italics"/>
                <a:cs typeface="TT Rounds Condensed Italics"/>
                <a:sym typeface="TT Rounds Condensed Italics"/>
              </a:rPr>
              <a:t>: Schik de groenten harmonieus rond het hoofdgerecht.</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Saus</a:t>
            </a:r>
            <a:r>
              <a:rPr lang="en-US" sz="3600" i="1" spc="32" dirty="0">
                <a:solidFill>
                  <a:srgbClr val="382B1B"/>
                </a:solidFill>
                <a:latin typeface="TT Rounds Condensed Italics"/>
                <a:ea typeface="TT Rounds Condensed Italics"/>
                <a:cs typeface="TT Rounds Condensed Italics"/>
                <a:sym typeface="TT Rounds Condensed Italics"/>
              </a:rPr>
              <a:t>: Sprenkel of schik in druppels rond het gerecht.</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1036320" lvl="2"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777240" lvl="1" indent="-388620" algn="l">
              <a:lnSpc>
                <a:spcPts val="3888"/>
              </a:lnSpc>
              <a:buAutoNum type="arabicPeriod"/>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Dessert</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Basis</a:t>
            </a:r>
            <a:r>
              <a:rPr lang="en-US" sz="3600" i="1" spc="32" dirty="0">
                <a:solidFill>
                  <a:srgbClr val="382B1B"/>
                </a:solidFill>
                <a:latin typeface="TT Rounds Condensed Italics"/>
                <a:ea typeface="TT Rounds Condensed Italics"/>
                <a:cs typeface="TT Rounds Condensed Italics"/>
                <a:sym typeface="TT Rounds Condensed Italics"/>
              </a:rPr>
              <a:t>: Gebruik een basiselement zoals een cake of mousse.</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Garneren</a:t>
            </a:r>
            <a:r>
              <a:rPr lang="en-US" sz="3600" i="1" spc="32" dirty="0">
                <a:solidFill>
                  <a:srgbClr val="382B1B"/>
                </a:solidFill>
                <a:latin typeface="TT Rounds Condensed Italics"/>
                <a:ea typeface="TT Rounds Condensed Italics"/>
                <a:cs typeface="TT Rounds Condensed Italics"/>
                <a:sym typeface="TT Rounds Condensed Italics"/>
              </a:rPr>
              <a:t>: Voeg vers fruit, coulis, chocoladeschilfers of muntblaadjes toe.</a:t>
            </a:r>
          </a:p>
          <a:p>
            <a:pPr marL="1554480" lvl="2" indent="-518160" algn="l">
              <a:lnSpc>
                <a:spcPts val="3888"/>
              </a:lnSpc>
              <a:buFont typeface="Arial"/>
              <a:buChar char="⚬"/>
            </a:pPr>
            <a:r>
              <a:rPr lang="en-US" sz="3600" b="1" i="1" spc="32" dirty="0">
                <a:solidFill>
                  <a:srgbClr val="382B1B"/>
                </a:solidFill>
                <a:latin typeface="TT Rounds Condensed Bold Italics"/>
                <a:ea typeface="TT Rounds Condensed Bold Italics"/>
                <a:cs typeface="TT Rounds Condensed Bold Italics"/>
                <a:sym typeface="TT Rounds Condensed Bold Italics"/>
              </a:rPr>
              <a:t>Presentatie </a:t>
            </a:r>
            <a:r>
              <a:rPr lang="en-US" sz="3600" i="1" spc="32" dirty="0">
                <a:solidFill>
                  <a:srgbClr val="382B1B"/>
                </a:solidFill>
                <a:latin typeface="TT Rounds Condensed Italics"/>
                <a:ea typeface="TT Rounds Condensed Italics"/>
                <a:cs typeface="TT Rounds Condensed Italics"/>
                <a:sym typeface="TT Rounds Condensed Italics"/>
              </a:rPr>
              <a:t>: Speel met hoogtes en texturen, zoals knapperige tegels of romige crèmes</a:t>
            </a:r>
          </a:p>
          <a:p>
            <a:pPr marL="1554480" lvl="2" indent="-518160" algn="l">
              <a:lnSpc>
                <a:spcPts val="3888"/>
              </a:lnSpc>
              <a:buFont typeface="Arial"/>
              <a:buChar char="⚬"/>
            </a:pPr>
            <a:endParaRPr lang="en-US" sz="3600" i="1" spc="32" dirty="0">
              <a:solidFill>
                <a:srgbClr val="382B1B"/>
              </a:solidFill>
              <a:latin typeface="TT Rounds Condensed Italics"/>
              <a:ea typeface="TT Rounds Condensed Italics"/>
              <a:cs typeface="TT Rounds Condensed Italics"/>
              <a:sym typeface="TT Rounds Condensed Italics"/>
            </a:endParaRPr>
          </a:p>
          <a:p>
            <a:pPr marL="1036320" lvl="2">
              <a:lnSpc>
                <a:spcPts val="3888"/>
              </a:lnSpc>
            </a:pPr>
            <a:r>
              <a:rPr lang="en-US" sz="3600" i="1" spc="32" dirty="0">
                <a:solidFill>
                  <a:srgbClr val="382B1B"/>
                </a:solidFill>
                <a:latin typeface="TT Rounds Condensed Italics"/>
                <a:ea typeface="TT Rounds Condensed Italics"/>
                <a:cs typeface="TT Rounds Condensed Italics"/>
                <a:sym typeface="TT Rounds Condensed Italics"/>
              </a:rPr>
              <a:t>In video </a:t>
            </a:r>
            <a:r>
              <a:rPr lang="en-US" sz="3600" i="1" u="sng" spc="32" dirty="0">
                <a:solidFill>
                  <a:srgbClr val="382B1B"/>
                </a:solidFill>
                <a:latin typeface="TT Rounds Condensed Italics"/>
                <a:ea typeface="TT Rounds Condensed Italics"/>
                <a:cs typeface="TT Rounds Condensed Italics"/>
                <a:sym typeface="TT Rounds Condensed Italics"/>
                <a:hlinkClick r:id="rId3" tooltip="https://www.youtube.com/watch?v=bG9QHIZ5qv0"/>
              </a:rPr>
              <a:t>dressuurtechnieken Plate</a:t>
            </a:r>
          </a:p>
          <a:p>
            <a:pPr marL="1036320" lvl="2" algn="l">
              <a:lnSpc>
                <a:spcPts val="3888"/>
              </a:lnSpc>
            </a:pPr>
            <a:endParaRPr lang="en-US" sz="3600" i="1" spc="32" dirty="0">
              <a:solidFill>
                <a:srgbClr val="382B1B"/>
              </a:solidFill>
              <a:latin typeface="TT Rounds Condensed Italics"/>
              <a:ea typeface="TT Rounds Condensed Italics"/>
              <a:cs typeface="TT Rounds Condensed Italics"/>
              <a:sym typeface="TT Rounds Condensed Itali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TotalTime>
  <Words>9347</Words>
  <Application>Microsoft Office PowerPoint</Application>
  <PresentationFormat>Custom</PresentationFormat>
  <Paragraphs>1040</Paragraphs>
  <Slides>121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121</vt:i4>
      </vt:variant>
    </vt:vector>
  </HeadingPairs>
  <TitlesOfParts>
    <vt:vector size="131" baseType="lpstr">
      <vt:lpstr>Aptos</vt:lpstr>
      <vt:lpstr>TT Rounds Condensed Bold Italics</vt:lpstr>
      <vt:lpstr>TT Rounds Condensed</vt:lpstr>
      <vt:lpstr>TT Rounds Condensed Italics</vt:lpstr>
      <vt:lpstr>Montserrat</vt:lpstr>
      <vt:lpstr>TT Rounds Condensed Bold</vt:lpstr>
      <vt:lpstr>Calibri</vt:lpstr>
      <vt:lpstr>Segoe UI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CULINARY MODULE 3K</dc:title>
  <dc:creator>Orla Casey</dc:creator>
  <cp:keywords>, docId:FB6CE56FC6CE1411FD745C5F2EB77255</cp:keywords>
  <cp:lastModifiedBy>Yasmin Akhtar</cp:lastModifiedBy>
  <cp:revision>8</cp:revision>
  <dcterms:created xsi:type="dcterms:W3CDTF">2006-08-16T00:00:00Z</dcterms:created>
  <dcterms:modified xsi:type="dcterms:W3CDTF">2024-12-29T20:14:45Z</dcterms:modified>
  <dc:identifier>DAGTinUaVqU</dc:identifier>
</cp:coreProperties>
</file>