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00" r:id="rId3"/>
    <p:sldId id="4308" r:id="rId4"/>
    <p:sldId id="4405" r:id="rId5"/>
    <p:sldId id="4362" r:id="rId6"/>
    <p:sldId id="4307" r:id="rId7"/>
    <p:sldId id="4407" r:id="rId8"/>
    <p:sldId id="4408" r:id="rId9"/>
    <p:sldId id="4409" r:id="rId10"/>
    <p:sldId id="4395" r:id="rId11"/>
    <p:sldId id="4410" r:id="rId12"/>
    <p:sldId id="4411" r:id="rId13"/>
    <p:sldId id="4412" r:id="rId14"/>
    <p:sldId id="4413" r:id="rId15"/>
    <p:sldId id="4414" r:id="rId16"/>
    <p:sldId id="4415" r:id="rId17"/>
    <p:sldId id="4416" r:id="rId18"/>
    <p:sldId id="4417" r:id="rId19"/>
    <p:sldId id="4388" r:id="rId20"/>
    <p:sldId id="4418" r:id="rId21"/>
    <p:sldId id="4367" r:id="rId22"/>
    <p:sldId id="4419" r:id="rId23"/>
    <p:sldId id="4421" r:id="rId24"/>
    <p:sldId id="4420" r:id="rId25"/>
    <p:sldId id="4422" r:id="rId26"/>
    <p:sldId id="4423" r:id="rId27"/>
    <p:sldId id="4424" r:id="rId28"/>
    <p:sldId id="4425" r:id="rId29"/>
    <p:sldId id="4426" r:id="rId30"/>
    <p:sldId id="4427" r:id="rId31"/>
    <p:sldId id="4428" r:id="rId32"/>
    <p:sldId id="4429" r:id="rId33"/>
    <p:sldId id="4430" r:id="rId34"/>
    <p:sldId id="4431" r:id="rId35"/>
    <p:sldId id="4432" r:id="rId36"/>
    <p:sldId id="4433" r:id="rId37"/>
    <p:sldId id="4434" r:id="rId38"/>
    <p:sldId id="434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C7"/>
    <a:srgbClr val="B6D1E1"/>
    <a:srgbClr val="382B1B"/>
    <a:srgbClr val="C2DEEB"/>
    <a:srgbClr val="84BFA4"/>
    <a:srgbClr val="C0DCEA"/>
    <a:srgbClr val="DC81AB"/>
    <a:srgbClr val="E995B1"/>
    <a:srgbClr val="000000"/>
    <a:srgbClr val="3C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68"/>
    <p:restoredTop sz="94867"/>
  </p:normalViewPr>
  <p:slideViewPr>
    <p:cSldViewPr snapToGrid="0" snapToObjects="1">
      <p:cViewPr varScale="1">
        <p:scale>
          <a:sx n="81" d="100"/>
          <a:sy n="81" d="100"/>
        </p:scale>
        <p:origin x="54" y="9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monsterboard.nl/" TargetMode="External"/><Relationship Id="rId3" Type="http://schemas.openxmlformats.org/officeDocument/2006/relationships/hyperlink" Target="https://arbetsformedlingen.se/other-languages/english-engelska" TargetMode="External"/><Relationship Id="rId7" Type="http://schemas.openxmlformats.org/officeDocument/2006/relationships/hyperlink" Target="https://www.idibu.com/network/nationale-vacaturebank/" TargetMode="External"/><Relationship Id="rId2" Type="http://schemas.openxmlformats.org/officeDocument/2006/relationships/hyperlink" Target="https://jobb.blocket.se/" TargetMode="External"/><Relationship Id="rId1" Type="http://schemas.openxmlformats.org/officeDocument/2006/relationships/slideLayout" Target="../slideLayouts/slideLayout4.xml"/><Relationship Id="rId6" Type="http://schemas.openxmlformats.org/officeDocument/2006/relationships/hyperlink" Target="https://www.nationalevacaturebank.nl/" TargetMode="External"/><Relationship Id="rId5" Type="http://schemas.openxmlformats.org/officeDocument/2006/relationships/hyperlink" Target="https://www.francetravail.fr/accueil/" TargetMode="External"/><Relationship Id="rId10" Type="http://schemas.openxmlformats.org/officeDocument/2006/relationships/hyperlink" Target="https://irishjobs.ie/" TargetMode="External"/><Relationship Id="rId4" Type="http://schemas.openxmlformats.org/officeDocument/2006/relationships/hyperlink" Target="https://jobbsafari.se/" TargetMode="External"/><Relationship Id="rId9" Type="http://schemas.openxmlformats.org/officeDocument/2006/relationships/hyperlink" Target="https://jobs.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60384" y="3988714"/>
            <a:ext cx="4983653" cy="1281034"/>
          </a:xfrm>
        </p:spPr>
        <p:txBody>
          <a:bodyPr>
            <a:noAutofit/>
          </a:bodyPr>
          <a:lstStyle/>
          <a:p>
            <a:pPr>
              <a:lnSpc>
                <a:spcPts val="4600"/>
              </a:lnSpc>
              <a:spcBef>
                <a:spcPts val="0"/>
              </a:spcBef>
            </a:pPr>
            <a:r>
              <a:rPr lang="en-US" sz="2800" b="1"/>
              <a:t>M3.3</a:t>
            </a:r>
            <a:r>
              <a:rPr lang="en-US" sz="6000" b="1"/>
              <a:t> </a:t>
            </a:r>
            <a:endParaRPr lang="en-US" sz="6000" b="1" dirty="0"/>
          </a:p>
          <a:p>
            <a:pPr>
              <a:lnSpc>
                <a:spcPts val="4600"/>
              </a:lnSpc>
              <a:spcBef>
                <a:spcPts val="0"/>
              </a:spcBef>
            </a:pPr>
            <a:r>
              <a:rPr lang="en-US" sz="6000" b="1" dirty="0"/>
              <a:t>JOB SEARCH SKILLS</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pic>
        <p:nvPicPr>
          <p:cNvPr id="32" name="Picture Placeholder 31">
            <a:extLst>
              <a:ext uri="{FF2B5EF4-FFF2-40B4-BE49-F238E27FC236}">
                <a16:creationId xmlns:a16="http://schemas.microsoft.com/office/drawing/2014/main" id="{BED827F7-9002-CF33-78B7-B2909DF94075}"/>
              </a:ext>
            </a:extLst>
          </p:cNvPr>
          <p:cNvPicPr>
            <a:picLocks noGrp="1" noChangeAspect="1"/>
          </p:cNvPicPr>
          <p:nvPr>
            <p:ph type="pic" sz="quarter" idx="17"/>
          </p:nvPr>
        </p:nvPicPr>
        <p:blipFill>
          <a:blip r:embed="rId2"/>
          <a:srcRect l="13400" r="13400"/>
          <a:stretch>
            <a:fillRect/>
          </a:stretch>
        </p:blipFill>
        <p:spPr/>
      </p:pic>
      <p:sp>
        <p:nvSpPr>
          <p:cNvPr id="2" name="TextBox 1">
            <a:extLst>
              <a:ext uri="{FF2B5EF4-FFF2-40B4-BE49-F238E27FC236}">
                <a16:creationId xmlns:a16="http://schemas.microsoft.com/office/drawing/2014/main" id="{B3B9DB2A-4638-2738-37B8-7B85090FF375}"/>
              </a:ext>
            </a:extLst>
          </p:cNvPr>
          <p:cNvSpPr txBox="1"/>
          <p:nvPr/>
        </p:nvSpPr>
        <p:spPr>
          <a:xfrm>
            <a:off x="760384" y="3673280"/>
            <a:ext cx="7974918" cy="369332"/>
          </a:xfrm>
          <a:prstGeom prst="rect">
            <a:avLst/>
          </a:prstGeom>
          <a:noFill/>
        </p:spPr>
        <p:txBody>
          <a:bodyPr wrap="square">
            <a:spAutoFit/>
          </a:bodyPr>
          <a:lstStyle/>
          <a:p>
            <a:r>
              <a:rPr lang="en-IE" b="1" dirty="0">
                <a:solidFill>
                  <a:schemeClr val="bg1"/>
                </a:solidFill>
                <a:highlight>
                  <a:srgbClr val="84BFA4"/>
                </a:highlight>
              </a:rPr>
              <a:t>Employability Programme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 Skills to Find Work</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7201ADA5-7F24-7107-7A66-7D2BDD37689B}"/>
              </a:ext>
            </a:extLst>
          </p:cNvPr>
          <p:cNvPicPr>
            <a:picLocks noChangeAspect="1"/>
          </p:cNvPicPr>
          <p:nvPr/>
        </p:nvPicPr>
        <p:blipFill>
          <a:blip r:embed="rId3"/>
          <a:stretch>
            <a:fillRect/>
          </a:stretch>
        </p:blipFill>
        <p:spPr>
          <a:xfrm>
            <a:off x="8735302" y="5798900"/>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dirty="0">
                <a:effectLst/>
                <a:latin typeface="Calibri" panose="020F0502020204030204" pitchFamily="34" charset="0"/>
                <a:ea typeface="Calibri" panose="020F0502020204030204" pitchFamily="34" charset="0"/>
              </a:rPr>
              <a:t>Today’s Methods</a:t>
            </a:r>
          </a:p>
          <a:p>
            <a:endParaRPr lang="en-GB" sz="6000" dirty="0">
              <a:effectLst/>
              <a:latin typeface="Calibri" panose="020F0502020204030204" pitchFamily="34" charset="0"/>
              <a:ea typeface="Calibri" panose="020F0502020204030204" pitchFamily="34" charset="0"/>
            </a:endParaRPr>
          </a:p>
          <a:p>
            <a:endParaRPr lang="en-GB" sz="6000" dirty="0">
              <a:effectLst/>
              <a:latin typeface="Calibri" panose="020F0502020204030204" pitchFamily="34" charset="0"/>
              <a:ea typeface="Calibri" panose="020F0502020204030204" pitchFamily="34" charset="0"/>
            </a:endParaRPr>
          </a:p>
          <a:p>
            <a:endParaRPr lang="en-GB"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287458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DCB88E9-8755-6162-2F29-A0C65A0D234C}"/>
              </a:ext>
            </a:extLst>
          </p:cNvPr>
          <p:cNvSpPr/>
          <p:nvPr/>
        </p:nvSpPr>
        <p:spPr>
          <a:xfrm>
            <a:off x="2442740"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0" y="682561"/>
            <a:ext cx="12192000" cy="951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680"/>
              </a:lnSpc>
              <a:spcBef>
                <a:spcPts val="0"/>
              </a:spcBef>
              <a:buClr>
                <a:srgbClr val="382B1B"/>
              </a:buClr>
              <a:buNone/>
            </a:pPr>
            <a:r>
              <a:rPr lang="en-GB" sz="4000" b="1" dirty="0">
                <a:solidFill>
                  <a:srgbClr val="84BFA4"/>
                </a:solidFill>
                <a:latin typeface="Calibri" panose="020F0502020204030204" pitchFamily="34" charset="0"/>
                <a:ea typeface="Calibri" panose="020F0502020204030204" pitchFamily="34" charset="0"/>
              </a:rPr>
              <a:t>Today’s Methods</a:t>
            </a:r>
          </a:p>
          <a:p>
            <a:pPr marL="0" indent="0">
              <a:lnSpc>
                <a:spcPts val="2680"/>
              </a:lnSpc>
              <a:spcBef>
                <a:spcPts val="0"/>
              </a:spcBef>
              <a:buClr>
                <a:srgbClr val="382B1B"/>
              </a:buClr>
              <a:buNone/>
            </a:pPr>
            <a:endParaRPr lang="en-GB" sz="3200" b="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3564489" y="1330187"/>
            <a:ext cx="4917707"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8" name="Graphic 9">
            <a:extLst>
              <a:ext uri="{FF2B5EF4-FFF2-40B4-BE49-F238E27FC236}">
                <a16:creationId xmlns:a16="http://schemas.microsoft.com/office/drawing/2014/main" id="{A7E96E81-06E0-F0A6-FCE9-E6118242C0B1}"/>
              </a:ext>
            </a:extLst>
          </p:cNvPr>
          <p:cNvGrpSpPr/>
          <p:nvPr/>
        </p:nvGrpSpPr>
        <p:grpSpPr>
          <a:xfrm>
            <a:off x="2450646" y="2093122"/>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6343E274-5CA4-DFC0-7FFE-17AD35955D40}"/>
              </a:ext>
            </a:extLst>
          </p:cNvPr>
          <p:cNvGrpSpPr/>
          <p:nvPr/>
        </p:nvGrpSpPr>
        <p:grpSpPr>
          <a:xfrm>
            <a:off x="2392483" y="4032829"/>
            <a:ext cx="1879733" cy="2441854"/>
            <a:chOff x="9972379" y="3544683"/>
            <a:chExt cx="1478666" cy="1920851"/>
          </a:xfrm>
        </p:grpSpPr>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1" name="Text Placeholder 23">
              <a:extLst>
                <a:ext uri="{FF2B5EF4-FFF2-40B4-BE49-F238E27FC236}">
                  <a16:creationId xmlns:a16="http://schemas.microsoft.com/office/drawing/2014/main" id="{BAFB30F5-E010-0699-E493-B712F89DD3A1}"/>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Company Websites</a:t>
              </a:r>
            </a:p>
            <a:p>
              <a:endParaRPr lang="en-US" sz="2200" dirty="0"/>
            </a:p>
          </p:txBody>
        </p:sp>
      </p:grpSp>
      <p:sp>
        <p:nvSpPr>
          <p:cNvPr id="30" name="Freeform 29">
            <a:extLst>
              <a:ext uri="{FF2B5EF4-FFF2-40B4-BE49-F238E27FC236}">
                <a16:creationId xmlns:a16="http://schemas.microsoft.com/office/drawing/2014/main" id="{0254C239-580C-2DA9-1CFE-CCD1D434BBD1}"/>
              </a:ext>
            </a:extLst>
          </p:cNvPr>
          <p:cNvSpPr/>
          <p:nvPr/>
        </p:nvSpPr>
        <p:spPr>
          <a:xfrm>
            <a:off x="513054"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31" name="Graphic 9">
            <a:extLst>
              <a:ext uri="{FF2B5EF4-FFF2-40B4-BE49-F238E27FC236}">
                <a16:creationId xmlns:a16="http://schemas.microsoft.com/office/drawing/2014/main" id="{2C1C772E-1F55-6327-72D2-1A3DAC6CFED0}"/>
              </a:ext>
            </a:extLst>
          </p:cNvPr>
          <p:cNvGrpSpPr/>
          <p:nvPr/>
        </p:nvGrpSpPr>
        <p:grpSpPr>
          <a:xfrm>
            <a:off x="520960" y="2093122"/>
            <a:ext cx="1759216" cy="3934767"/>
            <a:chOff x="2115901" y="2119177"/>
            <a:chExt cx="1383863" cy="3095230"/>
          </a:xfrm>
        </p:grpSpPr>
        <p:sp>
          <p:nvSpPr>
            <p:cNvPr id="32" name="Freeform 31">
              <a:extLst>
                <a:ext uri="{FF2B5EF4-FFF2-40B4-BE49-F238E27FC236}">
                  <a16:creationId xmlns:a16="http://schemas.microsoft.com/office/drawing/2014/main" id="{A79F5E85-A744-4BE6-7F5A-66660567B284}"/>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6F56EB-44B4-498E-9905-EA47D0EDE9B7}"/>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1" name="Text Placeholder 23">
            <a:extLst>
              <a:ext uri="{FF2B5EF4-FFF2-40B4-BE49-F238E27FC236}">
                <a16:creationId xmlns:a16="http://schemas.microsoft.com/office/drawing/2014/main" id="{EB5D59FF-A2F1-E979-2571-9C987775C13F}"/>
              </a:ext>
            </a:extLst>
          </p:cNvPr>
          <p:cNvSpPr txBox="1">
            <a:spLocks/>
          </p:cNvSpPr>
          <p:nvPr/>
        </p:nvSpPr>
        <p:spPr>
          <a:xfrm>
            <a:off x="451360"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43" name="Text Placeholder 23">
            <a:extLst>
              <a:ext uri="{FF2B5EF4-FFF2-40B4-BE49-F238E27FC236}">
                <a16:creationId xmlns:a16="http://schemas.microsoft.com/office/drawing/2014/main" id="{2995069B-2EAC-6417-A960-F1E35E84529E}"/>
              </a:ext>
            </a:extLst>
          </p:cNvPr>
          <p:cNvSpPr txBox="1">
            <a:spLocks/>
          </p:cNvSpPr>
          <p:nvPr/>
        </p:nvSpPr>
        <p:spPr>
          <a:xfrm>
            <a:off x="449730"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Online Job Boards</a:t>
            </a:r>
          </a:p>
          <a:p>
            <a:endParaRPr lang="en-GB" sz="2600" b="1" dirty="0">
              <a:latin typeface="Calibri" panose="020F0502020204030204" pitchFamily="34" charset="0"/>
              <a:ea typeface="Calibri" panose="020F0502020204030204" pitchFamily="34" charset="0"/>
            </a:endParaRPr>
          </a:p>
          <a:p>
            <a:endParaRPr lang="en-US" sz="2200" dirty="0"/>
          </a:p>
        </p:txBody>
      </p:sp>
      <p:sp>
        <p:nvSpPr>
          <p:cNvPr id="2" name="Freeform 1">
            <a:extLst>
              <a:ext uri="{FF2B5EF4-FFF2-40B4-BE49-F238E27FC236}">
                <a16:creationId xmlns:a16="http://schemas.microsoft.com/office/drawing/2014/main" id="{766CCAEB-47CA-5311-821F-9DE50A80AEB3}"/>
              </a:ext>
            </a:extLst>
          </p:cNvPr>
          <p:cNvSpPr/>
          <p:nvPr/>
        </p:nvSpPr>
        <p:spPr>
          <a:xfrm>
            <a:off x="4315452"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C2DEEB"/>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9AD607D3-28CA-E1E6-DCFE-C33992C91353}"/>
              </a:ext>
            </a:extLst>
          </p:cNvPr>
          <p:cNvGrpSpPr/>
          <p:nvPr/>
        </p:nvGrpSpPr>
        <p:grpSpPr>
          <a:xfrm>
            <a:off x="4323358" y="2093122"/>
            <a:ext cx="1759216" cy="3934767"/>
            <a:chOff x="2115901" y="2119177"/>
            <a:chExt cx="1383863" cy="3095230"/>
          </a:xfrm>
        </p:grpSpPr>
        <p:sp>
          <p:nvSpPr>
            <p:cNvPr id="4" name="Freeform 3">
              <a:extLst>
                <a:ext uri="{FF2B5EF4-FFF2-40B4-BE49-F238E27FC236}">
                  <a16:creationId xmlns:a16="http://schemas.microsoft.com/office/drawing/2014/main" id="{CE5CE6B5-8631-EFE1-C923-75E86F730058}"/>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C2DEEB"/>
            </a:solidFill>
            <a:ln w="10698"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87D35EB-24F2-93ED-2651-19B481298770}"/>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18C384C3-144B-6A17-45F6-C430AA51474E}"/>
              </a:ext>
            </a:extLst>
          </p:cNvPr>
          <p:cNvGrpSpPr/>
          <p:nvPr/>
        </p:nvGrpSpPr>
        <p:grpSpPr>
          <a:xfrm>
            <a:off x="4265195" y="4032829"/>
            <a:ext cx="1879733" cy="2441854"/>
            <a:chOff x="9972379" y="3544683"/>
            <a:chExt cx="1478666" cy="1920851"/>
          </a:xfrm>
        </p:grpSpPr>
        <p:sp>
          <p:nvSpPr>
            <p:cNvPr id="7" name="Text Placeholder 23">
              <a:extLst>
                <a:ext uri="{FF2B5EF4-FFF2-40B4-BE49-F238E27FC236}">
                  <a16:creationId xmlns:a16="http://schemas.microsoft.com/office/drawing/2014/main" id="{9580128D-FA2B-C657-FD1B-8CD98B874D49}"/>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8" name="Text Placeholder 23">
              <a:extLst>
                <a:ext uri="{FF2B5EF4-FFF2-40B4-BE49-F238E27FC236}">
                  <a16:creationId xmlns:a16="http://schemas.microsoft.com/office/drawing/2014/main" id="{3656FE45-F6C6-184D-8619-E37466B4C87D}"/>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Social Media</a:t>
              </a:r>
              <a:endParaRPr lang="en-US" sz="2200" dirty="0"/>
            </a:p>
          </p:txBody>
        </p:sp>
      </p:grpSp>
      <p:sp>
        <p:nvSpPr>
          <p:cNvPr id="10" name="Freeform 9">
            <a:extLst>
              <a:ext uri="{FF2B5EF4-FFF2-40B4-BE49-F238E27FC236}">
                <a16:creationId xmlns:a16="http://schemas.microsoft.com/office/drawing/2014/main" id="{6D62EEB5-192E-5388-8F84-E2DA92A12E5B}"/>
              </a:ext>
            </a:extLst>
          </p:cNvPr>
          <p:cNvSpPr/>
          <p:nvPr/>
        </p:nvSpPr>
        <p:spPr>
          <a:xfrm>
            <a:off x="8174530"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11" name="Graphic 9">
            <a:extLst>
              <a:ext uri="{FF2B5EF4-FFF2-40B4-BE49-F238E27FC236}">
                <a16:creationId xmlns:a16="http://schemas.microsoft.com/office/drawing/2014/main" id="{C8536807-FD53-6931-E5C3-C21E31A504DB}"/>
              </a:ext>
            </a:extLst>
          </p:cNvPr>
          <p:cNvGrpSpPr/>
          <p:nvPr/>
        </p:nvGrpSpPr>
        <p:grpSpPr>
          <a:xfrm>
            <a:off x="8182436" y="2093122"/>
            <a:ext cx="1759216" cy="3934767"/>
            <a:chOff x="2115901" y="2119177"/>
            <a:chExt cx="1383863" cy="3095230"/>
          </a:xfrm>
        </p:grpSpPr>
        <p:sp>
          <p:nvSpPr>
            <p:cNvPr id="12" name="Freeform 11">
              <a:extLst>
                <a:ext uri="{FF2B5EF4-FFF2-40B4-BE49-F238E27FC236}">
                  <a16:creationId xmlns:a16="http://schemas.microsoft.com/office/drawing/2014/main" id="{B232129B-5EBA-6F3E-5EF2-759A90651175}"/>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5ED15E8-DCCD-8E7C-D12B-E6EF9DDACEF1}"/>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4A99906F-6B2B-EEA0-BA5D-723400FD8A88}"/>
              </a:ext>
            </a:extLst>
          </p:cNvPr>
          <p:cNvGrpSpPr/>
          <p:nvPr/>
        </p:nvGrpSpPr>
        <p:grpSpPr>
          <a:xfrm>
            <a:off x="8124273" y="4032829"/>
            <a:ext cx="1879733" cy="2441854"/>
            <a:chOff x="9972379" y="3544683"/>
            <a:chExt cx="1478666" cy="1920851"/>
          </a:xfrm>
        </p:grpSpPr>
        <p:sp>
          <p:nvSpPr>
            <p:cNvPr id="17" name="Text Placeholder 23">
              <a:extLst>
                <a:ext uri="{FF2B5EF4-FFF2-40B4-BE49-F238E27FC236}">
                  <a16:creationId xmlns:a16="http://schemas.microsoft.com/office/drawing/2014/main" id="{BE79FE87-D721-238D-ACDE-387F4B9D468E}"/>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1" name="Text Placeholder 23">
              <a:extLst>
                <a:ext uri="{FF2B5EF4-FFF2-40B4-BE49-F238E27FC236}">
                  <a16:creationId xmlns:a16="http://schemas.microsoft.com/office/drawing/2014/main" id="{1C99002C-1A7C-0FA1-2CBB-B67671E84B77}"/>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latin typeface="Calibri" panose="020F0502020204030204" pitchFamily="34" charset="0"/>
                  <a:ea typeface="Calibri" panose="020F0502020204030204" pitchFamily="34" charset="0"/>
                </a:rPr>
                <a:t>Specialised Job Sites</a:t>
              </a:r>
              <a:endParaRPr lang="en-GB" sz="2600" b="1" dirty="0">
                <a:latin typeface="Calibri" panose="020F0502020204030204" pitchFamily="34" charset="0"/>
                <a:ea typeface="Calibri" panose="020F0502020204030204" pitchFamily="34" charset="0"/>
              </a:endParaRPr>
            </a:p>
            <a:p>
              <a:endParaRPr lang="en-US" sz="2200" dirty="0"/>
            </a:p>
          </p:txBody>
        </p:sp>
      </p:grpSp>
      <p:sp>
        <p:nvSpPr>
          <p:cNvPr id="22" name="Freeform 21">
            <a:extLst>
              <a:ext uri="{FF2B5EF4-FFF2-40B4-BE49-F238E27FC236}">
                <a16:creationId xmlns:a16="http://schemas.microsoft.com/office/drawing/2014/main" id="{7216A934-DD8F-3DB5-FA27-52454258560A}"/>
              </a:ext>
            </a:extLst>
          </p:cNvPr>
          <p:cNvSpPr/>
          <p:nvPr/>
        </p:nvSpPr>
        <p:spPr>
          <a:xfrm>
            <a:off x="6244844"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23" name="Graphic 9">
            <a:extLst>
              <a:ext uri="{FF2B5EF4-FFF2-40B4-BE49-F238E27FC236}">
                <a16:creationId xmlns:a16="http://schemas.microsoft.com/office/drawing/2014/main" id="{0D76D4D5-999C-65DC-CB02-81EFF35550AA}"/>
              </a:ext>
            </a:extLst>
          </p:cNvPr>
          <p:cNvGrpSpPr/>
          <p:nvPr/>
        </p:nvGrpSpPr>
        <p:grpSpPr>
          <a:xfrm>
            <a:off x="6252750" y="2093122"/>
            <a:ext cx="1759216" cy="3934767"/>
            <a:chOff x="2115901" y="2119177"/>
            <a:chExt cx="1383863" cy="3095230"/>
          </a:xfrm>
        </p:grpSpPr>
        <p:sp>
          <p:nvSpPr>
            <p:cNvPr id="24" name="Freeform 23">
              <a:extLst>
                <a:ext uri="{FF2B5EF4-FFF2-40B4-BE49-F238E27FC236}">
                  <a16:creationId xmlns:a16="http://schemas.microsoft.com/office/drawing/2014/main" id="{ADD63498-54E3-4F37-7311-163050A66443}"/>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EAD10A-CB8B-CA72-D6E8-DA8FEDE43776}"/>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7" name="Text Placeholder 23">
            <a:extLst>
              <a:ext uri="{FF2B5EF4-FFF2-40B4-BE49-F238E27FC236}">
                <a16:creationId xmlns:a16="http://schemas.microsoft.com/office/drawing/2014/main" id="{657B6441-0AA3-C938-35AA-301B572F27A0}"/>
              </a:ext>
            </a:extLst>
          </p:cNvPr>
          <p:cNvSpPr txBox="1">
            <a:spLocks/>
          </p:cNvSpPr>
          <p:nvPr/>
        </p:nvSpPr>
        <p:spPr>
          <a:xfrm>
            <a:off x="6183150"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8" name="Text Placeholder 23">
            <a:extLst>
              <a:ext uri="{FF2B5EF4-FFF2-40B4-BE49-F238E27FC236}">
                <a16:creationId xmlns:a16="http://schemas.microsoft.com/office/drawing/2014/main" id="{6F11935A-F9F3-1597-3BDF-5C6AE23E2B31}"/>
              </a:ext>
            </a:extLst>
          </p:cNvPr>
          <p:cNvSpPr txBox="1">
            <a:spLocks/>
          </p:cNvSpPr>
          <p:nvPr/>
        </p:nvSpPr>
        <p:spPr>
          <a:xfrm>
            <a:off x="6181520"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Online Networking</a:t>
            </a:r>
          </a:p>
          <a:p>
            <a:endParaRPr lang="en-US" sz="2200" dirty="0"/>
          </a:p>
        </p:txBody>
      </p:sp>
      <p:sp>
        <p:nvSpPr>
          <p:cNvPr id="33" name="Freeform 32">
            <a:extLst>
              <a:ext uri="{FF2B5EF4-FFF2-40B4-BE49-F238E27FC236}">
                <a16:creationId xmlns:a16="http://schemas.microsoft.com/office/drawing/2014/main" id="{C1052DBA-948E-AE1C-B1FC-01871633C606}"/>
              </a:ext>
            </a:extLst>
          </p:cNvPr>
          <p:cNvSpPr/>
          <p:nvPr/>
        </p:nvSpPr>
        <p:spPr>
          <a:xfrm>
            <a:off x="10047242"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C2DEEB"/>
          </a:solidFill>
          <a:ln w="10698" cap="flat">
            <a:noFill/>
            <a:prstDash val="solid"/>
            <a:miter/>
          </a:ln>
        </p:spPr>
        <p:txBody>
          <a:bodyPr rtlCol="0" anchor="ctr"/>
          <a:lstStyle/>
          <a:p>
            <a:endParaRPr lang="en-US"/>
          </a:p>
        </p:txBody>
      </p:sp>
      <p:grpSp>
        <p:nvGrpSpPr>
          <p:cNvPr id="34" name="Graphic 9">
            <a:extLst>
              <a:ext uri="{FF2B5EF4-FFF2-40B4-BE49-F238E27FC236}">
                <a16:creationId xmlns:a16="http://schemas.microsoft.com/office/drawing/2014/main" id="{93F34201-ED99-DE2F-BAA4-6483B9B85158}"/>
              </a:ext>
            </a:extLst>
          </p:cNvPr>
          <p:cNvGrpSpPr/>
          <p:nvPr/>
        </p:nvGrpSpPr>
        <p:grpSpPr>
          <a:xfrm>
            <a:off x="10055148" y="2093122"/>
            <a:ext cx="1759216" cy="3934767"/>
            <a:chOff x="2115901" y="2119177"/>
            <a:chExt cx="1383863" cy="3095230"/>
          </a:xfrm>
        </p:grpSpPr>
        <p:sp>
          <p:nvSpPr>
            <p:cNvPr id="36" name="Freeform 35">
              <a:extLst>
                <a:ext uri="{FF2B5EF4-FFF2-40B4-BE49-F238E27FC236}">
                  <a16:creationId xmlns:a16="http://schemas.microsoft.com/office/drawing/2014/main" id="{B71A07AE-D53A-DDDB-BEC9-9423E2C82272}"/>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C2DEEB"/>
            </a:solidFill>
            <a:ln w="106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A5FBCAE-1A90-61A0-9531-30660187FD2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6BFF2E0-0F9D-B28E-F07C-E7EF27F9D0A6}"/>
              </a:ext>
            </a:extLst>
          </p:cNvPr>
          <p:cNvGrpSpPr/>
          <p:nvPr/>
        </p:nvGrpSpPr>
        <p:grpSpPr>
          <a:xfrm>
            <a:off x="9996985" y="4032829"/>
            <a:ext cx="1879733" cy="2441854"/>
            <a:chOff x="9972379" y="3544683"/>
            <a:chExt cx="1478666" cy="1920851"/>
          </a:xfrm>
        </p:grpSpPr>
        <p:sp>
          <p:nvSpPr>
            <p:cNvPr id="42" name="Text Placeholder 23">
              <a:extLst>
                <a:ext uri="{FF2B5EF4-FFF2-40B4-BE49-F238E27FC236}">
                  <a16:creationId xmlns:a16="http://schemas.microsoft.com/office/drawing/2014/main" id="{FCD66ACC-6F91-90FD-4059-EC8E042C5759}"/>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44" name="Text Placeholder 23">
              <a:extLst>
                <a:ext uri="{FF2B5EF4-FFF2-40B4-BE49-F238E27FC236}">
                  <a16:creationId xmlns:a16="http://schemas.microsoft.com/office/drawing/2014/main" id="{7A783DFE-A83B-71D8-F16C-BC6C33F58A75}"/>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Mobile Apps</a:t>
              </a:r>
              <a:endParaRPr lang="en-US" sz="2200" dirty="0"/>
            </a:p>
          </p:txBody>
        </p:sp>
      </p:grpSp>
      <p:pic>
        <p:nvPicPr>
          <p:cNvPr id="52" name="Graphic 51" descr="Online Network outline">
            <a:extLst>
              <a:ext uri="{FF2B5EF4-FFF2-40B4-BE49-F238E27FC236}">
                <a16:creationId xmlns:a16="http://schemas.microsoft.com/office/drawing/2014/main" id="{9F31BF05-C5B7-77AA-396B-5E81EEF3B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2277" y="2398361"/>
            <a:ext cx="1135251" cy="1135251"/>
          </a:xfrm>
          <a:prstGeom prst="rect">
            <a:avLst/>
          </a:prstGeom>
        </p:spPr>
      </p:pic>
      <p:pic>
        <p:nvPicPr>
          <p:cNvPr id="54" name="Graphic 53" descr="Internet outline">
            <a:extLst>
              <a:ext uri="{FF2B5EF4-FFF2-40B4-BE49-F238E27FC236}">
                <a16:creationId xmlns:a16="http://schemas.microsoft.com/office/drawing/2014/main" id="{6BBC291A-9054-21C7-C49F-D6B7A1BE5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4473" y="2522349"/>
            <a:ext cx="914400" cy="914400"/>
          </a:xfrm>
          <a:prstGeom prst="rect">
            <a:avLst/>
          </a:prstGeom>
        </p:spPr>
      </p:pic>
      <p:pic>
        <p:nvPicPr>
          <p:cNvPr id="61" name="Graphic 60" descr="Social network outline">
            <a:extLst>
              <a:ext uri="{FF2B5EF4-FFF2-40B4-BE49-F238E27FC236}">
                <a16:creationId xmlns:a16="http://schemas.microsoft.com/office/drawing/2014/main" id="{B8DC80ED-FCC8-2F14-7DB4-F5A1AE1EB1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6393" y="2460356"/>
            <a:ext cx="914400" cy="914400"/>
          </a:xfrm>
          <a:prstGeom prst="rect">
            <a:avLst/>
          </a:prstGeom>
        </p:spPr>
      </p:pic>
      <p:pic>
        <p:nvPicPr>
          <p:cNvPr id="63" name="Graphic 62" descr="Web design outline">
            <a:extLst>
              <a:ext uri="{FF2B5EF4-FFF2-40B4-BE49-F238E27FC236}">
                <a16:creationId xmlns:a16="http://schemas.microsoft.com/office/drawing/2014/main" id="{CED396D9-6730-4ED6-0510-2448CBB09C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64603" y="2444858"/>
            <a:ext cx="914400" cy="914400"/>
          </a:xfrm>
          <a:prstGeom prst="rect">
            <a:avLst/>
          </a:prstGeom>
        </p:spPr>
      </p:pic>
      <p:pic>
        <p:nvPicPr>
          <p:cNvPr id="65" name="Graphic 64" descr="Work from home desk outline">
            <a:extLst>
              <a:ext uri="{FF2B5EF4-FFF2-40B4-BE49-F238E27FC236}">
                <a16:creationId xmlns:a16="http://schemas.microsoft.com/office/drawing/2014/main" id="{7EDCE436-AC4D-089A-802F-72BE27CE35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2814" y="2506850"/>
            <a:ext cx="914400" cy="914400"/>
          </a:xfrm>
          <a:prstGeom prst="rect">
            <a:avLst/>
          </a:prstGeom>
        </p:spPr>
      </p:pic>
      <p:pic>
        <p:nvPicPr>
          <p:cNvPr id="67" name="Graphic 66" descr="Social distancing outline">
            <a:extLst>
              <a:ext uri="{FF2B5EF4-FFF2-40B4-BE49-F238E27FC236}">
                <a16:creationId xmlns:a16="http://schemas.microsoft.com/office/drawing/2014/main" id="{90EEF7CD-2E85-441D-C2FB-7A59013BFBB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92685" y="2491353"/>
            <a:ext cx="914400" cy="914400"/>
          </a:xfrm>
          <a:prstGeom prst="rect">
            <a:avLst/>
          </a:prstGeom>
        </p:spPr>
      </p:pic>
    </p:spTree>
    <p:extLst>
      <p:ext uri="{BB962C8B-B14F-4D97-AF65-F5344CB8AC3E}">
        <p14:creationId xmlns:p14="http://schemas.microsoft.com/office/powerpoint/2010/main" val="341201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Online Job Boards</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01</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Websites like Indeed, Monster, and Glassdoor have become some of the most popular platforms for job seekers. These sites aggregate listings from various sources, allowing users to search for jobs by location, industry, and keyword. They often include tools for uploading resumes, setting job alerts, and applying directly through the platform.</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11" name="Graphic 10" descr="Work from home desk outline">
            <a:extLst>
              <a:ext uri="{FF2B5EF4-FFF2-40B4-BE49-F238E27FC236}">
                <a16:creationId xmlns:a16="http://schemas.microsoft.com/office/drawing/2014/main" id="{1F65B5AC-5BA2-89BA-78DC-3E14A20030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7884" y="3769704"/>
            <a:ext cx="1945296" cy="1945296"/>
          </a:xfrm>
          <a:prstGeom prst="rect">
            <a:avLst/>
          </a:prstGeom>
        </p:spPr>
      </p:pic>
    </p:spTree>
    <p:extLst>
      <p:ext uri="{BB962C8B-B14F-4D97-AF65-F5344CB8AC3E}">
        <p14:creationId xmlns:p14="http://schemas.microsoft.com/office/powerpoint/2010/main" val="386121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Company Websites</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02</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Many organisations post job openings directly on their websites. This method can be particularly effective for candidates targeting specific companies or industries. Checking the career pages of companies of interest ensures that job seekers access the most current and relevant postings.</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8" name="Graphic 7" descr="Web design outline">
            <a:extLst>
              <a:ext uri="{FF2B5EF4-FFF2-40B4-BE49-F238E27FC236}">
                <a16:creationId xmlns:a16="http://schemas.microsoft.com/office/drawing/2014/main" id="{18F4B58D-8BBE-2031-58D9-B785C6EAF4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273" y="4343400"/>
            <a:ext cx="1721088" cy="1721088"/>
          </a:xfrm>
          <a:prstGeom prst="rect">
            <a:avLst/>
          </a:prstGeom>
        </p:spPr>
      </p:pic>
    </p:spTree>
    <p:extLst>
      <p:ext uri="{BB962C8B-B14F-4D97-AF65-F5344CB8AC3E}">
        <p14:creationId xmlns:p14="http://schemas.microsoft.com/office/powerpoint/2010/main" val="56835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C2DEEB"/>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rPr>
              <a:t>Social Media</a:t>
            </a: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03</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LinkedIn is a powerful tool for professional networking and job searching. It allows users to connect with industry professionals, join groups, follow companies, and apply for jobs. Other social media platforms like Twitter and Facebook also have job search functionalities and can be useful for networking and discovering job opportunities.</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ocial network outline">
            <a:extLst>
              <a:ext uri="{FF2B5EF4-FFF2-40B4-BE49-F238E27FC236}">
                <a16:creationId xmlns:a16="http://schemas.microsoft.com/office/drawing/2014/main" id="{D40FD004-DEDA-227B-FB6F-28F9BA9537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40" y="3748137"/>
            <a:ext cx="2034669" cy="2034669"/>
          </a:xfrm>
          <a:prstGeom prst="rect">
            <a:avLst/>
          </a:prstGeom>
        </p:spPr>
      </p:pic>
    </p:spTree>
    <p:extLst>
      <p:ext uri="{BB962C8B-B14F-4D97-AF65-F5344CB8AC3E}">
        <p14:creationId xmlns:p14="http://schemas.microsoft.com/office/powerpoint/2010/main" val="39088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Online Networking</a:t>
            </a: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04</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Webinars, virtual career fairs, and online professional groups provide additional venues for job seekers to network and learn about job opportunities. These platforms facilitate connections with industry leaders and potential employers, often leading to job referrals and opportunities that might not be advertised publicly.</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11" name="Graphic 10" descr="Social distancing outline">
            <a:extLst>
              <a:ext uri="{FF2B5EF4-FFF2-40B4-BE49-F238E27FC236}">
                <a16:creationId xmlns:a16="http://schemas.microsoft.com/office/drawing/2014/main" id="{13AA739F-0A32-B94A-5D3F-8A755B6416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894" y="4040538"/>
            <a:ext cx="1841845" cy="1841845"/>
          </a:xfrm>
          <a:prstGeom prst="rect">
            <a:avLst/>
          </a:prstGeom>
        </p:spPr>
      </p:pic>
    </p:spTree>
    <p:extLst>
      <p:ext uri="{BB962C8B-B14F-4D97-AF65-F5344CB8AC3E}">
        <p14:creationId xmlns:p14="http://schemas.microsoft.com/office/powerpoint/2010/main" val="80075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Specialised Job Sites</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05</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9" y="3525589"/>
            <a:ext cx="8264492"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Certain fields have niche job boards that cater specifically to their industry. For example, Stack Overflow Jobs for tech positions or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Mediabistro</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for media and communication roles. These sites can provide more targeted job listings and resources specific to a particular career path.</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3" name="Graphic 2" descr="Internet outline">
            <a:extLst>
              <a:ext uri="{FF2B5EF4-FFF2-40B4-BE49-F238E27FC236}">
                <a16:creationId xmlns:a16="http://schemas.microsoft.com/office/drawing/2014/main" id="{778149EF-BF85-0450-E9AE-5EFA184DD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002" y="3890202"/>
            <a:ext cx="1908877" cy="1908877"/>
          </a:xfrm>
          <a:prstGeom prst="rect">
            <a:avLst/>
          </a:prstGeom>
        </p:spPr>
      </p:pic>
    </p:spTree>
    <p:extLst>
      <p:ext uri="{BB962C8B-B14F-4D97-AF65-F5344CB8AC3E}">
        <p14:creationId xmlns:p14="http://schemas.microsoft.com/office/powerpoint/2010/main" val="153058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C2DEEB"/>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rPr>
              <a:t>Mobile Apps</a:t>
            </a: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06</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Job search apps like LinkedIn, Glassdoor, and Indeed offer the convenience of job searching on-the-go. Users can set up alerts, receive notifications of new job postings, and apply with just a few taps on their smartphones.</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pic>
        <p:nvPicPr>
          <p:cNvPr id="2" name="Graphic 1" descr="Online Network outline">
            <a:extLst>
              <a:ext uri="{FF2B5EF4-FFF2-40B4-BE49-F238E27FC236}">
                <a16:creationId xmlns:a16="http://schemas.microsoft.com/office/drawing/2014/main" id="{36F0365C-4756-B20F-C30F-1325FFC4F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645" y="3472781"/>
            <a:ext cx="1826023" cy="1826023"/>
          </a:xfrm>
          <a:prstGeom prst="rect">
            <a:avLst/>
          </a:prstGeom>
        </p:spPr>
      </p:pic>
    </p:spTree>
    <p:extLst>
      <p:ext uri="{BB962C8B-B14F-4D97-AF65-F5344CB8AC3E}">
        <p14:creationId xmlns:p14="http://schemas.microsoft.com/office/powerpoint/2010/main" val="83479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2" y="960120"/>
            <a:ext cx="6682018" cy="2873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The integration of technology in the job search process has greatly expanded the avenues available to job seekers. While traditional methods like newspapers and job agencies remain useful, the internet has opened up a wealth of resources that make finding a job more accessible and efficient. </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By leveraging a combination of these traditional and modern methods, job seekers can enhance their chances of finding the right opportunity that fits their skills and career goals.</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Let’s look at some websites to start your search…</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CC986BFD-F0DC-603A-364E-26E12BF432BE}"/>
              </a:ext>
            </a:extLst>
          </p:cNvPr>
          <p:cNvSpPr/>
          <p:nvPr/>
        </p:nvSpPr>
        <p:spPr>
          <a:xfrm>
            <a:off x="7935771" y="-256796"/>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25962" r="-25962"/>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10421451" y="3474859"/>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98804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B88A980-73D4-1CEC-E9E7-A73C98B07DD7}"/>
              </a:ext>
            </a:extLst>
          </p:cNvPr>
          <p:cNvCxnSpPr>
            <a:cxnSpLocks/>
          </p:cNvCxnSpPr>
          <p:nvPr/>
        </p:nvCxnSpPr>
        <p:spPr>
          <a:xfrm flipH="1">
            <a:off x="0" y="1190804"/>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3040690"/>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009596-E83F-681F-7A7E-91D79C91D9E4}"/>
              </a:ext>
            </a:extLst>
          </p:cNvPr>
          <p:cNvCxnSpPr>
            <a:cxnSpLocks/>
          </p:cNvCxnSpPr>
          <p:nvPr/>
        </p:nvCxnSpPr>
        <p:spPr>
          <a:xfrm flipH="1">
            <a:off x="0" y="3636088"/>
            <a:ext cx="1828800" cy="0"/>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1165156" y="731098"/>
            <a:ext cx="11180445" cy="4836389"/>
          </a:xfrm>
          <a:prstGeom prst="rect">
            <a:avLst/>
          </a:prstGeom>
          <a:noFill/>
        </p:spPr>
        <p:txBody>
          <a:bodyPr wrap="square">
            <a:spAutoFit/>
          </a:bodyPr>
          <a:lstStyle/>
          <a:p>
            <a:pPr marL="1562100" indent="-1549400" algn="just">
              <a:lnSpc>
                <a:spcPct val="150000"/>
              </a:lnSpc>
              <a:tabLst>
                <a:tab pos="2386013" algn="l"/>
              </a:tabLst>
            </a:pPr>
            <a:r>
              <a:rPr lang="en-GB" sz="3200"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Sweden</a:t>
            </a:r>
            <a:r>
              <a:rPr lang="en-GB" sz="32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https://jobb.blocket.se/</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1562100" indent="-1549400" algn="just">
              <a:lnSpc>
                <a:spcPct val="150000"/>
              </a:lnSpc>
              <a:tabLst>
                <a:tab pos="2386013" algn="l"/>
              </a:tabLst>
            </a:pP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https://arbetsformedlingen.se/other-languages/english-engelska</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https://jobbsafari.se/</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France</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https://www.francetravail.fr/accueil/</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p>
          <a:p>
            <a:pPr marL="1562100" indent="-1549400" algn="just">
              <a:lnSpc>
                <a:spcPct val="150000"/>
              </a:lnSpc>
              <a:tabLst>
                <a:tab pos="2386013" algn="l"/>
              </a:tabLst>
            </a:pPr>
            <a:r>
              <a:rPr lang="en-GB" sz="2800" b="1" dirty="0">
                <a:solidFill>
                  <a:schemeClr val="bg1"/>
                </a:solidFill>
                <a:effectLst/>
                <a:highlight>
                  <a:srgbClr val="C2DEEB"/>
                </a:highlight>
                <a:latin typeface="Calibri" panose="020F0502020204030204" pitchFamily="34" charset="0"/>
                <a:ea typeface="Calibri" panose="020F0502020204030204" pitchFamily="34" charset="0"/>
                <a:cs typeface="Calibri" panose="020F0502020204030204" pitchFamily="34" charset="0"/>
              </a:rPr>
              <a:t> Netherlands</a:t>
            </a:r>
            <a:r>
              <a:rPr lang="en-GB" sz="2800" b="1" dirty="0">
                <a:solidFill>
                  <a:srgbClr val="C2DEEB"/>
                </a:solidFill>
                <a:effectLst/>
                <a:highlight>
                  <a:srgbClr val="C2DEEB"/>
                </a:highlight>
                <a:latin typeface="Calibri" panose="020F0502020204030204" pitchFamily="34" charset="0"/>
                <a:ea typeface="Calibri" panose="020F0502020204030204" pitchFamily="34" charset="0"/>
                <a:cs typeface="Calibri" panose="020F0502020204030204" pitchFamily="34" charset="0"/>
              </a:rPr>
              <a:t>:</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https://www.nationalevacaturebank.nl/</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indent="42863"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https://www.idibu.com/network/nationale-vacaturebank/</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indent="42863"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https://www.monsterboard.nl/</a:t>
            </a:r>
            <a:endPar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endParaRPr>
          </a:p>
          <a:p>
            <a:pPr marL="2357438" indent="42863" algn="just">
              <a:lnSpc>
                <a:spcPct val="150000"/>
              </a:lnSpc>
              <a:tabLst>
                <a:tab pos="2386013" algn="l"/>
              </a:tabLst>
            </a:pP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C82011E2-720B-E61A-5531-E53F13D7D29C}"/>
              </a:ext>
            </a:extLst>
          </p:cNvPr>
          <p:cNvCxnSpPr>
            <a:cxnSpLocks/>
          </p:cNvCxnSpPr>
          <p:nvPr/>
        </p:nvCxnSpPr>
        <p:spPr>
          <a:xfrm flipH="1">
            <a:off x="-59977" y="5325269"/>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B352DE-166D-C752-200B-A4A43E6DFEF9}"/>
              </a:ext>
            </a:extLst>
          </p:cNvPr>
          <p:cNvSpPr txBox="1"/>
          <p:nvPr/>
        </p:nvSpPr>
        <p:spPr>
          <a:xfrm>
            <a:off x="1165156" y="4957270"/>
            <a:ext cx="8642554" cy="1789401"/>
          </a:xfrm>
          <a:prstGeom prst="rect">
            <a:avLst/>
          </a:prstGeom>
          <a:noFill/>
        </p:spPr>
        <p:txBody>
          <a:bodyPr wrap="square">
            <a:spAutoFit/>
          </a:bodyPr>
          <a:lstStyle/>
          <a:p>
            <a:pPr marL="1562100" indent="-1549400" algn="just">
              <a:lnSpc>
                <a:spcPct val="150000"/>
              </a:lnSpc>
              <a:tabLst>
                <a:tab pos="2386013" algn="l"/>
              </a:tabLst>
            </a:pPr>
            <a:r>
              <a:rPr lang="en-GB" sz="2800" dirty="0">
                <a:solidFill>
                  <a:schemeClr val="bg1"/>
                </a:solidFill>
                <a:highlight>
                  <a:srgbClr val="E6C8C7"/>
                </a:highlight>
                <a:latin typeface="Calibri" panose="020F0502020204030204" pitchFamily="34" charset="0"/>
                <a:ea typeface="Calibri" panose="020F0502020204030204" pitchFamily="34" charset="0"/>
                <a:cs typeface="Calibri" panose="020F0502020204030204" pitchFamily="34" charset="0"/>
              </a:rPr>
              <a:t>Ireland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https://Jobs.ie/</a:t>
            </a:r>
            <a:endParaRPr lang="en-IE" u="sng"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562100" indent="-1549400" algn="just">
              <a:lnSpc>
                <a:spcPct val="150000"/>
              </a:lnSpc>
              <a:tabLst>
                <a:tab pos="2386013" algn="l"/>
              </a:tabLst>
            </a:pPr>
            <a:r>
              <a:rPr lang="en-IE"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r>
              <a:rPr lang="en-GB" sz="2400" u="sng"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https://irishjobs.ie/</a:t>
            </a:r>
            <a:endPar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endParaRPr>
          </a:p>
          <a:p>
            <a:pPr marL="1562100" indent="-1549400" algn="just">
              <a:lnSpc>
                <a:spcPct val="150000"/>
              </a:lnSpc>
              <a:tabLst>
                <a:tab pos="2386013" algn="l"/>
              </a:tabLst>
            </a:pP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https://www.caterer.com/ </a:t>
            </a:r>
          </a:p>
        </p:txBody>
      </p:sp>
    </p:spTree>
    <p:extLst>
      <p:ext uri="{BB962C8B-B14F-4D97-AF65-F5344CB8AC3E}">
        <p14:creationId xmlns:p14="http://schemas.microsoft.com/office/powerpoint/2010/main" val="183363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591898" y="1069095"/>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303263" y="1069095"/>
            <a:ext cx="4804984" cy="689519"/>
          </a:xfrm>
        </p:spPr>
        <p:txBody>
          <a:bodyPr/>
          <a:lstStyle/>
          <a:p>
            <a:r>
              <a:rPr lang="en-GB" sz="2400" dirty="0">
                <a:effectLst/>
                <a:latin typeface="Calibri" panose="020F0502020204030204" pitchFamily="34" charset="0"/>
                <a:ea typeface="Calibri" panose="020F0502020204030204" pitchFamily="34" charset="0"/>
              </a:rPr>
              <a:t>Job Search Today</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591898" y="1750467"/>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303263" y="1753675"/>
            <a:ext cx="4804984" cy="689519"/>
          </a:xfrm>
        </p:spPr>
        <p:txBody>
          <a:bodyPr/>
          <a:lstStyle/>
          <a:p>
            <a:pPr>
              <a:lnSpc>
                <a:spcPct val="107000"/>
              </a:lnSpc>
              <a:spcAft>
                <a:spcPts val="800"/>
              </a:spcAft>
            </a:pPr>
            <a:r>
              <a:rPr lang="sv-SE" sz="2400" dirty="0" err="1">
                <a:effectLst/>
                <a:latin typeface="Calibri" panose="020F0502020204030204" pitchFamily="34" charset="0"/>
                <a:ea typeface="Calibri" panose="020F0502020204030204" pitchFamily="34" charset="0"/>
              </a:rPr>
              <a:t>Traditional</a:t>
            </a:r>
            <a:r>
              <a:rPr lang="sv-SE" sz="2400" dirty="0">
                <a:effectLst/>
                <a:latin typeface="Calibri" panose="020F0502020204030204" pitchFamily="34" charset="0"/>
                <a:ea typeface="Calibri" panose="020F0502020204030204" pitchFamily="34" charset="0"/>
              </a:rPr>
              <a:t> </a:t>
            </a:r>
            <a:r>
              <a:rPr lang="sv-SE" sz="2400" dirty="0" err="1">
                <a:effectLst/>
                <a:latin typeface="Calibri" panose="020F0502020204030204" pitchFamily="34" charset="0"/>
                <a:ea typeface="Calibri" panose="020F0502020204030204" pitchFamily="34" charset="0"/>
              </a:rPr>
              <a:t>Methods</a:t>
            </a:r>
            <a:endParaRPr lang="sv-SE" sz="2400" dirty="0">
              <a:effectLst/>
              <a:latin typeface="Calibri" panose="020F0502020204030204" pitchFamily="34" charset="0"/>
              <a:ea typeface="Calibri" panose="020F0502020204030204" pitchFamily="34" charset="0"/>
            </a:endParaRP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641685"/>
            <a:ext cx="3717731" cy="124264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JOB </a:t>
            </a:r>
          </a:p>
          <a:p>
            <a:pPr>
              <a:lnSpc>
                <a:spcPts val="4600"/>
              </a:lnSpc>
              <a:spcBef>
                <a:spcPts val="0"/>
              </a:spcBef>
            </a:pPr>
            <a:r>
              <a:rPr lang="en-US" sz="6000" b="1" dirty="0"/>
              <a:t>SEARCH SKILLS</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591898" y="2431840"/>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303263" y="243825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Today’s Methods</a:t>
            </a:r>
          </a:p>
        </p:txBody>
      </p:sp>
      <p:sp>
        <p:nvSpPr>
          <p:cNvPr id="4" name="Text Placeholder 22">
            <a:extLst>
              <a:ext uri="{FF2B5EF4-FFF2-40B4-BE49-F238E27FC236}">
                <a16:creationId xmlns:a16="http://schemas.microsoft.com/office/drawing/2014/main" id="{1F7212BB-A3C8-CA16-493B-4D95191B9187}"/>
              </a:ext>
            </a:extLst>
          </p:cNvPr>
          <p:cNvSpPr txBox="1">
            <a:spLocks/>
          </p:cNvSpPr>
          <p:nvPr/>
        </p:nvSpPr>
        <p:spPr>
          <a:xfrm>
            <a:off x="5583877" y="3129671"/>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4">
            <a:extLst>
              <a:ext uri="{FF2B5EF4-FFF2-40B4-BE49-F238E27FC236}">
                <a16:creationId xmlns:a16="http://schemas.microsoft.com/office/drawing/2014/main" id="{29FAC30A-F75F-78E4-7DB5-DCC5F9AAA95C}"/>
              </a:ext>
            </a:extLst>
          </p:cNvPr>
          <p:cNvSpPr txBox="1">
            <a:spLocks/>
          </p:cNvSpPr>
          <p:nvPr/>
        </p:nvSpPr>
        <p:spPr>
          <a:xfrm>
            <a:off x="6295242" y="3136087"/>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Tips on Job </a:t>
            </a:r>
            <a:r>
              <a:rPr lang="sv-SE" sz="2400" dirty="0" err="1">
                <a:latin typeface="Calibri" panose="020F0502020204030204" pitchFamily="34" charset="0"/>
                <a:ea typeface="Calibri" panose="020F0502020204030204" pitchFamily="34" charset="0"/>
              </a:rPr>
              <a:t>Searching</a:t>
            </a:r>
            <a:endParaRPr lang="sv-SE" sz="2400" dirty="0">
              <a:latin typeface="Calibri" panose="020F0502020204030204" pitchFamily="34" charset="0"/>
              <a:ea typeface="Calibri" panose="020F0502020204030204" pitchFamily="34" charset="0"/>
            </a:endParaRPr>
          </a:p>
        </p:txBody>
      </p:sp>
      <p:sp>
        <p:nvSpPr>
          <p:cNvPr id="2" name="Text Placeholder 24">
            <a:extLst>
              <a:ext uri="{FF2B5EF4-FFF2-40B4-BE49-F238E27FC236}">
                <a16:creationId xmlns:a16="http://schemas.microsoft.com/office/drawing/2014/main" id="{75CEC61A-F498-8501-4527-BDDA2313DD75}"/>
              </a:ext>
            </a:extLst>
          </p:cNvPr>
          <p:cNvSpPr txBox="1">
            <a:spLocks/>
          </p:cNvSpPr>
          <p:nvPr/>
        </p:nvSpPr>
        <p:spPr>
          <a:xfrm>
            <a:off x="6349157" y="3732577"/>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Exercises</a:t>
            </a:r>
          </a:p>
        </p:txBody>
      </p:sp>
      <p:pic>
        <p:nvPicPr>
          <p:cNvPr id="6" name="Picture 5">
            <a:extLst>
              <a:ext uri="{FF2B5EF4-FFF2-40B4-BE49-F238E27FC236}">
                <a16:creationId xmlns:a16="http://schemas.microsoft.com/office/drawing/2014/main" id="{BA508260-0B3C-686F-EAED-AFE0B7E4F6ED}"/>
              </a:ext>
            </a:extLst>
          </p:cNvPr>
          <p:cNvPicPr>
            <a:picLocks noChangeAspect="1"/>
          </p:cNvPicPr>
          <p:nvPr/>
        </p:nvPicPr>
        <p:blipFill>
          <a:blip r:embed="rId2"/>
          <a:stretch>
            <a:fillRect/>
          </a:stretch>
        </p:blipFill>
        <p:spPr>
          <a:xfrm>
            <a:off x="9303283" y="4733985"/>
            <a:ext cx="2473728" cy="521569"/>
          </a:xfrm>
          <a:prstGeom prst="rect">
            <a:avLst/>
          </a:prstGeom>
        </p:spPr>
      </p:pic>
      <p:pic>
        <p:nvPicPr>
          <p:cNvPr id="8" name="Picture 7" descr="A close-up of a text&#10;&#10;Description automatically generated">
            <a:extLst>
              <a:ext uri="{FF2B5EF4-FFF2-40B4-BE49-F238E27FC236}">
                <a16:creationId xmlns:a16="http://schemas.microsoft.com/office/drawing/2014/main" id="{2BCC493F-16EE-6CF6-8317-10190146C578}"/>
              </a:ext>
            </a:extLst>
          </p:cNvPr>
          <p:cNvPicPr>
            <a:picLocks noChangeAspect="1"/>
          </p:cNvPicPr>
          <p:nvPr/>
        </p:nvPicPr>
        <p:blipFill>
          <a:blip r:embed="rId3"/>
          <a:stretch>
            <a:fillRect/>
          </a:stretch>
        </p:blipFill>
        <p:spPr>
          <a:xfrm>
            <a:off x="7394128" y="5558143"/>
            <a:ext cx="4310819" cy="760066"/>
          </a:xfrm>
          <a:prstGeom prst="rect">
            <a:avLst/>
          </a:prstGeom>
        </p:spPr>
      </p:pic>
    </p:spTree>
    <p:extLst>
      <p:ext uri="{BB962C8B-B14F-4D97-AF65-F5344CB8AC3E}">
        <p14:creationId xmlns:p14="http://schemas.microsoft.com/office/powerpoint/2010/main" val="2536835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Tips on Job Searching</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1089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829733" y="2217402"/>
            <a:ext cx="653300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Clarify Your Career Goals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Leverage Online Job Boards and Company Websites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Network Effectively</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Prepare Thoroughly for Interviews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Utilise Job Agencies and Recruiters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Stay Organised</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Enhance Your Skills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Follow Up</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Stay Positive and Persistent</a:t>
            </a:r>
          </a:p>
          <a:p>
            <a:pPr marL="587375" indent="-587375">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2" name="Text Placeholder 5">
            <a:extLst>
              <a:ext uri="{FF2B5EF4-FFF2-40B4-BE49-F238E27FC236}">
                <a16:creationId xmlns:a16="http://schemas.microsoft.com/office/drawing/2014/main" id="{50B39A83-7AC3-918E-F645-04E0B268AB37}"/>
              </a:ext>
            </a:extLst>
          </p:cNvPr>
          <p:cNvSpPr txBox="1">
            <a:spLocks/>
          </p:cNvSpPr>
          <p:nvPr/>
        </p:nvSpPr>
        <p:spPr>
          <a:xfrm>
            <a:off x="829733" y="643466"/>
            <a:ext cx="9652000" cy="1642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Navigating the job market can be challenging, but with a strategic approach, you can significantly increase your chances of landing the right position. Here are some</a:t>
            </a:r>
            <a:r>
              <a:rPr lang="en-GB" sz="2400" dirty="0">
                <a:solidFill>
                  <a:schemeClr val="bg1"/>
                </a:solidFill>
                <a:latin typeface="Calibri" panose="020F0502020204030204" pitchFamily="34" charset="0"/>
                <a:ea typeface="Calibri" panose="020F0502020204030204" pitchFamily="34" charset="0"/>
              </a:rPr>
              <a:t> </a:t>
            </a:r>
            <a:r>
              <a:rPr lang="en-GB" sz="2400" dirty="0">
                <a:solidFill>
                  <a:schemeClr val="bg1"/>
                </a:solidFill>
                <a:highlight>
                  <a:srgbClr val="B6D1E1"/>
                </a:highlight>
                <a:latin typeface="Calibri" panose="020F0502020204030204" pitchFamily="34" charset="0"/>
                <a:ea typeface="Calibri" panose="020F0502020204030204" pitchFamily="34" charset="0"/>
              </a:rPr>
              <a:t>essential tips to enhance your job search</a:t>
            </a:r>
            <a:r>
              <a:rPr lang="en-GB" sz="2400" dirty="0">
                <a:solidFill>
                  <a:srgbClr val="382B1B"/>
                </a:solidFill>
                <a:latin typeface="Calibri" panose="020F0502020204030204" pitchFamily="34" charset="0"/>
                <a:ea typeface="Calibri" panose="020F0502020204030204" pitchFamily="34" charset="0"/>
              </a:rPr>
              <a:t>:</a:t>
            </a:r>
          </a:p>
        </p:txBody>
      </p:sp>
      <p:sp>
        <p:nvSpPr>
          <p:cNvPr id="11" name="Graphic 4">
            <a:extLst>
              <a:ext uri="{FF2B5EF4-FFF2-40B4-BE49-F238E27FC236}">
                <a16:creationId xmlns:a16="http://schemas.microsoft.com/office/drawing/2014/main" id="{F00ACAAA-0D5D-984E-1DDC-FB16E7AE9C1F}"/>
              </a:ext>
            </a:extLst>
          </p:cNvPr>
          <p:cNvSpPr/>
          <p:nvPr/>
        </p:nvSpPr>
        <p:spPr>
          <a:xfrm rot="4967076">
            <a:off x="6862568" y="1768582"/>
            <a:ext cx="5570060" cy="574316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blipFill dpi="0" rotWithShape="0">
            <a:blip r:embed="rId2"/>
            <a:srcRect/>
            <a:stretch>
              <a:fillRect l="-17452" t="-3727" r="-9770" b="3727"/>
            </a:stretch>
          </a:blip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Graphic 4">
            <a:extLst>
              <a:ext uri="{FF2B5EF4-FFF2-40B4-BE49-F238E27FC236}">
                <a16:creationId xmlns:a16="http://schemas.microsoft.com/office/drawing/2014/main" id="{950AAFC8-86F2-5968-1CC7-FA8024CDDE6D}"/>
              </a:ext>
            </a:extLst>
          </p:cNvPr>
          <p:cNvSpPr/>
          <p:nvPr/>
        </p:nvSpPr>
        <p:spPr>
          <a:xfrm rot="4967076">
            <a:off x="5539634" y="510816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3365137-6DFE-2C2E-3337-033C80D81C12}"/>
              </a:ext>
            </a:extLst>
          </p:cNvPr>
          <p:cNvSpPr/>
          <p:nvPr/>
        </p:nvSpPr>
        <p:spPr>
          <a:xfrm>
            <a:off x="7636236" y="4939994"/>
            <a:ext cx="2394408" cy="377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
            <a:extLst>
              <a:ext uri="{FF2B5EF4-FFF2-40B4-BE49-F238E27FC236}">
                <a16:creationId xmlns:a16="http://schemas.microsoft.com/office/drawing/2014/main" id="{A84BEA0F-5CF2-EEDD-693B-C31D6D4B9D8E}"/>
              </a:ext>
            </a:extLst>
          </p:cNvPr>
          <p:cNvSpPr txBox="1">
            <a:spLocks/>
          </p:cNvSpPr>
          <p:nvPr/>
        </p:nvSpPr>
        <p:spPr>
          <a:xfrm>
            <a:off x="7559412" y="4804379"/>
            <a:ext cx="2944841" cy="545680"/>
          </a:xfrm>
          <a:prstGeom prst="rect">
            <a:avLst/>
          </a:prstGeom>
          <a:noFill/>
        </p:spPr>
        <p:txBody>
          <a:bodyPr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9600" dirty="0">
                <a:solidFill>
                  <a:srgbClr val="382B1B"/>
                </a:solidFill>
                <a:effectLst/>
                <a:latin typeface="Calibri" panose="020F0502020204030204" pitchFamily="34" charset="0"/>
                <a:ea typeface="Calibri" panose="020F0502020204030204" pitchFamily="34" charset="0"/>
              </a:rPr>
              <a:t>Tips on Job Searching</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63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850935"/>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1. Clarify Your Career Goals</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96A89593-AA9D-EE3A-76DC-032EA432EB96}"/>
              </a:ext>
            </a:extLst>
          </p:cNvPr>
          <p:cNvSpPr txBox="1">
            <a:spLocks/>
          </p:cNvSpPr>
          <p:nvPr/>
        </p:nvSpPr>
        <p:spPr>
          <a:xfrm>
            <a:off x="660400" y="1353801"/>
            <a:ext cx="10938934"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Identify Your Strengths and Interests: </a:t>
            </a:r>
            <a:r>
              <a:rPr lang="en-GB" sz="2400" dirty="0">
                <a:solidFill>
                  <a:srgbClr val="382B1B"/>
                </a:solidFill>
                <a:latin typeface="Calibri" panose="020F0502020204030204" pitchFamily="34" charset="0"/>
                <a:ea typeface="Calibri" panose="020F0502020204030204" pitchFamily="34" charset="0"/>
              </a:rPr>
              <a:t>Understand what you are good at and what you enjoy doing. This will help you target jobs that are a good fit.</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Set Clear Objectives: </a:t>
            </a:r>
            <a:r>
              <a:rPr lang="en-GB" sz="2400" dirty="0">
                <a:solidFill>
                  <a:srgbClr val="382B1B"/>
                </a:solidFill>
                <a:latin typeface="Calibri" panose="020F0502020204030204" pitchFamily="34" charset="0"/>
                <a:ea typeface="Calibri" panose="020F0502020204030204" pitchFamily="34" charset="0"/>
              </a:rPr>
              <a:t>Determine the type of role, industry, and company culture you are looking for.</a:t>
            </a:r>
          </a:p>
        </p:txBody>
      </p:sp>
      <p:cxnSp>
        <p:nvCxnSpPr>
          <p:cNvPr id="3" name="Straight Connector 2">
            <a:extLst>
              <a:ext uri="{FF2B5EF4-FFF2-40B4-BE49-F238E27FC236}">
                <a16:creationId xmlns:a16="http://schemas.microsoft.com/office/drawing/2014/main" id="{EB9DA21F-301A-FA97-4F72-4C6F7743691F}"/>
              </a:ext>
            </a:extLst>
          </p:cNvPr>
          <p:cNvCxnSpPr>
            <a:cxnSpLocks/>
          </p:cNvCxnSpPr>
          <p:nvPr/>
        </p:nvCxnSpPr>
        <p:spPr>
          <a:xfrm flipH="1">
            <a:off x="-50800" y="3594135"/>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04C7825-A7B0-3AAF-45E8-279340EF0E74}"/>
              </a:ext>
            </a:extLst>
          </p:cNvPr>
          <p:cNvSpPr txBox="1"/>
          <p:nvPr/>
        </p:nvSpPr>
        <p:spPr>
          <a:xfrm>
            <a:off x="605155" y="32010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2. Leverage Online Job Boards and Company Websites</a:t>
            </a:r>
            <a:r>
              <a:rPr lang="en-GB" sz="2800" b="1" dirty="0">
                <a:solidFill>
                  <a:srgbClr val="B6D1E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a:t>
            </a:r>
            <a:r>
              <a:rPr lang="en-GB" sz="2800" b="1" dirty="0">
                <a:solidFill>
                  <a:srgbClr val="84BFA4"/>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5" name="Text Placeholder 5">
            <a:extLst>
              <a:ext uri="{FF2B5EF4-FFF2-40B4-BE49-F238E27FC236}">
                <a16:creationId xmlns:a16="http://schemas.microsoft.com/office/drawing/2014/main" id="{C0114F73-048F-AE73-550A-B6D65E3A0405}"/>
              </a:ext>
            </a:extLst>
          </p:cNvPr>
          <p:cNvSpPr txBox="1">
            <a:spLocks/>
          </p:cNvSpPr>
          <p:nvPr/>
        </p:nvSpPr>
        <p:spPr>
          <a:xfrm>
            <a:off x="609600" y="4097001"/>
            <a:ext cx="10938934"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Use Job Search Engines: </a:t>
            </a:r>
            <a:r>
              <a:rPr lang="en-GB" sz="2400" dirty="0">
                <a:solidFill>
                  <a:srgbClr val="382B1B"/>
                </a:solidFill>
                <a:latin typeface="Calibri" panose="020F0502020204030204" pitchFamily="34" charset="0"/>
                <a:ea typeface="Calibri" panose="020F0502020204030204" pitchFamily="34" charset="0"/>
              </a:rPr>
              <a:t>Regularly check platforms like Indeed, Glassdoor, and LinkedIn for new job postings.</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Visit Company Career Pages</a:t>
            </a:r>
            <a:r>
              <a:rPr lang="en-GB" sz="2400" dirty="0">
                <a:solidFill>
                  <a:srgbClr val="382B1B"/>
                </a:solidFill>
                <a:latin typeface="Calibri" panose="020F0502020204030204" pitchFamily="34" charset="0"/>
                <a:ea typeface="Calibri" panose="020F0502020204030204" pitchFamily="34" charset="0"/>
              </a:rPr>
              <a:t>: Go directly to the websites of companies you are interested in and explore their career sections for openings.</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6001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850935"/>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3. Network Effectively</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a:t>
            </a:r>
            <a:r>
              <a:rPr lang="en-GB" sz="2800" b="1" dirty="0">
                <a:solidFill>
                  <a:srgbClr val="84BFA4"/>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96A89593-AA9D-EE3A-76DC-032EA432EB96}"/>
              </a:ext>
            </a:extLst>
          </p:cNvPr>
          <p:cNvSpPr txBox="1">
            <a:spLocks/>
          </p:cNvSpPr>
          <p:nvPr/>
        </p:nvSpPr>
        <p:spPr>
          <a:xfrm>
            <a:off x="660400" y="1353801"/>
            <a:ext cx="53170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Utilise LinkedIn: </a:t>
            </a:r>
            <a:r>
              <a:rPr lang="en-GB" sz="2400" dirty="0">
                <a:solidFill>
                  <a:srgbClr val="382B1B"/>
                </a:solidFill>
                <a:latin typeface="Calibri" panose="020F0502020204030204" pitchFamily="34" charset="0"/>
                <a:ea typeface="Calibri" panose="020F0502020204030204" pitchFamily="34" charset="0"/>
              </a:rPr>
              <a:t>Connect with professionals in your industry, join relevant groups, and participate in discussions to increase your visibility.</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Attend Networking Events: </a:t>
            </a:r>
            <a:r>
              <a:rPr lang="en-GB" sz="2400" dirty="0">
                <a:solidFill>
                  <a:srgbClr val="382B1B"/>
                </a:solidFill>
                <a:latin typeface="Calibri" panose="020F0502020204030204" pitchFamily="34" charset="0"/>
                <a:ea typeface="Calibri" panose="020F0502020204030204" pitchFamily="34" charset="0"/>
              </a:rPr>
              <a:t>Join industry-specific events, webinars, and career fairs to meet potential employers and learn about job opportunities.</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Informational Interviews</a:t>
            </a:r>
            <a:r>
              <a:rPr lang="en-GB" sz="2400" dirty="0">
                <a:solidFill>
                  <a:srgbClr val="382B1B"/>
                </a:solidFill>
                <a:latin typeface="Calibri" panose="020F0502020204030204" pitchFamily="34" charset="0"/>
                <a:ea typeface="Calibri" panose="020F0502020204030204" pitchFamily="34" charset="0"/>
              </a:rPr>
              <a:t>: Reach out to professionals in your desired field for informational interviews to gain insights and advice.</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
        <p:nvSpPr>
          <p:cNvPr id="3" name="Graphic 4">
            <a:extLst>
              <a:ext uri="{FF2B5EF4-FFF2-40B4-BE49-F238E27FC236}">
                <a16:creationId xmlns:a16="http://schemas.microsoft.com/office/drawing/2014/main" id="{95FCCC2B-4117-47FC-2D96-A91B464C67A9}"/>
              </a:ext>
            </a:extLst>
          </p:cNvPr>
          <p:cNvSpPr/>
          <p:nvPr/>
        </p:nvSpPr>
        <p:spPr>
          <a:xfrm rot="4967076">
            <a:off x="7218168" y="252065"/>
            <a:ext cx="5570060" cy="574316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blipFill dpi="0" rotWithShape="0">
            <a:blip r:embed="rId2"/>
            <a:srcRect/>
            <a:stretch>
              <a:fillRect l="-33068" r="-33068"/>
            </a:stretch>
          </a:blip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63491D99-00E6-6814-25CA-293398CD8C36}"/>
              </a:ext>
            </a:extLst>
          </p:cNvPr>
          <p:cNvSpPr/>
          <p:nvPr/>
        </p:nvSpPr>
        <p:spPr>
          <a:xfrm rot="4967076">
            <a:off x="6843501" y="4244567"/>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04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E0A999A-773D-4AD5-0705-2B1973073DE0}"/>
              </a:ext>
            </a:extLst>
          </p:cNvPr>
          <p:cNvCxnSpPr>
            <a:cxnSpLocks/>
          </p:cNvCxnSpPr>
          <p:nvPr/>
        </p:nvCxnSpPr>
        <p:spPr>
          <a:xfrm flipH="1">
            <a:off x="-50800" y="867868"/>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621102-FF5F-5410-CEE4-DF2CD7D72D59}"/>
              </a:ext>
            </a:extLst>
          </p:cNvPr>
          <p:cNvSpPr txBox="1"/>
          <p:nvPr/>
        </p:nvSpPr>
        <p:spPr>
          <a:xfrm>
            <a:off x="605155" y="474803"/>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4. Prepare Thoroughly for Interviews</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5" name="Text Placeholder 5">
            <a:extLst>
              <a:ext uri="{FF2B5EF4-FFF2-40B4-BE49-F238E27FC236}">
                <a16:creationId xmlns:a16="http://schemas.microsoft.com/office/drawing/2014/main" id="{70BA8BEB-06E4-3E02-5612-59372D6484FF}"/>
              </a:ext>
            </a:extLst>
          </p:cNvPr>
          <p:cNvSpPr txBox="1">
            <a:spLocks/>
          </p:cNvSpPr>
          <p:nvPr/>
        </p:nvSpPr>
        <p:spPr>
          <a:xfrm>
            <a:off x="609599" y="1370734"/>
            <a:ext cx="113792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Research the Company: </a:t>
            </a:r>
            <a:r>
              <a:rPr lang="en-GB" sz="2400" dirty="0">
                <a:solidFill>
                  <a:srgbClr val="382B1B"/>
                </a:solidFill>
                <a:latin typeface="Calibri" panose="020F0502020204030204" pitchFamily="34" charset="0"/>
                <a:ea typeface="Calibri" panose="020F0502020204030204" pitchFamily="34" charset="0"/>
              </a:rPr>
              <a:t>Understand the company’s mission, values, products, and competitors. This knowledge will help you answer questions more effectively and show genuine interest.</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Practice Common Interview Questions: </a:t>
            </a:r>
            <a:r>
              <a:rPr lang="en-GB" sz="2400" dirty="0">
                <a:solidFill>
                  <a:srgbClr val="382B1B"/>
                </a:solidFill>
                <a:latin typeface="Calibri" panose="020F0502020204030204" pitchFamily="34" charset="0"/>
                <a:ea typeface="Calibri" panose="020F0502020204030204" pitchFamily="34" charset="0"/>
              </a:rPr>
              <a:t>Prepare responses to common questions and practice behavioural questions using the STAR method (Situation, Task, Action, Result).</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Dress Appropriately: </a:t>
            </a:r>
            <a:r>
              <a:rPr lang="en-GB" sz="2400" dirty="0">
                <a:solidFill>
                  <a:srgbClr val="382B1B"/>
                </a:solidFill>
                <a:latin typeface="Calibri" panose="020F0502020204030204" pitchFamily="34" charset="0"/>
                <a:ea typeface="Calibri" panose="020F0502020204030204" pitchFamily="34" charset="0"/>
              </a:rPr>
              <a:t>Choose professional attire that suits the company’s culture.</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16" name="Straight Connector 15">
            <a:extLst>
              <a:ext uri="{FF2B5EF4-FFF2-40B4-BE49-F238E27FC236}">
                <a16:creationId xmlns:a16="http://schemas.microsoft.com/office/drawing/2014/main" id="{98290CE0-EDC9-A9E3-B4E5-2C390750E90C}"/>
              </a:ext>
            </a:extLst>
          </p:cNvPr>
          <p:cNvCxnSpPr>
            <a:cxnSpLocks/>
          </p:cNvCxnSpPr>
          <p:nvPr/>
        </p:nvCxnSpPr>
        <p:spPr>
          <a:xfrm flipH="1">
            <a:off x="0" y="4254818"/>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0DDE2D-AB29-0A45-E4A4-18D6D6CFD34A}"/>
              </a:ext>
            </a:extLst>
          </p:cNvPr>
          <p:cNvSpPr txBox="1"/>
          <p:nvPr/>
        </p:nvSpPr>
        <p:spPr>
          <a:xfrm>
            <a:off x="655955" y="3861753"/>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5. Utilise Job Agencies and Recruiters</a:t>
            </a:r>
            <a:r>
              <a:rPr lang="en-GB" sz="2800" b="1" dirty="0">
                <a:solidFill>
                  <a:srgbClr val="B6D1E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a:t>
            </a:r>
            <a:r>
              <a:rPr lang="en-GB" sz="2800" b="1" dirty="0">
                <a:solidFill>
                  <a:srgbClr val="84BFA4"/>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18" name="Text Placeholder 5">
            <a:extLst>
              <a:ext uri="{FF2B5EF4-FFF2-40B4-BE49-F238E27FC236}">
                <a16:creationId xmlns:a16="http://schemas.microsoft.com/office/drawing/2014/main" id="{0532ACE2-6096-7EBF-96FA-0ADE19723702}"/>
              </a:ext>
            </a:extLst>
          </p:cNvPr>
          <p:cNvSpPr txBox="1">
            <a:spLocks/>
          </p:cNvSpPr>
          <p:nvPr/>
        </p:nvSpPr>
        <p:spPr>
          <a:xfrm>
            <a:off x="660399" y="4757684"/>
            <a:ext cx="113792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Register with Agencies: </a:t>
            </a:r>
            <a:r>
              <a:rPr lang="en-GB" sz="2400" dirty="0">
                <a:solidFill>
                  <a:srgbClr val="382B1B"/>
                </a:solidFill>
                <a:latin typeface="Calibri" panose="020F0502020204030204" pitchFamily="34" charset="0"/>
                <a:ea typeface="Calibri" panose="020F0502020204030204" pitchFamily="34" charset="0"/>
              </a:rPr>
              <a:t>Sign up with reputable job agencies that specialise in your field. They can provide access to exclusive job listings and offer valuable guidance.</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Work with Recruiters: </a:t>
            </a:r>
            <a:r>
              <a:rPr lang="en-GB" sz="2400" dirty="0">
                <a:solidFill>
                  <a:srgbClr val="382B1B"/>
                </a:solidFill>
                <a:latin typeface="Calibri" panose="020F0502020204030204" pitchFamily="34" charset="0"/>
                <a:ea typeface="Calibri" panose="020F0502020204030204" pitchFamily="34" charset="0"/>
              </a:rPr>
              <a:t>Build relationships with recruiters who can connect you with potential employers and provide feedback on your resume and interview performance.</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4795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559CC21-0C2B-C897-2D7B-19D35FE106BC}"/>
              </a:ext>
            </a:extLst>
          </p:cNvPr>
          <p:cNvCxnSpPr>
            <a:cxnSpLocks/>
          </p:cNvCxnSpPr>
          <p:nvPr/>
        </p:nvCxnSpPr>
        <p:spPr>
          <a:xfrm flipH="1">
            <a:off x="0" y="850935"/>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B71C781-ADD1-987A-A37F-13C2A3C15D7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6. Stay Organised</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a:t>
            </a:r>
            <a:r>
              <a:rPr lang="en-GB" sz="2800" b="1" dirty="0">
                <a:solidFill>
                  <a:srgbClr val="84BFA4"/>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DFE85C48-6B13-4E70-D010-96D2BB059EC1}"/>
              </a:ext>
            </a:extLst>
          </p:cNvPr>
          <p:cNvSpPr txBox="1">
            <a:spLocks/>
          </p:cNvSpPr>
          <p:nvPr/>
        </p:nvSpPr>
        <p:spPr>
          <a:xfrm>
            <a:off x="660400" y="1353801"/>
            <a:ext cx="95842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Track Your Applications: </a:t>
            </a:r>
            <a:r>
              <a:rPr lang="en-GB" sz="2400" dirty="0">
                <a:solidFill>
                  <a:srgbClr val="382B1B"/>
                </a:solidFill>
                <a:latin typeface="Calibri" panose="020F0502020204030204" pitchFamily="34" charset="0"/>
                <a:ea typeface="Calibri" panose="020F0502020204030204" pitchFamily="34" charset="0"/>
              </a:rPr>
              <a:t>Keep a detailed record of the jobs you apply for, including the dates, contacts, and follow-up actions.</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Set Goals and Deadlines: </a:t>
            </a:r>
            <a:r>
              <a:rPr lang="en-GB" sz="2400" dirty="0">
                <a:solidFill>
                  <a:srgbClr val="382B1B"/>
                </a:solidFill>
                <a:latin typeface="Calibri" panose="020F0502020204030204" pitchFamily="34" charset="0"/>
                <a:ea typeface="Calibri" panose="020F0502020204030204" pitchFamily="34" charset="0"/>
              </a:rPr>
              <a:t>Establish daily or weekly goals for your job search activities and stick to them.</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8" name="Straight Connector 7">
            <a:extLst>
              <a:ext uri="{FF2B5EF4-FFF2-40B4-BE49-F238E27FC236}">
                <a16:creationId xmlns:a16="http://schemas.microsoft.com/office/drawing/2014/main" id="{3542E7FE-B4A1-D5C6-AEF4-0990C0BABB89}"/>
              </a:ext>
            </a:extLst>
          </p:cNvPr>
          <p:cNvCxnSpPr>
            <a:cxnSpLocks/>
          </p:cNvCxnSpPr>
          <p:nvPr/>
        </p:nvCxnSpPr>
        <p:spPr>
          <a:xfrm flipH="1">
            <a:off x="-67733" y="3594135"/>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C158633-3025-75D0-D971-C10952593755}"/>
              </a:ext>
            </a:extLst>
          </p:cNvPr>
          <p:cNvSpPr txBox="1"/>
          <p:nvPr/>
        </p:nvSpPr>
        <p:spPr>
          <a:xfrm>
            <a:off x="588222" y="32010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7. Enhance Your Skills</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D8B4C89A-E7DA-F63E-CD08-E6EE368B6636}"/>
              </a:ext>
            </a:extLst>
          </p:cNvPr>
          <p:cNvSpPr txBox="1">
            <a:spLocks/>
          </p:cNvSpPr>
          <p:nvPr/>
        </p:nvSpPr>
        <p:spPr>
          <a:xfrm>
            <a:off x="592666" y="4097001"/>
            <a:ext cx="9773335"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Take Courses and Certifications: </a:t>
            </a:r>
            <a:r>
              <a:rPr lang="en-GB" sz="2400" dirty="0">
                <a:solidFill>
                  <a:srgbClr val="382B1B"/>
                </a:solidFill>
                <a:latin typeface="Calibri" panose="020F0502020204030204" pitchFamily="34" charset="0"/>
                <a:ea typeface="Calibri" panose="020F0502020204030204" pitchFamily="34" charset="0"/>
              </a:rPr>
              <a:t>Enrol in online courses or obtain certifications relevant to your field to enhance your qualifications.</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Stay Updated: </a:t>
            </a:r>
            <a:r>
              <a:rPr lang="en-GB" sz="2400" dirty="0">
                <a:solidFill>
                  <a:srgbClr val="382B1B"/>
                </a:solidFill>
                <a:latin typeface="Calibri" panose="020F0502020204030204" pitchFamily="34" charset="0"/>
                <a:ea typeface="Calibri" panose="020F0502020204030204" pitchFamily="34" charset="0"/>
              </a:rPr>
              <a:t>Keep up with industry trends and developments to remain competitive.</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083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BBCB99-110F-DAEB-0542-12C6835399FF}"/>
              </a:ext>
            </a:extLst>
          </p:cNvPr>
          <p:cNvCxnSpPr>
            <a:cxnSpLocks/>
          </p:cNvCxnSpPr>
          <p:nvPr/>
        </p:nvCxnSpPr>
        <p:spPr>
          <a:xfrm flipH="1">
            <a:off x="-101600" y="783485"/>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AC4CC1-483D-7616-ADA9-87420CB81B97}"/>
              </a:ext>
            </a:extLst>
          </p:cNvPr>
          <p:cNvSpPr txBox="1"/>
          <p:nvPr/>
        </p:nvSpPr>
        <p:spPr>
          <a:xfrm>
            <a:off x="554355" y="39042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8. Follow Up</a:t>
            </a:r>
            <a:r>
              <a:rPr lang="en-GB" sz="2800" b="1" dirty="0">
                <a:solidFill>
                  <a:srgbClr val="B6D1E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a:t>
            </a:r>
            <a:r>
              <a:rPr lang="en-GB" sz="2800" b="1" dirty="0">
                <a:solidFill>
                  <a:srgbClr val="84BFA4"/>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637E5B-3B55-D0FF-9FD9-7F462A39D108}"/>
              </a:ext>
            </a:extLst>
          </p:cNvPr>
          <p:cNvSpPr txBox="1">
            <a:spLocks/>
          </p:cNvSpPr>
          <p:nvPr/>
        </p:nvSpPr>
        <p:spPr>
          <a:xfrm>
            <a:off x="558799" y="1286351"/>
            <a:ext cx="96520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Send Thank-You Notes: </a:t>
            </a:r>
            <a:r>
              <a:rPr lang="en-GB" sz="2400" dirty="0">
                <a:solidFill>
                  <a:srgbClr val="382B1B"/>
                </a:solidFill>
                <a:latin typeface="Calibri" panose="020F0502020204030204" pitchFamily="34" charset="0"/>
                <a:ea typeface="Calibri" panose="020F0502020204030204" pitchFamily="34" charset="0"/>
              </a:rPr>
              <a:t>After interviews, send personalised thank-you emails to express appreciation for the opportunity and reiterate your interest in the position.</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Follow Up on Applications: </a:t>
            </a:r>
            <a:r>
              <a:rPr lang="en-GB" sz="2400" dirty="0">
                <a:solidFill>
                  <a:srgbClr val="382B1B"/>
                </a:solidFill>
                <a:latin typeface="Calibri" panose="020F0502020204030204" pitchFamily="34" charset="0"/>
                <a:ea typeface="Calibri" panose="020F0502020204030204" pitchFamily="34" charset="0"/>
              </a:rPr>
              <a:t>If you haven’t heard back after a reasonable period, follow up with a polite inquiry about the status of your application.</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B0B4F5FA-0B05-6BF3-4438-6289F012E0B2}"/>
              </a:ext>
            </a:extLst>
          </p:cNvPr>
          <p:cNvCxnSpPr>
            <a:cxnSpLocks/>
          </p:cNvCxnSpPr>
          <p:nvPr/>
        </p:nvCxnSpPr>
        <p:spPr>
          <a:xfrm flipH="1">
            <a:off x="-16934" y="3848134"/>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AAAF22-DB1F-F459-3980-37D1AF3C3577}"/>
              </a:ext>
            </a:extLst>
          </p:cNvPr>
          <p:cNvSpPr txBox="1"/>
          <p:nvPr/>
        </p:nvSpPr>
        <p:spPr>
          <a:xfrm>
            <a:off x="639021" y="3455069"/>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bg1"/>
                </a:solidFill>
                <a:highlight>
                  <a:srgbClr val="E6C8C7"/>
                </a:highlight>
                <a:latin typeface="Calibri" panose="020F0502020204030204" pitchFamily="34" charset="0"/>
                <a:ea typeface="Calibri" panose="020F0502020204030204" pitchFamily="34" charset="0"/>
                <a:cs typeface="Calibri" panose="020F0502020204030204" pitchFamily="34" charset="0"/>
              </a:rPr>
              <a:t>9</a:t>
            </a: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Stay Positive and Persistent</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a:t>
            </a:r>
            <a:r>
              <a:rPr lang="en-GB" sz="2800" b="1" dirty="0">
                <a:solidFill>
                  <a:srgbClr val="84BFA4"/>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13" name="Text Placeholder 5">
            <a:extLst>
              <a:ext uri="{FF2B5EF4-FFF2-40B4-BE49-F238E27FC236}">
                <a16:creationId xmlns:a16="http://schemas.microsoft.com/office/drawing/2014/main" id="{FA50FAF2-C1A7-F1D4-A5CD-C160DCD49DFA}"/>
              </a:ext>
            </a:extLst>
          </p:cNvPr>
          <p:cNvSpPr txBox="1">
            <a:spLocks/>
          </p:cNvSpPr>
          <p:nvPr/>
        </p:nvSpPr>
        <p:spPr>
          <a:xfrm>
            <a:off x="643466" y="4351000"/>
            <a:ext cx="95842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Maintain a Positive Attitude: </a:t>
            </a:r>
            <a:r>
              <a:rPr lang="en-GB" sz="2400" dirty="0">
                <a:solidFill>
                  <a:srgbClr val="382B1B"/>
                </a:solidFill>
                <a:latin typeface="Calibri" panose="020F0502020204030204" pitchFamily="34" charset="0"/>
                <a:ea typeface="Calibri" panose="020F0502020204030204" pitchFamily="34" charset="0"/>
              </a:rPr>
              <a:t>Job searching can be a long process, but staying positive and motivated is crucial.</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Be Persistent: </a:t>
            </a:r>
            <a:r>
              <a:rPr lang="en-GB" sz="2400" dirty="0">
                <a:solidFill>
                  <a:srgbClr val="382B1B"/>
                </a:solidFill>
                <a:latin typeface="Calibri" panose="020F0502020204030204" pitchFamily="34" charset="0"/>
                <a:ea typeface="Calibri" panose="020F0502020204030204" pitchFamily="34" charset="0"/>
              </a:rPr>
              <a:t>Don’t get discouraged by rejections. Keep applying and refining your approach based on feedback and experiences.</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3363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AB392-62E7-7019-05AF-0A3AE8C8AC45}"/>
              </a:ext>
            </a:extLst>
          </p:cNvPr>
          <p:cNvPicPr>
            <a:picLocks noChangeAspect="1"/>
          </p:cNvPicPr>
          <p:nvPr/>
        </p:nvPicPr>
        <p:blipFill rotWithShape="1">
          <a:blip r:embed="rId2"/>
          <a:srcRect l="13341" b="9945"/>
          <a:stretch/>
        </p:blipFill>
        <p:spPr>
          <a:xfrm>
            <a:off x="1507067" y="860481"/>
            <a:ext cx="10669304" cy="4504265"/>
          </a:xfrm>
          <a:prstGeom prst="rect">
            <a:avLst/>
          </a:prstGeom>
        </p:spPr>
      </p:pic>
      <p:sp>
        <p:nvSpPr>
          <p:cNvPr id="4" name="Rectangle 3">
            <a:extLst>
              <a:ext uri="{FF2B5EF4-FFF2-40B4-BE49-F238E27FC236}">
                <a16:creationId xmlns:a16="http://schemas.microsoft.com/office/drawing/2014/main" id="{7EAE61BC-411B-D992-013F-B36EAF8C6F2B}"/>
              </a:ext>
            </a:extLst>
          </p:cNvPr>
          <p:cNvSpPr/>
          <p:nvPr/>
        </p:nvSpPr>
        <p:spPr>
          <a:xfrm rot="16200000">
            <a:off x="3835402" y="-2991853"/>
            <a:ext cx="4521199" cy="12191999"/>
          </a:xfrm>
          <a:prstGeom prst="rect">
            <a:avLst/>
          </a:prstGeom>
          <a:gradFill>
            <a:gsLst>
              <a:gs pos="52000">
                <a:srgbClr val="B6D1E1"/>
              </a:gs>
              <a:gs pos="96000">
                <a:srgbClr val="B6D1E1">
                  <a:alpha val="20000"/>
                </a:srgbClr>
              </a:gs>
              <a:gs pos="73000">
                <a:srgbClr val="B6D1E1">
                  <a:alpha val="51761"/>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raphic 4">
            <a:extLst>
              <a:ext uri="{FF2B5EF4-FFF2-40B4-BE49-F238E27FC236}">
                <a16:creationId xmlns:a16="http://schemas.microsoft.com/office/drawing/2014/main" id="{296CD31F-4A04-E586-E497-7959485E2067}"/>
              </a:ext>
            </a:extLst>
          </p:cNvPr>
          <p:cNvSpPr/>
          <p:nvPr/>
        </p:nvSpPr>
        <p:spPr>
          <a:xfrm>
            <a:off x="3444918" y="384427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6" name="Text Placeholder 3">
            <a:extLst>
              <a:ext uri="{FF2B5EF4-FFF2-40B4-BE49-F238E27FC236}">
                <a16:creationId xmlns:a16="http://schemas.microsoft.com/office/drawing/2014/main" id="{C9FD5A9F-D8DA-F87A-3D35-F0CCAA20DBEC}"/>
              </a:ext>
            </a:extLst>
          </p:cNvPr>
          <p:cNvSpPr txBox="1">
            <a:spLocks/>
          </p:cNvSpPr>
          <p:nvPr/>
        </p:nvSpPr>
        <p:spPr>
          <a:xfrm>
            <a:off x="678902" y="1481934"/>
            <a:ext cx="5247765" cy="2873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By implementing these tips, you can streamline your job search process, making it more efficient and effective. The key is to stay active, organised, and flexible as you pursue your career goals.</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360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Exercise 1:              Knowledge Test</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8895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512212"/>
            <a:ext cx="11275247" cy="5623784"/>
          </a:xfrm>
          <a:prstGeom prst="rect">
            <a:avLst/>
          </a:prstGeom>
          <a:noFill/>
        </p:spPr>
        <p:txBody>
          <a:bodyPr wrap="square">
            <a:spAutoFit/>
          </a:bodyPr>
          <a:lstStyle/>
          <a:p>
            <a:pPr lvl="0"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01.   Which of the following is considered a traditional method of job searching?</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Job agencies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Online job boards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Mobile apps</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a:lnSpc>
                <a:spcPct val="150000"/>
              </a:lnSpc>
              <a:tabLst>
                <a:tab pos="708025" algn="l"/>
              </a:tabLst>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02.    What is the main purpose of a recruitment agency in the job search process?</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To provide online job postings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To help candidates refine their resumes and match them with suitable jobs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To create job boards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To connect candidates with educational resources</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8828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Job Search Today</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6733959"/>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03.   Which social media platform is primarily used for professional networking</a:t>
            </a:r>
          </a:p>
          <a:p>
            <a:pPr algn="just">
              <a:lnSpc>
                <a:spcPct val="150000"/>
              </a:lnSpc>
              <a:tabLst>
                <a:tab pos="747713" algn="l"/>
              </a:tabLst>
            </a:pPr>
            <a:r>
              <a:rPr lang="en-GB" sz="2300" b="1" dirty="0">
                <a:solidFill>
                  <a:schemeClr val="bg1"/>
                </a:solidFill>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job searches?</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Facebook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Twitter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Instagram</a:t>
            </a:r>
          </a:p>
          <a:p>
            <a:pPr algn="just">
              <a:lnSpc>
                <a:spcPct val="150000"/>
              </a:lnSpc>
            </a:pPr>
            <a:endParaRPr lang="en-GB"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04.    Why is it important to check a company’s official website when job searching?</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endParaRPr lang="en-IE"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It offers insight into the company's organisational chart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It lists the latest and most relevant job openings specific to that company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It allows you to connect with past employees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It provides social media links for networking</a:t>
            </a: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63902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512212"/>
            <a:ext cx="11275247" cy="7195624"/>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05.  Which traditional method is still effective for local job markets?</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Mobile apps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Webinars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Newspapers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Virtual career fairs</a:t>
            </a:r>
          </a:p>
          <a:p>
            <a:pPr marL="1504950" lvl="1" indent="-342900" algn="just">
              <a:lnSpc>
                <a:spcPct val="150000"/>
              </a:lnSpc>
              <a:buFont typeface="Wingdings" pitchFamily="2" charset="2"/>
              <a:buChar char="o"/>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06. </a:t>
            </a:r>
            <a:r>
              <a:rPr lang="en-GB" sz="2300" b="1" dirty="0">
                <a:solidFill>
                  <a:schemeClr val="bg1"/>
                </a:solidFill>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What should you do before applying to a job posted on social media?</a:t>
            </a:r>
            <a:r>
              <a:rPr lang="en-GB" sz="2300" b="1" dirty="0">
                <a:solidFill>
                  <a:srgbClr val="C0DCEA"/>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Comment on the post to stand out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Connect with the hiring manager directly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Verify the legitimacy of the job posting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Like and share the company’s posts</a:t>
            </a: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504950" lvl="1" indent="-342900" algn="just">
              <a:lnSpc>
                <a:spcPct val="150000"/>
              </a:lnSpc>
              <a:buFont typeface="Wingdings" pitchFamily="2" charset="2"/>
              <a:buChar char="o"/>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69919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4679551"/>
          </a:xfrm>
          <a:prstGeom prst="rect">
            <a:avLst/>
          </a:prstGeom>
          <a:noFill/>
        </p:spPr>
        <p:txBody>
          <a:bodyPr wrap="square">
            <a:spAutoFit/>
          </a:bodyPr>
          <a:lstStyle/>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07.    Which modern job search method is particularly helpful for discovering</a:t>
            </a:r>
          </a:p>
          <a:p>
            <a:pPr algn="just">
              <a:lnSpc>
                <a:spcPct val="150000"/>
              </a:lnSpc>
            </a:pPr>
            <a:r>
              <a:rPr lang="en-GB" sz="2300" b="1" dirty="0">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unadvertised job opportunities?</a:t>
            </a:r>
          </a:p>
          <a:p>
            <a:pPr algn="just">
              <a:lnSpc>
                <a:spcPct val="150000"/>
              </a:lnSpc>
            </a:pPr>
            <a:endPar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Online job boards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Webinars and virtual career fairs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Job agencies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Newspapers</a:t>
            </a: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3591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Exercise 2:              Knowledge Test</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785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310506"/>
            <a:ext cx="11416552" cy="6710876"/>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01.    What is one key benefit of clarifying your career goals before starting</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tabLst>
                <a:tab pos="747713" algn="l"/>
              </a:tabLst>
            </a:pPr>
            <a:r>
              <a:rPr lang="en-GB" sz="2300" b="1" dirty="0">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 job search? </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It helps in creating a cv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It allows you to target jobs that fit your strengths and interests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It guarantees a job offer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It provides access to exclusive job postings</a:t>
            </a:r>
          </a:p>
          <a:p>
            <a:pPr algn="just">
              <a:lnSpc>
                <a:spcPct val="150000"/>
              </a:lnSpc>
            </a:pP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08025" algn="l"/>
              </a:tabLst>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02.     Which platform is best for regularly checking job postings from various sources?</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Glassdoor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Indeed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Company career pages</a:t>
            </a:r>
          </a:p>
          <a:p>
            <a:pPr marL="1336675"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594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7126374"/>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03.    Why is it important to research a company before an interview?</a:t>
            </a:r>
            <a:r>
              <a:rPr lang="en-GB" sz="2300" b="1" dirty="0">
                <a:solidFill>
                  <a:srgbClr val="C0DCEA"/>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To find out their office location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To understand their mission, values, and competitors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To get their contact information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To determine their salary range</a:t>
            </a:r>
          </a:p>
          <a:p>
            <a:pPr algn="just">
              <a:lnSpc>
                <a:spcPct val="150000"/>
              </a:lnSpc>
            </a:pPr>
            <a:endParaRPr lang="en-GB"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04.   Which type of job search tool can provide access to exclusive job listings </a:t>
            </a:r>
          </a:p>
          <a:p>
            <a:pPr algn="just">
              <a:lnSpc>
                <a:spcPct val="150000"/>
              </a:lnSpc>
              <a:tabLst>
                <a:tab pos="747713" algn="l"/>
              </a:tabLst>
            </a:pPr>
            <a:r>
              <a:rPr lang="en-GB" sz="2300" b="1" dirty="0">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and personal guidance? </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Online job boards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Company career pages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Job agencies and recruiters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Social media platforms</a:t>
            </a:r>
          </a:p>
          <a:p>
            <a:pPr marL="1336675"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1552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512212"/>
            <a:ext cx="11275247" cy="7034041"/>
          </a:xfrm>
          <a:prstGeom prst="rect">
            <a:avLst/>
          </a:prstGeom>
          <a:noFill/>
        </p:spPr>
        <p:txBody>
          <a:bodyPr wrap="square">
            <a:spAutoFit/>
          </a:bodyPr>
          <a:lstStyle/>
          <a:p>
            <a:pPr algn="just">
              <a:lnSpc>
                <a:spcPct val="150000"/>
              </a:lnSpc>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05.    How can you effectively stay organised during your job search?</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Keep a detailed record of applications and set goals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Rely solely on your memory for follow-ups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Use a single job board for all applications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Apply for jobs sporadically</a:t>
            </a:r>
          </a:p>
          <a:p>
            <a:pPr marL="1336675" lvl="1" algn="just">
              <a:lnSpc>
                <a:spcPct val="150000"/>
              </a:lnSpc>
            </a:pPr>
            <a:endParaRPr lang="en-IE" sz="14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06.     What is a recommended approach to enhance your qualifications and </a:t>
            </a: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remain competitive in your field?</a:t>
            </a:r>
            <a:r>
              <a:rPr lang="en-GB" sz="2300" b="1" dirty="0">
                <a:solidFill>
                  <a:srgbClr val="C0DCEA"/>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Rely on past qualifications alone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Enrol in relevant online courses and obtain certifications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Avoid learning new skills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Focus only on job applications</a:t>
            </a:r>
          </a:p>
          <a:p>
            <a:pPr marL="1255713"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679575" lvl="1" indent="-342900" algn="just">
              <a:lnSpc>
                <a:spcPct val="150000"/>
              </a:lnSpc>
              <a:buFont typeface="Wingdings" pitchFamily="2" charset="2"/>
              <a:buChar char="o"/>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3378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5187382"/>
          </a:xfrm>
          <a:prstGeom prst="rect">
            <a:avLst/>
          </a:prstGeom>
          <a:noFill/>
        </p:spPr>
        <p:txBody>
          <a:bodyPr wrap="square">
            <a:spAutoFit/>
          </a:bodyPr>
          <a:lstStyle/>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07.    What should you do if you haven’t heard back from an </a:t>
            </a:r>
          </a:p>
          <a:p>
            <a:pPr algn="just">
              <a:lnSpc>
                <a:spcPct val="150000"/>
              </a:lnSpc>
            </a:pPr>
            <a:r>
              <a:rPr lang="en-GB" sz="2300" b="1" dirty="0">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employer after a reasonable period?</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p>
          <a:p>
            <a:pPr algn="just">
              <a:lnSpc>
                <a:spcPct val="150000"/>
              </a:lnSpc>
            </a:pPr>
            <a:endPar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Send a polite follow-up inquiry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Ignore the application and move on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Contact the company through social media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Assume the application was unsuccessful and stop applying</a:t>
            </a: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80915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276436"/>
            <a:ext cx="6620273" cy="1740959"/>
          </a:xfrm>
        </p:spPr>
        <p:txBody>
          <a:bodyPr>
            <a:normAutofit/>
          </a:bodyPr>
          <a:lstStyle/>
          <a:p>
            <a:pPr algn="l"/>
            <a:r>
              <a:rPr lang="en-US" sz="3600" b="0" dirty="0">
                <a:highlight>
                  <a:srgbClr val="84BFA4"/>
                </a:highlight>
              </a:rPr>
              <a:t> Well done, you have completed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409073" y="3518460"/>
            <a:ext cx="3938336"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6000" b="1" dirty="0">
                <a:solidFill>
                  <a:schemeClr val="bg1"/>
                </a:solidFill>
              </a:rPr>
              <a:t>M3.2 </a:t>
            </a:r>
          </a:p>
          <a:p>
            <a:pPr marL="0" indent="0">
              <a:lnSpc>
                <a:spcPts val="4600"/>
              </a:lnSpc>
              <a:spcBef>
                <a:spcPts val="0"/>
              </a:spcBef>
              <a:buNone/>
            </a:pPr>
            <a:r>
              <a:rPr lang="en-US" sz="6000" b="1" dirty="0">
                <a:solidFill>
                  <a:schemeClr val="bg1"/>
                </a:solidFill>
              </a:rPr>
              <a:t>JOB SEARCH SKILLS</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spTree>
    <p:extLst>
      <p:ext uri="{BB962C8B-B14F-4D97-AF65-F5344CB8AC3E}">
        <p14:creationId xmlns:p14="http://schemas.microsoft.com/office/powerpoint/2010/main" val="64766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14732" y="549032"/>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 </a:t>
            </a:r>
            <a:r>
              <a:rPr lang="en-GB" sz="4000" b="1">
                <a:solidFill>
                  <a:srgbClr val="B6D1E1"/>
                </a:solidFill>
                <a:latin typeface="Calibri" panose="020F0502020204030204" pitchFamily="34" charset="0"/>
                <a:ea typeface="Calibri" panose="020F0502020204030204" pitchFamily="34" charset="0"/>
                <a:cs typeface="Calibri" panose="020F0502020204030204" pitchFamily="34" charset="0"/>
              </a:rPr>
              <a:t>Search Overview</a:t>
            </a: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46817" y="1507957"/>
            <a:ext cx="11079961" cy="1973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Navigating the job market requires a strategic and informed approach. By understanding and implementing effective job search strategies, you can enhance your chances of finding the right position. This module has provided valuable insights into both traditional and modern job search methods, including the importance of clarifying career goals, leveraging online platforms, networking effectively, preparing thoroughly for interviews, and staying organised throughout the process.</a:t>
            </a: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Employing these tips and techniques will not only streamline your job search but also increase your confidence and effectiveness in pursuing your career goals. Remember, the key to a successful job search is a combination of persistence, adaptability, and proactive engagement with available resources. By continuously enhancing your skills, staying updated with industry trends, and maintaining a positive attitude, you can navigate the job market more efficiently and achieve your career aspirations.</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33469" y="1263573"/>
            <a:ext cx="2735372"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Graphic 4">
            <a:extLst>
              <a:ext uri="{FF2B5EF4-FFF2-40B4-BE49-F238E27FC236}">
                <a16:creationId xmlns:a16="http://schemas.microsoft.com/office/drawing/2014/main" id="{5587704F-6CE3-135E-08F6-D5BD43301297}"/>
              </a:ext>
            </a:extLst>
          </p:cNvPr>
          <p:cNvSpPr/>
          <p:nvPr/>
        </p:nvSpPr>
        <p:spPr>
          <a:xfrm>
            <a:off x="9570896" y="-700210"/>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0510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flipV="1">
            <a:off x="8496" y="2695074"/>
            <a:ext cx="12183504" cy="4162926"/>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974767" y="4233539"/>
            <a:ext cx="6821696" cy="2345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80"/>
              </a:lnSpc>
              <a:spcBef>
                <a:spcPts val="0"/>
              </a:spcBef>
              <a:buClr>
                <a:srgbClr val="382B1B"/>
              </a:buClr>
              <a:buNone/>
            </a:pPr>
            <a:r>
              <a:rPr lang="en-GB" sz="2600" dirty="0">
                <a:solidFill>
                  <a:schemeClr val="bg1"/>
                </a:solidFill>
                <a:latin typeface="Calibri" panose="020F0502020204030204" pitchFamily="34" charset="0"/>
                <a:ea typeface="Calibri" panose="020F0502020204030204" pitchFamily="34" charset="0"/>
              </a:rPr>
              <a:t>While traditional avenues such as newspapers and job agencies still play a role, the internet has vastly expanded the landscape, providing numerous resources and tools to streamline and enhance job searches.</a:t>
            </a:r>
          </a:p>
          <a:p>
            <a:pPr marL="0" indent="0">
              <a:lnSpc>
                <a:spcPts val="2580"/>
              </a:lnSpc>
              <a:spcBef>
                <a:spcPts val="0"/>
              </a:spcBef>
              <a:buClr>
                <a:srgbClr val="382B1B"/>
              </a:buClr>
              <a:buNone/>
            </a:pPr>
            <a:endParaRPr lang="sv-SE" sz="2600" dirty="0">
              <a:solidFill>
                <a:srgbClr val="382B1B"/>
              </a:solidFill>
              <a:latin typeface="Calibri" panose="020F0502020204030204" pitchFamily="34" charset="0"/>
              <a:ea typeface="Calibri" panose="020F0502020204030204" pitchFamily="34" charset="0"/>
            </a:endParaRPr>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1055706" y="673768"/>
            <a:ext cx="7157852" cy="15382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Technology has changed the job search process, offering a variety of platforms and methods to find employment. </a:t>
            </a: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846991" y="464048"/>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069179" y="1235242"/>
            <a:ext cx="4909264" cy="506000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72120" t="-1840" r="3384" b="-2147"/>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10565507" y="449179"/>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ct val="107000"/>
              </a:lnSpc>
              <a:spcAft>
                <a:spcPts val="800"/>
              </a:spcAft>
            </a:pPr>
            <a:r>
              <a:rPr lang="sv-SE" sz="6000" dirty="0" err="1">
                <a:effectLst/>
                <a:latin typeface="Calibri" panose="020F0502020204030204" pitchFamily="34" charset="0"/>
                <a:ea typeface="Calibri" panose="020F0502020204030204" pitchFamily="34" charset="0"/>
              </a:rPr>
              <a:t>Traditional</a:t>
            </a:r>
            <a:r>
              <a:rPr lang="sv-SE" sz="6000" dirty="0">
                <a:effectLst/>
                <a:latin typeface="Calibri" panose="020F0502020204030204" pitchFamily="34" charset="0"/>
                <a:ea typeface="Calibri" panose="020F0502020204030204" pitchFamily="34" charset="0"/>
              </a:rPr>
              <a:t> </a:t>
            </a:r>
            <a:r>
              <a:rPr lang="sv-SE" sz="6000" dirty="0" err="1">
                <a:effectLst/>
                <a:latin typeface="Calibri" panose="020F0502020204030204" pitchFamily="34" charset="0"/>
                <a:ea typeface="Calibri" panose="020F0502020204030204" pitchFamily="34" charset="0"/>
              </a:rPr>
              <a:t>Methods</a:t>
            </a:r>
            <a:endParaRPr lang="sv-SE" sz="6000" dirty="0">
              <a:effectLst/>
              <a:latin typeface="Calibri" panose="020F0502020204030204" pitchFamily="34" charset="0"/>
              <a:ea typeface="Calibri" panose="020F0502020204030204" pitchFamily="34" charset="0"/>
            </a:endParaRPr>
          </a:p>
          <a:p>
            <a:pPr>
              <a:lnSpc>
                <a:spcPct val="107000"/>
              </a:lnSpc>
              <a:spcAft>
                <a:spcPts val="800"/>
              </a:spcAft>
            </a:pPr>
            <a:endParaRPr lang="sv-SE"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DCB88E9-8755-6162-2F29-A0C65A0D234C}"/>
              </a:ext>
            </a:extLst>
          </p:cNvPr>
          <p:cNvSpPr/>
          <p:nvPr/>
        </p:nvSpPr>
        <p:spPr>
          <a:xfrm>
            <a:off x="2845696"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55009" y="760052"/>
            <a:ext cx="7395621" cy="951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4000" b="1" dirty="0">
                <a:solidFill>
                  <a:srgbClr val="84BFA4"/>
                </a:solidFill>
                <a:latin typeface="Calibri" panose="020F0502020204030204" pitchFamily="34" charset="0"/>
                <a:ea typeface="Calibri" panose="020F0502020204030204" pitchFamily="34" charset="0"/>
              </a:rPr>
              <a:t>Traditional Methods</a:t>
            </a:r>
          </a:p>
          <a:p>
            <a:pPr marL="0" indent="0">
              <a:lnSpc>
                <a:spcPts val="2680"/>
              </a:lnSpc>
              <a:spcBef>
                <a:spcPts val="0"/>
              </a:spcBef>
              <a:buClr>
                <a:srgbClr val="382B1B"/>
              </a:buClr>
              <a:buNone/>
            </a:pPr>
            <a:endParaRPr lang="en-GB" sz="3200" b="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278848" y="1299190"/>
            <a:ext cx="4917707"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8" name="Graphic 9">
            <a:extLst>
              <a:ext uri="{FF2B5EF4-FFF2-40B4-BE49-F238E27FC236}">
                <a16:creationId xmlns:a16="http://schemas.microsoft.com/office/drawing/2014/main" id="{A7E96E81-06E0-F0A6-FCE9-E6118242C0B1}"/>
              </a:ext>
            </a:extLst>
          </p:cNvPr>
          <p:cNvGrpSpPr/>
          <p:nvPr/>
        </p:nvGrpSpPr>
        <p:grpSpPr>
          <a:xfrm>
            <a:off x="2853602" y="2093122"/>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6343E274-5CA4-DFC0-7FFE-17AD35955D40}"/>
              </a:ext>
            </a:extLst>
          </p:cNvPr>
          <p:cNvGrpSpPr/>
          <p:nvPr/>
        </p:nvGrpSpPr>
        <p:grpSpPr>
          <a:xfrm>
            <a:off x="2795439" y="4032829"/>
            <a:ext cx="1879733" cy="2441854"/>
            <a:chOff x="9972379" y="3544683"/>
            <a:chExt cx="1478666" cy="1920851"/>
          </a:xfrm>
        </p:grpSpPr>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1" name="Text Placeholder 23">
              <a:extLst>
                <a:ext uri="{FF2B5EF4-FFF2-40B4-BE49-F238E27FC236}">
                  <a16:creationId xmlns:a16="http://schemas.microsoft.com/office/drawing/2014/main" id="{BAFB30F5-E010-0699-E493-B712F89DD3A1}"/>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Job Agencies</a:t>
              </a:r>
            </a:p>
            <a:p>
              <a:endParaRPr lang="en-US" sz="2200" dirty="0"/>
            </a:p>
          </p:txBody>
        </p:sp>
      </p:grpSp>
      <p:sp>
        <p:nvSpPr>
          <p:cNvPr id="30" name="Freeform 29">
            <a:extLst>
              <a:ext uri="{FF2B5EF4-FFF2-40B4-BE49-F238E27FC236}">
                <a16:creationId xmlns:a16="http://schemas.microsoft.com/office/drawing/2014/main" id="{0254C239-580C-2DA9-1CFE-CCD1D434BBD1}"/>
              </a:ext>
            </a:extLst>
          </p:cNvPr>
          <p:cNvSpPr/>
          <p:nvPr/>
        </p:nvSpPr>
        <p:spPr>
          <a:xfrm>
            <a:off x="699033"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31" name="Graphic 9">
            <a:extLst>
              <a:ext uri="{FF2B5EF4-FFF2-40B4-BE49-F238E27FC236}">
                <a16:creationId xmlns:a16="http://schemas.microsoft.com/office/drawing/2014/main" id="{2C1C772E-1F55-6327-72D2-1A3DAC6CFED0}"/>
              </a:ext>
            </a:extLst>
          </p:cNvPr>
          <p:cNvGrpSpPr/>
          <p:nvPr/>
        </p:nvGrpSpPr>
        <p:grpSpPr>
          <a:xfrm>
            <a:off x="706939" y="2093122"/>
            <a:ext cx="1759216" cy="3934767"/>
            <a:chOff x="2115901" y="2119177"/>
            <a:chExt cx="1383863" cy="3095230"/>
          </a:xfrm>
        </p:grpSpPr>
        <p:sp>
          <p:nvSpPr>
            <p:cNvPr id="32" name="Freeform 31">
              <a:extLst>
                <a:ext uri="{FF2B5EF4-FFF2-40B4-BE49-F238E27FC236}">
                  <a16:creationId xmlns:a16="http://schemas.microsoft.com/office/drawing/2014/main" id="{A79F5E85-A744-4BE6-7F5A-66660567B284}"/>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6F56EB-44B4-498E-9905-EA47D0EDE9B7}"/>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pic>
        <p:nvPicPr>
          <p:cNvPr id="39" name="Graphic 38" descr="Newspaper outline">
            <a:extLst>
              <a:ext uri="{FF2B5EF4-FFF2-40B4-BE49-F238E27FC236}">
                <a16:creationId xmlns:a16="http://schemas.microsoft.com/office/drawing/2014/main" id="{4CAFFF71-F239-95AD-40F6-B07194915F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2925" y="2483158"/>
            <a:ext cx="1057940" cy="1057940"/>
          </a:xfrm>
          <a:prstGeom prst="rect">
            <a:avLst/>
          </a:prstGeom>
        </p:spPr>
      </p:pic>
      <p:sp>
        <p:nvSpPr>
          <p:cNvPr id="41" name="Text Placeholder 23">
            <a:extLst>
              <a:ext uri="{FF2B5EF4-FFF2-40B4-BE49-F238E27FC236}">
                <a16:creationId xmlns:a16="http://schemas.microsoft.com/office/drawing/2014/main" id="{EB5D59FF-A2F1-E979-2571-9C987775C13F}"/>
              </a:ext>
            </a:extLst>
          </p:cNvPr>
          <p:cNvSpPr txBox="1">
            <a:spLocks/>
          </p:cNvSpPr>
          <p:nvPr/>
        </p:nvSpPr>
        <p:spPr>
          <a:xfrm>
            <a:off x="637339"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43" name="Text Placeholder 23">
            <a:extLst>
              <a:ext uri="{FF2B5EF4-FFF2-40B4-BE49-F238E27FC236}">
                <a16:creationId xmlns:a16="http://schemas.microsoft.com/office/drawing/2014/main" id="{2995069B-2EAC-6417-A960-F1E35E84529E}"/>
              </a:ext>
            </a:extLst>
          </p:cNvPr>
          <p:cNvSpPr txBox="1">
            <a:spLocks/>
          </p:cNvSpPr>
          <p:nvPr/>
        </p:nvSpPr>
        <p:spPr>
          <a:xfrm>
            <a:off x="635709"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Newspaper</a:t>
            </a:r>
          </a:p>
          <a:p>
            <a:endParaRPr lang="en-US" sz="2200" dirty="0"/>
          </a:p>
        </p:txBody>
      </p:sp>
      <p:pic>
        <p:nvPicPr>
          <p:cNvPr id="55" name="Graphic 54" descr="Office worker male outline">
            <a:extLst>
              <a:ext uri="{FF2B5EF4-FFF2-40B4-BE49-F238E27FC236}">
                <a16:creationId xmlns:a16="http://schemas.microsoft.com/office/drawing/2014/main" id="{88DBBF66-B8A3-D477-E3BE-1F384F8479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2171" y="2442754"/>
            <a:ext cx="1051561" cy="1051561"/>
          </a:xfrm>
          <a:prstGeom prst="rect">
            <a:avLst/>
          </a:prstGeom>
        </p:spPr>
      </p:pic>
      <p:sp>
        <p:nvSpPr>
          <p:cNvPr id="57" name="Freeform 56">
            <a:extLst>
              <a:ext uri="{FF2B5EF4-FFF2-40B4-BE49-F238E27FC236}">
                <a16:creationId xmlns:a16="http://schemas.microsoft.com/office/drawing/2014/main" id="{84336686-7A46-DB6F-8157-6AF23E166ED7}"/>
              </a:ext>
            </a:extLst>
          </p:cNvPr>
          <p:cNvSpPr/>
          <p:nvPr/>
        </p:nvSpPr>
        <p:spPr>
          <a:xfrm>
            <a:off x="5873858" y="495945"/>
            <a:ext cx="6980598" cy="5982346"/>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solidFill>
            <a:srgbClr val="C0DCEA"/>
          </a:solid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0" name="Freeform 59">
            <a:extLst>
              <a:ext uri="{FF2B5EF4-FFF2-40B4-BE49-F238E27FC236}">
                <a16:creationId xmlns:a16="http://schemas.microsoft.com/office/drawing/2014/main" id="{9943DABC-34DF-100F-D51C-25018D13AFAD}"/>
              </a:ext>
            </a:extLst>
          </p:cNvPr>
          <p:cNvSpPr/>
          <p:nvPr/>
        </p:nvSpPr>
        <p:spPr>
          <a:xfrm>
            <a:off x="5886772" y="493362"/>
            <a:ext cx="6980598" cy="5982346"/>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6"/>
            <a:srcRect/>
            <a:stretch>
              <a:fillRect l="11138" t="9093" r="-2165" b="7196"/>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15749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Newspapers</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01</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For many years, newspapers were a primary source for job listings. Despite the rise of digital media, newspapers still offer valuable opportunities, particularly in local job markets. Classified sections and dedicated employment supplements can provide leads on job openings within specific geographic areas or industries.</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Newspaper outline">
            <a:extLst>
              <a:ext uri="{FF2B5EF4-FFF2-40B4-BE49-F238E27FC236}">
                <a16:creationId xmlns:a16="http://schemas.microsoft.com/office/drawing/2014/main" id="{91560A2E-E088-042C-6E29-B55AF21EDB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490" y="3812583"/>
            <a:ext cx="2324745" cy="2324745"/>
          </a:xfrm>
          <a:prstGeom prst="rect">
            <a:avLst/>
          </a:prstGeom>
        </p:spPr>
      </p:pic>
    </p:spTree>
    <p:extLst>
      <p:ext uri="{BB962C8B-B14F-4D97-AF65-F5344CB8AC3E}">
        <p14:creationId xmlns:p14="http://schemas.microsoft.com/office/powerpoint/2010/main" val="247147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Job Agencies</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02</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Job agencies, or recruitment agencies, continue to be effective intermediaries between job seekers and employers. These agencies often have established relationships with companies and access to exclusive job openings. They provide personalised assistance, helping candidates refine their resumes, prepare for interviews, and match their skills with suitable job opportunities.</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2" name="Graphic 1" descr="Office worker male outline">
            <a:extLst>
              <a:ext uri="{FF2B5EF4-FFF2-40B4-BE49-F238E27FC236}">
                <a16:creationId xmlns:a16="http://schemas.microsoft.com/office/drawing/2014/main" id="{632726B1-AA4D-318A-002F-7C61842561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157" y="3828081"/>
            <a:ext cx="2076773" cy="2076773"/>
          </a:xfrm>
          <a:prstGeom prst="rect">
            <a:avLst/>
          </a:prstGeom>
        </p:spPr>
      </p:pic>
    </p:spTree>
    <p:extLst>
      <p:ext uri="{BB962C8B-B14F-4D97-AF65-F5344CB8AC3E}">
        <p14:creationId xmlns:p14="http://schemas.microsoft.com/office/powerpoint/2010/main" val="104945102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2242</Words>
  <Application>Microsoft Office PowerPoint</Application>
  <PresentationFormat>Widescreen</PresentationFormat>
  <Paragraphs>226</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Calibri</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386</cp:revision>
  <dcterms:created xsi:type="dcterms:W3CDTF">2020-10-14T13:32:04Z</dcterms:created>
  <dcterms:modified xsi:type="dcterms:W3CDTF">2024-11-30T04:34:08Z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