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90" r:id="rId3"/>
    <p:sldId id="4300" r:id="rId4"/>
    <p:sldId id="4308" r:id="rId5"/>
    <p:sldId id="4377" r:id="rId6"/>
    <p:sldId id="4431" r:id="rId7"/>
    <p:sldId id="4432" r:id="rId8"/>
    <p:sldId id="4433" r:id="rId9"/>
    <p:sldId id="4307" r:id="rId10"/>
    <p:sldId id="4434" r:id="rId11"/>
    <p:sldId id="4435" r:id="rId12"/>
    <p:sldId id="4437" r:id="rId13"/>
    <p:sldId id="4421" r:id="rId14"/>
    <p:sldId id="4436" r:id="rId15"/>
    <p:sldId id="4438" r:id="rId16"/>
    <p:sldId id="4440" r:id="rId17"/>
    <p:sldId id="4441" r:id="rId18"/>
    <p:sldId id="4439" r:id="rId19"/>
    <p:sldId id="4442" r:id="rId20"/>
    <p:sldId id="4443" r:id="rId21"/>
    <p:sldId id="4444" r:id="rId22"/>
    <p:sldId id="4309" r:id="rId23"/>
    <p:sldId id="4445" r:id="rId24"/>
    <p:sldId id="4446" r:id="rId25"/>
    <p:sldId id="4423" r:id="rId26"/>
    <p:sldId id="4447" r:id="rId27"/>
    <p:sldId id="4448" r:id="rId28"/>
    <p:sldId id="4425" r:id="rId29"/>
    <p:sldId id="4449" r:id="rId30"/>
    <p:sldId id="4426" r:id="rId31"/>
    <p:sldId id="4451" r:id="rId32"/>
    <p:sldId id="4450" r:id="rId33"/>
    <p:sldId id="4428" r:id="rId34"/>
    <p:sldId id="4429" r:id="rId35"/>
    <p:sldId id="4452" r:id="rId36"/>
    <p:sldId id="4453" r:id="rId37"/>
    <p:sldId id="4454" r:id="rId38"/>
    <p:sldId id="4388" r:id="rId39"/>
    <p:sldId id="434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1E1"/>
    <a:srgbClr val="94C7B0"/>
    <a:srgbClr val="000000"/>
    <a:srgbClr val="C4DAE7"/>
    <a:srgbClr val="84BFA4"/>
    <a:srgbClr val="086D6E"/>
    <a:srgbClr val="E6C8C7"/>
    <a:srgbClr val="382B1B"/>
    <a:srgbClr val="3C3D3C"/>
    <a:srgbClr val="EF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3"/>
    <p:restoredTop sz="94663"/>
  </p:normalViewPr>
  <p:slideViewPr>
    <p:cSldViewPr snapToGrid="0" snapToObjects="1">
      <p:cViewPr varScale="1">
        <p:scale>
          <a:sx n="73" d="100"/>
          <a:sy n="73" d="100"/>
        </p:scale>
        <p:origin x="168" y="-609"/>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696216" y="4289407"/>
            <a:ext cx="5640416" cy="697353"/>
          </a:xfrm>
        </p:spPr>
        <p:txBody>
          <a:bodyPr>
            <a:noAutofit/>
          </a:bodyPr>
          <a:lstStyle/>
          <a:p>
            <a:pPr>
              <a:lnSpc>
                <a:spcPts val="4600"/>
              </a:lnSpc>
              <a:spcBef>
                <a:spcPts val="0"/>
              </a:spcBef>
            </a:pPr>
            <a:r>
              <a:rPr lang="en-US" sz="4800" b="1" dirty="0"/>
              <a:t>M3.1</a:t>
            </a:r>
            <a:r>
              <a:rPr lang="en-US" sz="6000" b="1" dirty="0"/>
              <a:t> JOB OPPORTUNITIES </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sp>
        <p:nvSpPr>
          <p:cNvPr id="4" name="Picture Placeholder 3">
            <a:extLst>
              <a:ext uri="{FF2B5EF4-FFF2-40B4-BE49-F238E27FC236}">
                <a16:creationId xmlns:a16="http://schemas.microsoft.com/office/drawing/2014/main" id="{4E8DBFA7-27AE-69BD-A66F-AEC4674B7996}"/>
              </a:ext>
            </a:extLst>
          </p:cNvPr>
          <p:cNvSpPr>
            <a:spLocks noGrp="1"/>
          </p:cNvSpPr>
          <p:nvPr>
            <p:ph type="pic" sz="quarter" idx="17"/>
          </p:nvPr>
        </p:nvSpPr>
        <p:spPr/>
        <p:txBody>
          <a:bodyPr/>
          <a:lstStyle/>
          <a:p>
            <a:endParaRPr lang="en-IE"/>
          </a:p>
        </p:txBody>
      </p:sp>
      <p:sp>
        <p:nvSpPr>
          <p:cNvPr id="2" name="Freeform 11">
            <a:extLst>
              <a:ext uri="{FF2B5EF4-FFF2-40B4-BE49-F238E27FC236}">
                <a16:creationId xmlns:a16="http://schemas.microsoft.com/office/drawing/2014/main" id="{EFC079E4-08EE-6DD0-D3D4-8268E4B2EEFE}"/>
              </a:ext>
            </a:extLst>
          </p:cNvPr>
          <p:cNvSpPr/>
          <p:nvPr/>
        </p:nvSpPr>
        <p:spPr>
          <a:xfrm>
            <a:off x="6096000" y="-1"/>
            <a:ext cx="6311125" cy="5362303"/>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36648" r="-366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D460-85BC-91E5-1C14-90B1BFC2446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3BB4480-6F82-421E-1298-3114C077027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AA3DDE4B-BDE3-8500-6EBC-8ACA5D8123EF}"/>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19ACD21-13E1-BFDC-7BCD-EB71FC5D2C1C}"/>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28934AB-F119-FB9A-C22C-C662C3D9A351}"/>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E7DDDEFC-2311-7717-1B93-9BF5CFB8960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1FABA457-34FF-D3BB-4A0C-5BAB19310209}"/>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753EA44E-2D2F-E15F-09B0-06A48FD78B00}"/>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F23F7CB-9399-63FD-28FE-7EC840DD402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48045D-3E27-42D8-0420-ABA5C2DF190B}"/>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and What Experience is needed</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647ADE5-731A-D310-BC84-2EB40D298DB1}"/>
              </a:ext>
            </a:extLst>
          </p:cNvPr>
          <p:cNvSpPr txBox="1"/>
          <p:nvPr/>
        </p:nvSpPr>
        <p:spPr>
          <a:xfrm>
            <a:off x="1430383" y="1877791"/>
            <a:ext cx="10705012" cy="6001643"/>
          </a:xfrm>
          <a:prstGeom prst="rect">
            <a:avLst/>
          </a:prstGeom>
          <a:noFill/>
        </p:spPr>
        <p:txBody>
          <a:bodyPr wrap="square">
            <a:spAutoFit/>
          </a:bodyPr>
          <a:lstStyle/>
          <a:p>
            <a:r>
              <a:rPr lang="en-GB" sz="2400" b="1" dirty="0">
                <a:solidFill>
                  <a:schemeClr val="bg1"/>
                </a:solidFill>
                <a:highlight>
                  <a:srgbClr val="84BFA4"/>
                </a:highlight>
              </a:rPr>
              <a:t>Prep Cook</a:t>
            </a:r>
            <a:r>
              <a:rPr lang="en-GB" sz="2400" dirty="0"/>
              <a:t>: </a:t>
            </a:r>
            <a:r>
              <a:rPr lang="en-GB" sz="2400" dirty="0">
                <a:solidFill>
                  <a:srgbClr val="382B1B"/>
                </a:solidFill>
              </a:rPr>
              <a:t>Handling preliminary food preparation and ingredient handling. </a:t>
            </a:r>
          </a:p>
          <a:p>
            <a:r>
              <a:rPr lang="en-GB" sz="2400" b="1" dirty="0"/>
              <a:t>Role: </a:t>
            </a:r>
            <a:r>
              <a:rPr lang="en-GB" sz="2400" dirty="0">
                <a:solidFill>
                  <a:srgbClr val="382B1B"/>
                </a:solidFill>
              </a:rPr>
              <a:t>Focuses on preliminary food preparation, such as washing, chopping, marinating, and seasoning</a:t>
            </a:r>
            <a:r>
              <a:rPr lang="en-GB" sz="2400" dirty="0"/>
              <a:t>.</a:t>
            </a:r>
          </a:p>
          <a:p>
            <a:r>
              <a:rPr lang="en-GB" sz="2400" b="1" dirty="0"/>
              <a:t>Experience Needed: </a:t>
            </a:r>
            <a:r>
              <a:rPr lang="en-GB" sz="2400" dirty="0">
                <a:solidFill>
                  <a:srgbClr val="382B1B"/>
                </a:solidFill>
              </a:rPr>
              <a:t>Often entry-level, with little to no prior experience required. Basic knowledge of food safety and handling is beneficial. Training is typically provided on the job.</a:t>
            </a:r>
          </a:p>
          <a:p>
            <a:endParaRPr lang="en-GB" sz="1400" dirty="0"/>
          </a:p>
          <a:p>
            <a:r>
              <a:rPr lang="en-GB" sz="2400" b="1" dirty="0">
                <a:solidFill>
                  <a:schemeClr val="bg1"/>
                </a:solidFill>
                <a:highlight>
                  <a:srgbClr val="086D6E"/>
                </a:highlight>
              </a:rPr>
              <a:t>Line Cook</a:t>
            </a:r>
            <a:r>
              <a:rPr lang="en-GB" sz="2400" dirty="0">
                <a:solidFill>
                  <a:schemeClr val="bg1"/>
                </a:solidFill>
                <a:highlight>
                  <a:srgbClr val="086D6E"/>
                </a:highlight>
              </a:rPr>
              <a:t>: </a:t>
            </a:r>
            <a:r>
              <a:rPr lang="en-GB" sz="2400" dirty="0">
                <a:solidFill>
                  <a:srgbClr val="382B1B"/>
                </a:solidFill>
              </a:rPr>
              <a:t>Preparing specific types of dishes within a restaurant setting</a:t>
            </a:r>
          </a:p>
          <a:p>
            <a:r>
              <a:rPr lang="en-GB" sz="2400" b="1" dirty="0"/>
              <a:t>Role: </a:t>
            </a:r>
            <a:r>
              <a:rPr lang="en-GB" sz="2400" dirty="0">
                <a:solidFill>
                  <a:srgbClr val="382B1B"/>
                </a:solidFill>
              </a:rPr>
              <a:t>Responsible for cooking and assembling dishes according to restaurant recipes and specifications.</a:t>
            </a:r>
          </a:p>
          <a:p>
            <a:r>
              <a:rPr lang="en-GB" sz="2400" b="1" dirty="0"/>
              <a:t>Experience Needed: </a:t>
            </a:r>
            <a:r>
              <a:rPr lang="en-GB" sz="2400" dirty="0">
                <a:solidFill>
                  <a:srgbClr val="382B1B"/>
                </a:solidFill>
              </a:rPr>
              <a:t>Generally, requires some experience in a kitchen setting, typically 1-2 years. Experience in different stations (e.g., grill, sauté, fry) can be required depending on the restaurant’s size and type.</a:t>
            </a: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19358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4C26-38E9-667D-86AB-85FBAEF377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76F3F98-5CC1-4308-ADF5-A77CDBBA982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5409D9E1-49A1-E30B-16B2-35D785DB70EB}"/>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AF70B73-01D8-D1AE-0584-222C2D0CFC31}"/>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18457DD-95DB-CF7D-FE47-DA6F9A1BCBA1}"/>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B6BA8646-862A-6885-1D95-EC7EA1D2A25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8D497CF1-9CD8-43B2-FD8C-B8B713F77B97}"/>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4BAC92A-99F6-A126-8046-527B3E95C632}"/>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3189E5AC-9548-190D-16F6-4CAC7B41A389}"/>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4BAD62-26BA-47C7-10A0-EAA9E889F119}"/>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and What Experience is needed</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3D8CE6A-E8B8-5987-6EDD-9EDDAFB33AEC}"/>
              </a:ext>
            </a:extLst>
          </p:cNvPr>
          <p:cNvSpPr txBox="1"/>
          <p:nvPr/>
        </p:nvSpPr>
        <p:spPr>
          <a:xfrm>
            <a:off x="1371600" y="1820912"/>
            <a:ext cx="10574383" cy="6001643"/>
          </a:xfrm>
          <a:prstGeom prst="rect">
            <a:avLst/>
          </a:prstGeom>
          <a:noFill/>
        </p:spPr>
        <p:txBody>
          <a:bodyPr wrap="square">
            <a:spAutoFit/>
          </a:bodyPr>
          <a:lstStyle/>
          <a:p>
            <a:r>
              <a:rPr lang="en-GB" sz="2400" b="1" dirty="0">
                <a:solidFill>
                  <a:srgbClr val="382B1B"/>
                </a:solidFill>
                <a:highlight>
                  <a:srgbClr val="C4DAE7"/>
                </a:highlight>
              </a:rPr>
              <a:t>Pastry Chef</a:t>
            </a:r>
            <a:r>
              <a:rPr lang="en-GB" sz="2400" dirty="0">
                <a:solidFill>
                  <a:srgbClr val="382B1B"/>
                </a:solidFill>
                <a:highlight>
                  <a:srgbClr val="C4DAE7"/>
                </a:highlight>
              </a:rPr>
              <a:t>:  </a:t>
            </a:r>
            <a:r>
              <a:rPr lang="en-GB" sz="2400" dirty="0">
                <a:solidFill>
                  <a:srgbClr val="382B1B"/>
                </a:solidFill>
              </a:rPr>
              <a:t>Specializing in desserts, pastries, and other baked goods.</a:t>
            </a:r>
          </a:p>
          <a:p>
            <a:r>
              <a:rPr lang="en-GB" sz="2400" b="1" dirty="0"/>
              <a:t>Role: </a:t>
            </a:r>
            <a:r>
              <a:rPr lang="en-GB" sz="2400" b="1" dirty="0">
                <a:solidFill>
                  <a:srgbClr val="382B1B"/>
                </a:solidFill>
              </a:rPr>
              <a:t> </a:t>
            </a:r>
            <a:r>
              <a:rPr lang="en-GB" sz="2400" dirty="0">
                <a:solidFill>
                  <a:srgbClr val="382B1B"/>
                </a:solidFill>
              </a:rPr>
              <a:t>A pastry chef is dedicated to the art of baking, dessert making, and confectionery.</a:t>
            </a:r>
          </a:p>
          <a:p>
            <a:r>
              <a:rPr lang="en-GB" sz="2400" b="1" dirty="0"/>
              <a:t>Experience Needed: </a:t>
            </a:r>
            <a:r>
              <a:rPr lang="en-GB" sz="2400" dirty="0">
                <a:solidFill>
                  <a:srgbClr val="382B1B"/>
                </a:solidFill>
              </a:rPr>
              <a:t>Formal training in pastry arts is highly beneficial, often from a culinary school. Several years of experience in baking or pastry production is usually required, with a strong understanding of baking science and artistic presentation. </a:t>
            </a:r>
          </a:p>
          <a:p>
            <a:endParaRPr lang="en-GB" sz="2400" b="1" dirty="0">
              <a:solidFill>
                <a:srgbClr val="382B1B"/>
              </a:solidFill>
            </a:endParaRPr>
          </a:p>
          <a:p>
            <a:r>
              <a:rPr lang="en-GB" sz="2400" b="1" dirty="0">
                <a:solidFill>
                  <a:srgbClr val="382B1B"/>
                </a:solidFill>
                <a:highlight>
                  <a:srgbClr val="E6C8C7"/>
                </a:highlight>
              </a:rPr>
              <a:t>Sous Chef</a:t>
            </a:r>
            <a:r>
              <a:rPr lang="en-GB" sz="2400" dirty="0">
                <a:solidFill>
                  <a:srgbClr val="382B1B"/>
                </a:solidFill>
                <a:highlight>
                  <a:srgbClr val="E6C8C7"/>
                </a:highlight>
              </a:rPr>
              <a:t>: </a:t>
            </a:r>
            <a:r>
              <a:rPr lang="en-GB" sz="2400" dirty="0">
                <a:solidFill>
                  <a:srgbClr val="382B1B"/>
                </a:solidFill>
              </a:rPr>
              <a:t>Assisting the head chef and managing kitchen activities</a:t>
            </a:r>
          </a:p>
          <a:p>
            <a:r>
              <a:rPr lang="en-GB" sz="2400" b="1" dirty="0"/>
              <a:t>Role</a:t>
            </a:r>
            <a:r>
              <a:rPr lang="en-GB" sz="2400" dirty="0"/>
              <a:t>: </a:t>
            </a:r>
            <a:r>
              <a:rPr lang="en-GB" sz="2400" dirty="0">
                <a:solidFill>
                  <a:srgbClr val="382B1B"/>
                </a:solidFill>
              </a:rPr>
              <a:t>Acts as the second-in-command in the kitchen, directing the kitchen staff and handling administrative tasks in the absence of the head chef.</a:t>
            </a:r>
          </a:p>
          <a:p>
            <a:r>
              <a:rPr lang="en-GB" sz="2400" b="1" dirty="0"/>
              <a:t>Experience Needed</a:t>
            </a:r>
            <a:r>
              <a:rPr lang="en-GB" sz="2400" dirty="0"/>
              <a:t>: </a:t>
            </a:r>
            <a:r>
              <a:rPr lang="en-GB" sz="2400" dirty="0">
                <a:solidFill>
                  <a:srgbClr val="382B1B"/>
                </a:solidFill>
              </a:rPr>
              <a:t>Typically requires several years of culinary experience, with at least some of that time spent in a supervisory or management role. Formal culinary training can also be advantageous.</a:t>
            </a:r>
            <a:endParaRPr lang="en-GB" dirty="0">
              <a:solidFill>
                <a:srgbClr val="382B1B"/>
              </a:solidFill>
            </a:endParaRP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61042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4169-B561-D97A-9F6A-0A86D671E54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F516017-BF7B-2EB1-88B5-4EE0A90C1D1C}"/>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B5FF40B-0256-2569-31FC-09010F32B391}"/>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1184EBF-6DF4-CF0F-670B-6D27C134BA5E}"/>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AE48CBA-9B23-8222-9DBA-85EE4F7DD233}"/>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FB742677-DBE2-2ACC-CCAB-74B6C4C23BF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0BF3AE80-77C4-0C72-BD21-AAC21152BFD0}"/>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DAECA98-7EF2-8B04-0B2F-06FB31FDA777}"/>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9D895C0A-A4DC-5BCB-21B6-48004AE900D4}"/>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2238B7-748D-D28E-50A2-23D12DCFF43A}"/>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and What Experience is needed</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9349CAE-FED9-2CA8-7A3A-64DE729EC10A}"/>
              </a:ext>
            </a:extLst>
          </p:cNvPr>
          <p:cNvSpPr txBox="1"/>
          <p:nvPr/>
        </p:nvSpPr>
        <p:spPr>
          <a:xfrm>
            <a:off x="1371600" y="1820912"/>
            <a:ext cx="10574383" cy="5232202"/>
          </a:xfrm>
          <a:prstGeom prst="rect">
            <a:avLst/>
          </a:prstGeom>
          <a:noFill/>
        </p:spPr>
        <p:txBody>
          <a:bodyPr wrap="square">
            <a:spAutoFit/>
          </a:bodyPr>
          <a:lstStyle/>
          <a:p>
            <a:r>
              <a:rPr lang="en-GB" sz="2400" b="1" dirty="0">
                <a:highlight>
                  <a:srgbClr val="C4DAE7"/>
                </a:highlight>
              </a:rPr>
              <a:t>Station Chef (Chef de </a:t>
            </a:r>
            <a:r>
              <a:rPr lang="en-GB" sz="2400" b="1" dirty="0" err="1">
                <a:highlight>
                  <a:srgbClr val="C4DAE7"/>
                </a:highlight>
              </a:rPr>
              <a:t>Partie</a:t>
            </a:r>
            <a:r>
              <a:rPr lang="en-GB" sz="2400" b="1" dirty="0">
                <a:highlight>
                  <a:srgbClr val="C4DAE7"/>
                </a:highlight>
              </a:rPr>
              <a:t>)</a:t>
            </a:r>
            <a:r>
              <a:rPr lang="en-GB" sz="2400" dirty="0">
                <a:highlight>
                  <a:srgbClr val="C4DAE7"/>
                </a:highlight>
              </a:rPr>
              <a:t>:</a:t>
            </a:r>
          </a:p>
          <a:p>
            <a:r>
              <a:rPr lang="en-GB" sz="2400" b="1" dirty="0"/>
              <a:t>Role</a:t>
            </a:r>
            <a:r>
              <a:rPr lang="en-GB" sz="2400" dirty="0"/>
              <a:t>: </a:t>
            </a:r>
            <a:r>
              <a:rPr lang="en-GB" sz="2400" dirty="0">
                <a:solidFill>
                  <a:srgbClr val="382B1B"/>
                </a:solidFill>
              </a:rPr>
              <a:t>Each station chef manages a specific area of production in the kitchen. Common stations include the grill, sauté, sauce, and vegetable stations. They are responsible for preparing and organizing their specific part of the dish.</a:t>
            </a:r>
          </a:p>
          <a:p>
            <a:r>
              <a:rPr lang="en-GB" sz="2400" b="1" dirty="0"/>
              <a:t>Experience Needed</a:t>
            </a:r>
            <a:r>
              <a:rPr lang="en-GB" sz="2400" dirty="0"/>
              <a:t>: </a:t>
            </a:r>
            <a:r>
              <a:rPr lang="en-GB" sz="2400" dirty="0">
                <a:solidFill>
                  <a:srgbClr val="382B1B"/>
                </a:solidFill>
              </a:rPr>
              <a:t>Station chefs usually have several years of experience working in a professional kitchen. Expertise in their particular station’s techniques is crucial.</a:t>
            </a:r>
          </a:p>
          <a:p>
            <a:endParaRPr lang="en-GB" dirty="0"/>
          </a:p>
          <a:p>
            <a:r>
              <a:rPr lang="en-GB" sz="2200" b="1" dirty="0">
                <a:solidFill>
                  <a:schemeClr val="bg1"/>
                </a:solidFill>
                <a:highlight>
                  <a:srgbClr val="94C7B0"/>
                </a:highlight>
              </a:rPr>
              <a:t>Expediter (or Pass Manager)</a:t>
            </a:r>
            <a:r>
              <a:rPr lang="en-GB" sz="2200" dirty="0">
                <a:solidFill>
                  <a:schemeClr val="bg1"/>
                </a:solidFill>
                <a:highlight>
                  <a:srgbClr val="94C7B0"/>
                </a:highlight>
              </a:rPr>
              <a:t>:</a:t>
            </a:r>
          </a:p>
          <a:p>
            <a:r>
              <a:rPr lang="en-GB" sz="2200" b="1" dirty="0"/>
              <a:t>Role</a:t>
            </a:r>
            <a:r>
              <a:rPr lang="en-GB" sz="2200" dirty="0"/>
              <a:t>: </a:t>
            </a:r>
            <a:r>
              <a:rPr lang="en-GB" sz="2200" dirty="0">
                <a:solidFill>
                  <a:srgbClr val="382B1B"/>
                </a:solidFill>
              </a:rPr>
              <a:t>The expediter serves as the communication link between the kitchen staff and front of house. They ensure that dishes are correctly prepared, meet quality standards, and are sent out to customers promptly.</a:t>
            </a:r>
          </a:p>
          <a:p>
            <a:r>
              <a:rPr lang="en-GB" sz="2200" b="1" dirty="0"/>
              <a:t>Experience Needed</a:t>
            </a:r>
            <a:r>
              <a:rPr lang="en-GB" sz="2200" dirty="0"/>
              <a:t>: </a:t>
            </a:r>
            <a:r>
              <a:rPr lang="en-GB" sz="2200" dirty="0">
                <a:solidFill>
                  <a:srgbClr val="382B1B"/>
                </a:solidFill>
              </a:rPr>
              <a:t>Requires excellent communication skills and a good understanding of both kitchen and dining room operations. Experience in both cooking and customer service can be beneficial.</a:t>
            </a:r>
          </a:p>
          <a:p>
            <a:r>
              <a:rPr lang="en-GB" dirty="0"/>
              <a:t>.</a:t>
            </a:r>
          </a:p>
        </p:txBody>
      </p:sp>
    </p:spTree>
    <p:extLst>
      <p:ext uri="{BB962C8B-B14F-4D97-AF65-F5344CB8AC3E}">
        <p14:creationId xmlns:p14="http://schemas.microsoft.com/office/powerpoint/2010/main" val="411024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7767EE-F55D-5408-1A6D-67FED85B1C68}"/>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and What Experience is needed</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652B674-BBD2-3BB4-C039-2C01BD5971B6}"/>
              </a:ext>
            </a:extLst>
          </p:cNvPr>
          <p:cNvSpPr txBox="1"/>
          <p:nvPr/>
        </p:nvSpPr>
        <p:spPr>
          <a:xfrm>
            <a:off x="1286692" y="1959680"/>
            <a:ext cx="10659292" cy="5170646"/>
          </a:xfrm>
          <a:prstGeom prst="rect">
            <a:avLst/>
          </a:prstGeom>
          <a:noFill/>
        </p:spPr>
        <p:txBody>
          <a:bodyPr wrap="square">
            <a:spAutoFit/>
          </a:bodyPr>
          <a:lstStyle/>
          <a:p>
            <a:r>
              <a:rPr lang="en-GB" sz="2400" b="1" dirty="0">
                <a:highlight>
                  <a:srgbClr val="94C7B0"/>
                </a:highlight>
              </a:rPr>
              <a:t>Chef/Head Chef:  </a:t>
            </a:r>
            <a:r>
              <a:rPr lang="en-GB" sz="2400" dirty="0">
                <a:solidFill>
                  <a:srgbClr val="382B1B"/>
                </a:solidFill>
              </a:rPr>
              <a:t>Overseeing the kitchen's operations, crafting menus, and managing kitchen staff.</a:t>
            </a:r>
          </a:p>
          <a:p>
            <a:r>
              <a:rPr lang="en-GB" sz="2400" b="1" dirty="0"/>
              <a:t>Role: </a:t>
            </a:r>
            <a:r>
              <a:rPr lang="en-GB" sz="2400" dirty="0">
                <a:solidFill>
                  <a:srgbClr val="382B1B"/>
                </a:solidFill>
              </a:rPr>
              <a:t>Oversees all aspects of the kitchen operation, including menu creation, inventory, management of kitchen staff, and ensuring compliance with health and safety regulations.</a:t>
            </a:r>
          </a:p>
          <a:p>
            <a:r>
              <a:rPr lang="en-GB" sz="2400" b="1" dirty="0"/>
              <a:t>Experience Needed: </a:t>
            </a:r>
            <a:r>
              <a:rPr lang="en-GB" sz="2400" dirty="0">
                <a:solidFill>
                  <a:srgbClr val="382B1B"/>
                </a:solidFill>
              </a:rPr>
              <a:t>Extensive experience in the culinary field is necessary, often 5-10 years, with several of those years in a leadership role. A comprehensive understanding of all aspects of food preparation and kitchen management, as well as strong leadership skills, are crucial. Culinary school education, while not mandatory, is often viewed </a:t>
            </a:r>
            <a:r>
              <a:rPr lang="en-GB" sz="2400" dirty="0" err="1">
                <a:solidFill>
                  <a:srgbClr val="382B1B"/>
                </a:solidFill>
              </a:rPr>
              <a:t>favorably</a:t>
            </a:r>
            <a:r>
              <a:rPr lang="en-GB" sz="2400" dirty="0">
                <a:solidFill>
                  <a:srgbClr val="382B1B"/>
                </a:solidFill>
              </a:rPr>
              <a:t>.</a:t>
            </a:r>
          </a:p>
          <a:p>
            <a:pPr>
              <a:buFont typeface="Arial" panose="020B0604020202020204" pitchFamily="34" charset="0"/>
              <a:buChar char="•"/>
            </a:pPr>
            <a:endParaRPr lang="en-GB" dirty="0"/>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22658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D6DE-48BC-2F1A-AD59-E54AF68E683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80208EB-696C-4B32-E0A0-EC2CE296E45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6DC9488-6291-E937-F1FC-00B9B8718695}"/>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9C7BE92-B041-146E-573B-8C1B5EABE5B7}"/>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B92D9C4-7C79-853D-E269-9854C6164C3B}"/>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28456D54-F812-D92C-7D27-59B00B1E429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16E9B323-651B-46DA-096D-985CE0BB91F3}"/>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425C047C-2C71-EC8E-E6FF-81B6CFC0FDB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3CDB341F-D8F9-7E9F-93B7-1C436241E5D0}"/>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F2C2CB-8592-DDB4-3106-0E3D1737410F}"/>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Culinary Roles and What Experience is needed</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3B588FD-AF75-A504-2014-9FBD772CD80F}"/>
              </a:ext>
            </a:extLst>
          </p:cNvPr>
          <p:cNvSpPr txBox="1"/>
          <p:nvPr/>
        </p:nvSpPr>
        <p:spPr>
          <a:xfrm>
            <a:off x="1286692" y="1959680"/>
            <a:ext cx="10659292" cy="5262979"/>
          </a:xfrm>
          <a:prstGeom prst="rect">
            <a:avLst/>
          </a:prstGeom>
          <a:noFill/>
        </p:spPr>
        <p:txBody>
          <a:bodyPr wrap="square">
            <a:spAutoFit/>
          </a:bodyPr>
          <a:lstStyle/>
          <a:p>
            <a:r>
              <a:rPr lang="en-GB" sz="2400" b="1" dirty="0">
                <a:solidFill>
                  <a:schemeClr val="bg1"/>
                </a:solidFill>
                <a:highlight>
                  <a:srgbClr val="086D6E"/>
                </a:highlight>
              </a:rPr>
              <a:t>Dishwasher:</a:t>
            </a:r>
          </a:p>
          <a:p>
            <a:r>
              <a:rPr lang="en-GB" sz="2400" b="1" dirty="0"/>
              <a:t>Role: </a:t>
            </a:r>
            <a:r>
              <a:rPr lang="en-GB" sz="2400" dirty="0">
                <a:solidFill>
                  <a:srgbClr val="382B1B"/>
                </a:solidFill>
              </a:rPr>
              <a:t>Responsible for cleaning dishes and kitchen utensils, maintaining kitchen cleanliness, and occasionally assisting with basic food prep tasks.</a:t>
            </a:r>
          </a:p>
          <a:p>
            <a:r>
              <a:rPr lang="en-GB" sz="2400" b="1" dirty="0"/>
              <a:t>Experience Needed: </a:t>
            </a:r>
            <a:r>
              <a:rPr lang="en-GB" sz="2400" dirty="0">
                <a:solidFill>
                  <a:srgbClr val="382B1B"/>
                </a:solidFill>
              </a:rPr>
              <a:t>Entry-level; no prior experience required. On-the-job training is typically provided.</a:t>
            </a:r>
          </a:p>
          <a:p>
            <a:endParaRPr lang="en-GB" sz="2400" dirty="0"/>
          </a:p>
          <a:p>
            <a:r>
              <a:rPr lang="en-GB" sz="2400" b="1" dirty="0">
                <a:solidFill>
                  <a:schemeClr val="bg1"/>
                </a:solidFill>
                <a:highlight>
                  <a:srgbClr val="086D6E"/>
                </a:highlight>
              </a:rPr>
              <a:t>Busser:</a:t>
            </a:r>
          </a:p>
          <a:p>
            <a:r>
              <a:rPr lang="en-GB" sz="2400" b="1" dirty="0"/>
              <a:t>Role: </a:t>
            </a:r>
            <a:r>
              <a:rPr lang="en-GB" sz="2400" dirty="0">
                <a:solidFill>
                  <a:srgbClr val="382B1B"/>
                </a:solidFill>
              </a:rPr>
              <a:t>Assists in the dining area by clearing, cleaning, and resetting tables, supporting servers and helping to maintain a tidy dining environment.</a:t>
            </a:r>
          </a:p>
          <a:p>
            <a:r>
              <a:rPr lang="en-GB" sz="2400" b="1" dirty="0"/>
              <a:t>Experience Needed</a:t>
            </a:r>
            <a:r>
              <a:rPr lang="en-GB" sz="2400" dirty="0"/>
              <a:t>: </a:t>
            </a:r>
            <a:r>
              <a:rPr lang="en-GB" sz="2400" dirty="0">
                <a:solidFill>
                  <a:srgbClr val="382B1B"/>
                </a:solidFill>
              </a:rPr>
              <a:t>Entry-level; no formal experience necessary. Efficiency and good physical stamina are important</a:t>
            </a: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41598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AAA74-778C-5AC2-BB80-826D66A7BB4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ECCBD32-D11B-2E4B-1C9E-733F4FF8DD1E}"/>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83FB716D-B2D2-BB50-0113-B9A7A1EB1C9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1B2DEA7-0015-2757-F636-075AC6840DFE}"/>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D8ADA2D-5C6A-C8AB-0E1A-A99D304F536C}"/>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0079B417-1464-A21C-E167-905E584EFF5C}"/>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FE79A953-76A6-BF89-FD0E-D4C9701552A4}"/>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B0786642-675A-0C1C-E21C-7F5D1398FA9B}"/>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5506934-945D-E83F-D6FA-39DC62DAF1A3}"/>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59286C-EE73-2B2E-DA7B-CA8C1BD7C045}"/>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Culinary Roles and What Experience is needed</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216B911-8C5F-1F15-E281-45B87B97B6C4}"/>
              </a:ext>
            </a:extLst>
          </p:cNvPr>
          <p:cNvSpPr txBox="1"/>
          <p:nvPr/>
        </p:nvSpPr>
        <p:spPr>
          <a:xfrm>
            <a:off x="1286692" y="1959680"/>
            <a:ext cx="10659292" cy="4154984"/>
          </a:xfrm>
          <a:prstGeom prst="rect">
            <a:avLst/>
          </a:prstGeom>
          <a:noFill/>
        </p:spPr>
        <p:txBody>
          <a:bodyPr wrap="square">
            <a:spAutoFit/>
          </a:bodyPr>
          <a:lstStyle/>
          <a:p>
            <a:r>
              <a:rPr lang="en-GB" sz="2200" b="1" dirty="0">
                <a:highlight>
                  <a:srgbClr val="C4DAE7"/>
                </a:highlight>
              </a:rPr>
              <a:t>Wait Staff/Server:</a:t>
            </a:r>
          </a:p>
          <a:p>
            <a:r>
              <a:rPr lang="en-GB" sz="2200" b="1" dirty="0"/>
              <a:t>Role</a:t>
            </a:r>
            <a:r>
              <a:rPr lang="en-GB" sz="2200" dirty="0"/>
              <a:t>: </a:t>
            </a:r>
            <a:r>
              <a:rPr lang="en-GB" sz="2200" dirty="0">
                <a:solidFill>
                  <a:srgbClr val="382B1B"/>
                </a:solidFill>
              </a:rPr>
              <a:t>Acts as the primary contact for guests, responsible for taking orders, serving food and drinks, and ensuring a pleasant dining experience.</a:t>
            </a:r>
          </a:p>
          <a:p>
            <a:r>
              <a:rPr lang="en-GB" sz="2200" b="1" dirty="0"/>
              <a:t>Experience Needed: </a:t>
            </a:r>
            <a:r>
              <a:rPr lang="en-GB" sz="2200" dirty="0">
                <a:solidFill>
                  <a:srgbClr val="382B1B"/>
                </a:solidFill>
              </a:rPr>
              <a:t>Often entry-level; previous customer service experience is beneficial. Requires good communication skills, patience, and the ability to multitask.</a:t>
            </a:r>
          </a:p>
          <a:p>
            <a:endParaRPr lang="en-GB" sz="2200" dirty="0"/>
          </a:p>
          <a:p>
            <a:r>
              <a:rPr lang="en-GB" sz="2200" b="1" dirty="0">
                <a:solidFill>
                  <a:srgbClr val="086D6E"/>
                </a:solidFill>
                <a:highlight>
                  <a:srgbClr val="E6C8C7"/>
                </a:highlight>
              </a:rPr>
              <a:t>Bartender</a:t>
            </a:r>
            <a:r>
              <a:rPr lang="en-GB" sz="2200" b="1" dirty="0">
                <a:highlight>
                  <a:srgbClr val="E6C8C7"/>
                </a:highlight>
              </a:rPr>
              <a:t>:</a:t>
            </a:r>
          </a:p>
          <a:p>
            <a:r>
              <a:rPr lang="en-GB" sz="2200" b="1" dirty="0"/>
              <a:t>Role: </a:t>
            </a:r>
            <a:r>
              <a:rPr lang="en-GB" sz="2200" dirty="0">
                <a:solidFill>
                  <a:srgbClr val="382B1B"/>
                </a:solidFill>
              </a:rPr>
              <a:t>Mixes and serves drinks at the bar, manages inventory, and keeps the bar area clean and organized.</a:t>
            </a:r>
          </a:p>
          <a:p>
            <a:r>
              <a:rPr lang="en-GB" sz="2200" b="1" dirty="0"/>
              <a:t>Experience Needed: </a:t>
            </a:r>
            <a:r>
              <a:rPr lang="en-GB" sz="2200" dirty="0">
                <a:solidFill>
                  <a:srgbClr val="382B1B"/>
                </a:solidFill>
              </a:rPr>
              <a:t>Some prior experience as a bartender or barback may be required. Knowledge of drink recipes, customer service skills, and the ability to handle busy periods are essential.</a:t>
            </a:r>
          </a:p>
        </p:txBody>
      </p:sp>
    </p:spTree>
    <p:extLst>
      <p:ext uri="{BB962C8B-B14F-4D97-AF65-F5344CB8AC3E}">
        <p14:creationId xmlns:p14="http://schemas.microsoft.com/office/powerpoint/2010/main" val="64507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744C-6C99-7D68-5853-C67D252A3B1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E39214E-9E7D-9385-7D01-FA7DD61D645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BFDE13ED-C760-A5BA-ED0D-DA61BB752723}"/>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5531D3B-5F99-1B6D-DF57-B7C6331B849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6BF8B9D-4D8F-0667-0356-F24E2C860450}"/>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9B999DDD-83DF-D647-36C2-216195325C53}"/>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1399E2B-8EC0-7D01-A7EE-C17A150DA3FD}"/>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F7BF7F23-B952-5DE3-A084-5C094411C6A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FF8520C5-2689-F674-D133-739A58E30E9E}"/>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E7181D5-CDA0-43DC-0AB6-0397FB69C7B3}"/>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Culinary Roles and What Experience is needed</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1B268D1-0471-62B9-A921-564136C7D24E}"/>
              </a:ext>
            </a:extLst>
          </p:cNvPr>
          <p:cNvSpPr txBox="1"/>
          <p:nvPr/>
        </p:nvSpPr>
        <p:spPr>
          <a:xfrm>
            <a:off x="1286692" y="1959680"/>
            <a:ext cx="10659292" cy="4154984"/>
          </a:xfrm>
          <a:prstGeom prst="rect">
            <a:avLst/>
          </a:prstGeom>
          <a:noFill/>
        </p:spPr>
        <p:txBody>
          <a:bodyPr wrap="square">
            <a:spAutoFit/>
          </a:bodyPr>
          <a:lstStyle/>
          <a:p>
            <a:r>
              <a:rPr lang="en-GB" sz="2400" b="1" dirty="0">
                <a:solidFill>
                  <a:schemeClr val="bg1"/>
                </a:solidFill>
                <a:highlight>
                  <a:srgbClr val="086D6E"/>
                </a:highlight>
              </a:rPr>
              <a:t>Supervisor (often titled Shift Supervisor or Floor Supervisor)</a:t>
            </a:r>
            <a:r>
              <a:rPr lang="en-GB" sz="2400" dirty="0">
                <a:solidFill>
                  <a:schemeClr val="bg1"/>
                </a:solidFill>
                <a:highlight>
                  <a:srgbClr val="086D6E"/>
                </a:highlight>
              </a:rPr>
              <a:t>:</a:t>
            </a:r>
          </a:p>
          <a:p>
            <a:r>
              <a:rPr lang="en-GB" sz="2400" b="1" dirty="0"/>
              <a:t>Role</a:t>
            </a:r>
            <a:r>
              <a:rPr lang="en-GB" sz="2400" dirty="0"/>
              <a:t>: Supervisors manage staff and operations during their assigned shifts. They are responsible for overseeing the day-to-day activities in a restaurant or hospitality setting, ensuring that everything runs smoothly and efficiently. Supervisors monitor staff performance, handle customer service issues, and ensure compliance with safety and hygiene standards. They also play a key role in training new employees and may assist with scheduling and inventory management.</a:t>
            </a:r>
          </a:p>
          <a:p>
            <a:r>
              <a:rPr lang="en-GB" sz="2400" b="1" dirty="0"/>
              <a:t>Experience Needed</a:t>
            </a:r>
            <a:r>
              <a:rPr lang="en-GB" sz="2400" dirty="0"/>
              <a:t>: This position typically requires some prior experience in the industry, ideally in a role that involves customer service or staff management. Effective communication skills, the ability to resolve conflicts, leadership qualities, and a good understanding of restaurant operations are crucial for this role.</a:t>
            </a:r>
          </a:p>
        </p:txBody>
      </p:sp>
    </p:spTree>
    <p:extLst>
      <p:ext uri="{BB962C8B-B14F-4D97-AF65-F5344CB8AC3E}">
        <p14:creationId xmlns:p14="http://schemas.microsoft.com/office/powerpoint/2010/main" val="127814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98DE-D439-F9C6-6D93-C727914FBC1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031EC82-E104-1DCB-1788-0F8CF8E47DB4}"/>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8CC9E2A-0B75-644E-F37A-EF81D159855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ED9EAB4-D2E3-CB6B-DDD8-3813A935414B}"/>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D69970A-AF2E-152C-94D6-36260703E9A0}"/>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1C1C18F3-2F67-F067-0EA8-FF7512792F1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08FF6D20-31F8-C69E-7093-2C4A3028F148}"/>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4E2771D-D178-4992-C452-FC0BFD416E3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7647472-7AB7-FB01-8109-876A67E9F80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111113-E301-BA40-1439-1D7AF7344A47}"/>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Culinary Roles and What Experience is needed</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52723A3-9CEE-4A76-1A16-FF48BD46446B}"/>
              </a:ext>
            </a:extLst>
          </p:cNvPr>
          <p:cNvSpPr txBox="1"/>
          <p:nvPr/>
        </p:nvSpPr>
        <p:spPr>
          <a:xfrm>
            <a:off x="1286692" y="1959680"/>
            <a:ext cx="10659292" cy="4154984"/>
          </a:xfrm>
          <a:prstGeom prst="rect">
            <a:avLst/>
          </a:prstGeom>
          <a:noFill/>
        </p:spPr>
        <p:txBody>
          <a:bodyPr wrap="square">
            <a:spAutoFit/>
          </a:bodyPr>
          <a:lstStyle/>
          <a:p>
            <a:r>
              <a:rPr lang="en-GB" sz="2200" b="1" dirty="0">
                <a:solidFill>
                  <a:schemeClr val="bg1"/>
                </a:solidFill>
                <a:highlight>
                  <a:srgbClr val="086D6E"/>
                </a:highlight>
              </a:rPr>
              <a:t>Food and Beverage Manager:</a:t>
            </a:r>
          </a:p>
          <a:p>
            <a:r>
              <a:rPr lang="en-GB" sz="2200" b="1" dirty="0">
                <a:solidFill>
                  <a:srgbClr val="086D6E"/>
                </a:solidFill>
              </a:rPr>
              <a:t>Role: </a:t>
            </a:r>
            <a:r>
              <a:rPr lang="en-GB" sz="2200" dirty="0">
                <a:solidFill>
                  <a:srgbClr val="382B1B"/>
                </a:solidFill>
              </a:rPr>
              <a:t>Manages food and beverage operations in hotels, resorts, or corporate settings, focusing on inventory, menu creation, and compliance with health regulations.</a:t>
            </a:r>
          </a:p>
          <a:p>
            <a:r>
              <a:rPr lang="en-GB" sz="2200" b="1" dirty="0">
                <a:solidFill>
                  <a:srgbClr val="086D6E"/>
                </a:solidFill>
              </a:rPr>
              <a:t>Experience Needed: </a:t>
            </a:r>
            <a:r>
              <a:rPr lang="en-GB" sz="2200" dirty="0">
                <a:solidFill>
                  <a:srgbClr val="382B1B"/>
                </a:solidFill>
              </a:rPr>
              <a:t>Requires experience in food service management or a similar role, with skills in financial budgeting, staff management, and customer service.</a:t>
            </a:r>
          </a:p>
          <a:p>
            <a:endParaRPr lang="en-GB" sz="2200" dirty="0">
              <a:solidFill>
                <a:srgbClr val="382B1B"/>
              </a:solidFill>
            </a:endParaRPr>
          </a:p>
          <a:p>
            <a:r>
              <a:rPr lang="en-GB" sz="2200" b="1" dirty="0">
                <a:solidFill>
                  <a:schemeClr val="bg1"/>
                </a:solidFill>
                <a:highlight>
                  <a:srgbClr val="086D6E"/>
                </a:highlight>
              </a:rPr>
              <a:t>Restaurant Manager:</a:t>
            </a:r>
          </a:p>
          <a:p>
            <a:r>
              <a:rPr lang="en-GB" sz="2200" b="1" dirty="0">
                <a:solidFill>
                  <a:srgbClr val="086D6E"/>
                </a:solidFill>
              </a:rPr>
              <a:t>Role</a:t>
            </a:r>
            <a:r>
              <a:rPr lang="en-GB" sz="2200" dirty="0">
                <a:solidFill>
                  <a:srgbClr val="382B1B"/>
                </a:solidFill>
              </a:rPr>
              <a:t>: Oversees all aspects of restaurant operations, including staff management, customer satisfaction, and financial management.</a:t>
            </a:r>
          </a:p>
          <a:p>
            <a:r>
              <a:rPr lang="en-GB" sz="2200" b="1" dirty="0">
                <a:solidFill>
                  <a:srgbClr val="086D6E"/>
                </a:solidFill>
              </a:rPr>
              <a:t>Experience Needed: </a:t>
            </a:r>
            <a:r>
              <a:rPr lang="en-GB" sz="2200" dirty="0">
                <a:solidFill>
                  <a:srgbClr val="382B1B"/>
                </a:solidFill>
              </a:rPr>
              <a:t>Requires several years of experience in hospitality, often progressing from roles like wait staff or assistant manager. Strong leadership and communication skills, along with business acumen, are essential.</a:t>
            </a:r>
          </a:p>
        </p:txBody>
      </p:sp>
    </p:spTree>
    <p:extLst>
      <p:ext uri="{BB962C8B-B14F-4D97-AF65-F5344CB8AC3E}">
        <p14:creationId xmlns:p14="http://schemas.microsoft.com/office/powerpoint/2010/main" val="46364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3C98-55A7-05C3-E7FF-0926684A497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AD6307F-21B1-C519-0863-BE1891DD6148}"/>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8080560A-C4F0-8D30-8489-C58C602AC3E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FAC3141-0DAE-42CF-3A95-0B5BC75E14B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7916179-C142-D06C-D991-D31BE6CC7AF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083D44C9-2B3F-A221-7137-3D72CFD0119F}"/>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4AF5318-0C59-9D52-E4E0-5695CA62F8EF}"/>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71D05F-BDB4-DC65-79A3-25D12BE7DC71}"/>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5F97F572-8CC7-2259-84C7-FA7FF46A0BED}"/>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BE527AC-39F8-F55C-B9E6-562B89E254DF}"/>
              </a:ext>
            </a:extLst>
          </p:cNvPr>
          <p:cNvSpPr txBox="1"/>
          <p:nvPr/>
        </p:nvSpPr>
        <p:spPr>
          <a:xfrm>
            <a:off x="2529674" y="1234341"/>
            <a:ext cx="8900326" cy="523220"/>
          </a:xfrm>
          <a:prstGeom prst="rect">
            <a:avLst/>
          </a:prstGeom>
          <a:solidFill>
            <a:srgbClr val="086D6E"/>
          </a:solidFill>
        </p:spPr>
        <p:txBody>
          <a:bodyPr wrap="square">
            <a:spAutoFit/>
          </a:bodyPr>
          <a:lstStyle/>
          <a:p>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Food Production Roles and What Experience is needed</a:t>
            </a:r>
            <a:r>
              <a:rPr lang="en-GB" sz="2800" b="1" dirty="0">
                <a:solidFill>
                  <a:srgbClr val="84BFA4"/>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086D6E"/>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B5FBC76-9BC2-1D3B-AFC0-ECBF125F20B6}"/>
              </a:ext>
            </a:extLst>
          </p:cNvPr>
          <p:cNvSpPr txBox="1"/>
          <p:nvPr/>
        </p:nvSpPr>
        <p:spPr>
          <a:xfrm>
            <a:off x="1423850" y="1877791"/>
            <a:ext cx="10620103" cy="5616922"/>
          </a:xfrm>
          <a:prstGeom prst="rect">
            <a:avLst/>
          </a:prstGeom>
          <a:noFill/>
        </p:spPr>
        <p:txBody>
          <a:bodyPr wrap="square">
            <a:spAutoFit/>
          </a:bodyPr>
          <a:lstStyle/>
          <a:p>
            <a:r>
              <a:rPr lang="en-GB" sz="2200" b="1" dirty="0">
                <a:solidFill>
                  <a:schemeClr val="bg1"/>
                </a:solidFill>
                <a:highlight>
                  <a:srgbClr val="84BFA4"/>
                </a:highlight>
              </a:rPr>
              <a:t>Food Production Operative:</a:t>
            </a:r>
          </a:p>
          <a:p>
            <a:r>
              <a:rPr lang="en-GB" sz="2200" b="1" dirty="0">
                <a:solidFill>
                  <a:srgbClr val="086D6E"/>
                </a:solidFill>
              </a:rPr>
              <a:t>Role: </a:t>
            </a:r>
            <a:r>
              <a:rPr lang="en-GB" sz="2200" dirty="0">
                <a:solidFill>
                  <a:srgbClr val="382B1B"/>
                </a:solidFill>
              </a:rPr>
              <a:t>Works on the production line, handling tasks such as preparing ingredients, assembling products, and packaging finished goods. Operatives ensure operations are carried out efficiently and safely, adhering to health and sanitation standards.</a:t>
            </a:r>
          </a:p>
          <a:p>
            <a:r>
              <a:rPr lang="en-GB" sz="2200" b="1" dirty="0">
                <a:solidFill>
                  <a:srgbClr val="086D6E"/>
                </a:solidFill>
              </a:rPr>
              <a:t>Experience Needed: </a:t>
            </a:r>
            <a:r>
              <a:rPr lang="en-GB" sz="2200" dirty="0">
                <a:solidFill>
                  <a:srgbClr val="382B1B"/>
                </a:solidFill>
              </a:rPr>
              <a:t>Typically entry-level; no specific prior experience required, though familiarity with food handling and safety regulations is beneficial. Training is usually provided on the job.</a:t>
            </a:r>
          </a:p>
          <a:p>
            <a:endParaRPr lang="en-GB" sz="700" dirty="0">
              <a:solidFill>
                <a:srgbClr val="382B1B"/>
              </a:solidFill>
            </a:endParaRPr>
          </a:p>
          <a:p>
            <a:r>
              <a:rPr lang="en-GB" sz="2200" b="1" dirty="0">
                <a:solidFill>
                  <a:schemeClr val="bg1"/>
                </a:solidFill>
                <a:highlight>
                  <a:srgbClr val="84BFA4"/>
                </a:highlight>
              </a:rPr>
              <a:t>Production Supervisor</a:t>
            </a:r>
            <a:r>
              <a:rPr lang="en-GB" sz="2200" dirty="0">
                <a:solidFill>
                  <a:schemeClr val="bg1"/>
                </a:solidFill>
                <a:highlight>
                  <a:srgbClr val="84BFA4"/>
                </a:highlight>
              </a:rPr>
              <a:t>:</a:t>
            </a:r>
          </a:p>
          <a:p>
            <a:r>
              <a:rPr lang="en-GB" sz="2200" b="1" dirty="0"/>
              <a:t>Role</a:t>
            </a:r>
            <a:r>
              <a:rPr lang="en-GB" sz="2200" dirty="0"/>
              <a:t>: </a:t>
            </a:r>
            <a:r>
              <a:rPr lang="en-GB" sz="2200" dirty="0">
                <a:solidFill>
                  <a:srgbClr val="382B1B"/>
                </a:solidFill>
              </a:rPr>
              <a:t>Oversees the daily operations of food production lines. This includes managing production staff, scheduling shifts, ensuring adherence to production targets and safety standards, and troubleshooting production issues.</a:t>
            </a:r>
          </a:p>
          <a:p>
            <a:r>
              <a:rPr lang="en-GB" sz="2200" b="1" dirty="0"/>
              <a:t>Experience Needed</a:t>
            </a:r>
            <a:r>
              <a:rPr lang="en-GB" sz="2200" dirty="0"/>
              <a:t>: </a:t>
            </a:r>
            <a:r>
              <a:rPr lang="en-GB" sz="2200" dirty="0">
                <a:solidFill>
                  <a:srgbClr val="382B1B"/>
                </a:solidFill>
              </a:rPr>
              <a:t>Several years of experience in a production environment are required, and some relevant training. Leadership skills and the ability to work under pressure are key.</a:t>
            </a:r>
          </a:p>
          <a:p>
            <a:endParaRPr lang="en-GB" sz="2200" dirty="0">
              <a:solidFill>
                <a:srgbClr val="382B1B"/>
              </a:solidFill>
            </a:endParaRPr>
          </a:p>
          <a:p>
            <a:endParaRPr lang="en-GB" sz="2200" dirty="0">
              <a:solidFill>
                <a:srgbClr val="382B1B"/>
              </a:solidFill>
            </a:endParaRPr>
          </a:p>
          <a:p>
            <a:endParaRPr lang="en-GB" sz="2200" dirty="0">
              <a:solidFill>
                <a:srgbClr val="382B1B"/>
              </a:solidFill>
            </a:endParaRPr>
          </a:p>
        </p:txBody>
      </p:sp>
    </p:spTree>
    <p:extLst>
      <p:ext uri="{BB962C8B-B14F-4D97-AF65-F5344CB8AC3E}">
        <p14:creationId xmlns:p14="http://schemas.microsoft.com/office/powerpoint/2010/main" val="318455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9F7C-D832-F3D3-A206-E8398DFC91C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65461F9-96B3-4D00-29E5-2489F31613B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CF1797BB-45E8-105C-1EE3-E1A94106DC3D}"/>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EA37267-3F56-9521-E9BF-DA52B1C414FD}"/>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2E76263-FABB-7498-0788-1AE8D3FCE04B}"/>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19B14C6B-9C6D-7E4F-0F9B-F37DDACFD652}"/>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A2798479-9434-19F3-F4CF-6419669B858C}"/>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29C4586-60BD-4DD7-4560-339F96F7A237}"/>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4BD6C19E-190A-4B82-7831-F92948E1FCD8}"/>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E097BC-1B5D-A7EF-FD28-AADA03BE2D86}"/>
              </a:ext>
            </a:extLst>
          </p:cNvPr>
          <p:cNvSpPr txBox="1"/>
          <p:nvPr/>
        </p:nvSpPr>
        <p:spPr>
          <a:xfrm>
            <a:off x="2529674" y="1234341"/>
            <a:ext cx="8900326" cy="523220"/>
          </a:xfrm>
          <a:prstGeom prst="rect">
            <a:avLst/>
          </a:prstGeom>
          <a:solidFill>
            <a:srgbClr val="086D6E"/>
          </a:solidFill>
        </p:spPr>
        <p:txBody>
          <a:bodyPr wrap="square">
            <a:spAutoFit/>
          </a:bodyPr>
          <a:lstStyle/>
          <a:p>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Food Production Roles and What Experience is needed</a:t>
            </a:r>
            <a:r>
              <a:rPr lang="en-GB" sz="2800" b="1" dirty="0">
                <a:solidFill>
                  <a:srgbClr val="84BFA4"/>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086D6E"/>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C64C7B3-FDEA-5699-94B0-501B44BFBA9B}"/>
              </a:ext>
            </a:extLst>
          </p:cNvPr>
          <p:cNvSpPr txBox="1"/>
          <p:nvPr/>
        </p:nvSpPr>
        <p:spPr>
          <a:xfrm>
            <a:off x="1423850" y="1877791"/>
            <a:ext cx="10620103" cy="5386090"/>
          </a:xfrm>
          <a:prstGeom prst="rect">
            <a:avLst/>
          </a:prstGeom>
          <a:noFill/>
        </p:spPr>
        <p:txBody>
          <a:bodyPr wrap="square">
            <a:spAutoFit/>
          </a:bodyPr>
          <a:lstStyle/>
          <a:p>
            <a:r>
              <a:rPr lang="en-GB" sz="2400" b="1" dirty="0">
                <a:solidFill>
                  <a:schemeClr val="bg1"/>
                </a:solidFill>
                <a:highlight>
                  <a:srgbClr val="086D6E"/>
                </a:highlight>
              </a:rPr>
              <a:t>Inventory Manager:</a:t>
            </a:r>
          </a:p>
          <a:p>
            <a:r>
              <a:rPr lang="en-GB" sz="2400" b="1" dirty="0"/>
              <a:t>Role: </a:t>
            </a:r>
            <a:r>
              <a:rPr lang="en-GB" sz="2400" dirty="0">
                <a:solidFill>
                  <a:srgbClr val="382B1B"/>
                </a:solidFill>
              </a:rPr>
              <a:t>Manages inventory levels, orders supplies, and ensures that the necessary ingredients and materials are always available for production without excess waste.</a:t>
            </a:r>
          </a:p>
          <a:p>
            <a:r>
              <a:rPr lang="en-GB" sz="2400" b="1" dirty="0"/>
              <a:t>Experience Needed</a:t>
            </a:r>
            <a:r>
              <a:rPr lang="en-GB" sz="2400" dirty="0">
                <a:solidFill>
                  <a:srgbClr val="382B1B"/>
                </a:solidFill>
              </a:rPr>
              <a:t>: Requires organizational skills and experience in inventory or warehouse management and systems.</a:t>
            </a:r>
            <a:br>
              <a:rPr lang="en-GB" sz="2400" dirty="0">
                <a:solidFill>
                  <a:srgbClr val="382B1B"/>
                </a:solidFill>
              </a:rPr>
            </a:br>
            <a:endParaRPr lang="en-GB" sz="2400" dirty="0">
              <a:solidFill>
                <a:srgbClr val="382B1B"/>
              </a:solidFill>
            </a:endParaRPr>
          </a:p>
          <a:p>
            <a:endParaRPr lang="en-GB" sz="300" b="1" dirty="0"/>
          </a:p>
          <a:p>
            <a:r>
              <a:rPr lang="en-GB" sz="2400" b="1" dirty="0">
                <a:solidFill>
                  <a:schemeClr val="bg1"/>
                </a:solidFill>
                <a:highlight>
                  <a:srgbClr val="086D6E"/>
                </a:highlight>
              </a:rPr>
              <a:t>Plant Manager</a:t>
            </a:r>
            <a:r>
              <a:rPr lang="en-GB" sz="2400" dirty="0">
                <a:solidFill>
                  <a:schemeClr val="bg1"/>
                </a:solidFill>
                <a:highlight>
                  <a:srgbClr val="086D6E"/>
                </a:highlight>
              </a:rPr>
              <a:t>:</a:t>
            </a:r>
          </a:p>
          <a:p>
            <a:r>
              <a:rPr lang="en-GB" sz="2400" b="1" dirty="0"/>
              <a:t>Role</a:t>
            </a:r>
            <a:r>
              <a:rPr lang="en-GB" sz="2400" dirty="0"/>
              <a:t>: </a:t>
            </a:r>
            <a:r>
              <a:rPr lang="en-GB" sz="2400" dirty="0">
                <a:solidFill>
                  <a:srgbClr val="382B1B"/>
                </a:solidFill>
              </a:rPr>
              <a:t>Manages all operations within a food manufacturing facility or plant. This includes overseeing the production process, managing staff, ensuring safety compliance, and meeting production goals.</a:t>
            </a:r>
          </a:p>
          <a:p>
            <a:r>
              <a:rPr lang="en-GB" sz="2400" b="1" dirty="0"/>
              <a:t>Experience Needed</a:t>
            </a:r>
            <a:r>
              <a:rPr lang="en-GB" sz="2400" dirty="0"/>
              <a:t>: </a:t>
            </a:r>
            <a:r>
              <a:rPr lang="en-GB" sz="2400" dirty="0">
                <a:solidFill>
                  <a:srgbClr val="382B1B"/>
                </a:solidFill>
              </a:rPr>
              <a:t>Generally, requires significant experience in manufacturing management, strong leadership skills, and a deep understanding of production workflows.</a:t>
            </a:r>
          </a:p>
          <a:p>
            <a:endParaRPr lang="en-GB" sz="700" dirty="0">
              <a:solidFill>
                <a:srgbClr val="382B1B"/>
              </a:solidFill>
            </a:endParaRPr>
          </a:p>
          <a:p>
            <a:endParaRPr lang="en-GB" sz="2200" dirty="0">
              <a:solidFill>
                <a:srgbClr val="382B1B"/>
              </a:solidFill>
            </a:endParaRPr>
          </a:p>
        </p:txBody>
      </p:sp>
    </p:spTree>
    <p:extLst>
      <p:ext uri="{BB962C8B-B14F-4D97-AF65-F5344CB8AC3E}">
        <p14:creationId xmlns:p14="http://schemas.microsoft.com/office/powerpoint/2010/main" val="167044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0" y="0"/>
            <a:ext cx="12183504" cy="4106780"/>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84BF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8" name="Text Placeholder 2">
            <a:extLst>
              <a:ext uri="{FF2B5EF4-FFF2-40B4-BE49-F238E27FC236}">
                <a16:creationId xmlns:a16="http://schemas.microsoft.com/office/drawing/2014/main" id="{C59169D3-A897-4740-54AF-6CAB958BD51F}"/>
              </a:ext>
            </a:extLst>
          </p:cNvPr>
          <p:cNvSpPr txBox="1">
            <a:spLocks/>
          </p:cNvSpPr>
          <p:nvPr/>
        </p:nvSpPr>
        <p:spPr>
          <a:xfrm>
            <a:off x="646359" y="4276188"/>
            <a:ext cx="8834524" cy="191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200" dirty="0">
                <a:solidFill>
                  <a:srgbClr val="382B1B"/>
                </a:solidFill>
                <a:latin typeface="Calibri" panose="020F0502020204030204" pitchFamily="34" charset="0"/>
                <a:ea typeface="Calibri" panose="020F0502020204030204" pitchFamily="34" charset="0"/>
              </a:rPr>
              <a:t>The focus is on practical, actionable steps that build upon the technical skills, self-improvement skills, and other work skills covered in the broader employability programme. </a:t>
            </a:r>
          </a:p>
          <a:p>
            <a:pPr marL="0" indent="0">
              <a:lnSpc>
                <a:spcPts val="2480"/>
              </a:lnSpc>
              <a:spcBef>
                <a:spcPts val="0"/>
              </a:spcBef>
              <a:buClr>
                <a:srgbClr val="382B1B"/>
              </a:buClr>
              <a:buNone/>
            </a:pPr>
            <a:endParaRPr lang="en-GB" sz="2200" b="1" dirty="0">
              <a:solidFill>
                <a:srgbClr val="382B1B"/>
              </a:solidFill>
              <a:latin typeface="Calibri" panose="020F0502020204030204" pitchFamily="34" charset="0"/>
              <a:ea typeface="Calibri" panose="020F0502020204030204" pitchFamily="34" charset="0"/>
            </a:endParaRPr>
          </a:p>
          <a:p>
            <a:pPr marL="0" indent="0">
              <a:lnSpc>
                <a:spcPts val="2480"/>
              </a:lnSpc>
              <a:spcBef>
                <a:spcPts val="0"/>
              </a:spcBef>
              <a:buClr>
                <a:srgbClr val="382B1B"/>
              </a:buClr>
              <a:buNone/>
            </a:pPr>
            <a:r>
              <a:rPr lang="en-GB" sz="2200" dirty="0">
                <a:solidFill>
                  <a:srgbClr val="382B1B"/>
                </a:solidFill>
                <a:latin typeface="Calibri" panose="020F0502020204030204" pitchFamily="34" charset="0"/>
                <a:ea typeface="Calibri" panose="020F0502020204030204" pitchFamily="34" charset="0"/>
              </a:rPr>
              <a:t>It is divided into five main sections: Overview of the Food Industry, Identifying Opportunities, Overcoming Barriers, Understanding the Workplace Culture and Adapting to Different Work Environments.</a:t>
            </a:r>
          </a:p>
          <a:p>
            <a:pPr marL="0" indent="0">
              <a:lnSpc>
                <a:spcPts val="2480"/>
              </a:lnSpc>
              <a:spcBef>
                <a:spcPts val="0"/>
              </a:spcBef>
              <a:buClr>
                <a:srgbClr val="382B1B"/>
              </a:buClr>
              <a:buNone/>
            </a:pPr>
            <a:endParaRPr lang="en-GB" sz="2200" dirty="0">
              <a:solidFill>
                <a:srgbClr val="382B1B"/>
              </a:solidFill>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0B821D9D-EEF7-C357-91D1-CFDD371FCDAC}"/>
              </a:ext>
            </a:extLst>
          </p:cNvPr>
          <p:cNvSpPr txBox="1">
            <a:spLocks/>
          </p:cNvSpPr>
          <p:nvPr/>
        </p:nvSpPr>
        <p:spPr>
          <a:xfrm>
            <a:off x="599887" y="385011"/>
            <a:ext cx="7565545" cy="1967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82B1B"/>
              </a:buClr>
              <a:buNone/>
            </a:pPr>
            <a:r>
              <a:rPr lang="en-GB" sz="3200" b="1" dirty="0">
                <a:solidFill>
                  <a:schemeClr val="bg1"/>
                </a:solidFill>
                <a:latin typeface="Calibri" panose="020F0502020204030204" pitchFamily="34" charset="0"/>
                <a:ea typeface="Calibri" panose="020F0502020204030204" pitchFamily="34" charset="0"/>
              </a:rPr>
              <a:t>This module aims to provide adult educators with the necessary content and strategies to guide migrant women in identifying and securing </a:t>
            </a:r>
            <a:r>
              <a:rPr lang="en-GB" sz="3200" b="1" dirty="0">
                <a:solidFill>
                  <a:schemeClr val="bg1"/>
                </a:solidFill>
                <a:highlight>
                  <a:srgbClr val="B6D1E1"/>
                </a:highlight>
                <a:latin typeface="Calibri" panose="020F0502020204030204" pitchFamily="34" charset="0"/>
                <a:ea typeface="Calibri" panose="020F0502020204030204" pitchFamily="34" charset="0"/>
              </a:rPr>
              <a:t>job opportunities within the food industry.</a:t>
            </a:r>
            <a:r>
              <a:rPr lang="en-GB" sz="3200" b="1" dirty="0">
                <a:solidFill>
                  <a:schemeClr val="bg1"/>
                </a:solidFill>
                <a:latin typeface="Calibri" panose="020F0502020204030204" pitchFamily="34" charset="0"/>
                <a:ea typeface="Calibri" panose="020F0502020204030204" pitchFamily="34" charset="0"/>
              </a:rPr>
              <a:t> </a:t>
            </a:r>
            <a:endParaRPr lang="sv-SE" sz="3200" b="1" dirty="0">
              <a:solidFill>
                <a:schemeClr val="bg1"/>
              </a:solidFill>
              <a:latin typeface="Calibri" panose="020F0502020204030204" pitchFamily="34" charset="0"/>
              <a:ea typeface="Calibri" panose="020F0502020204030204" pitchFamily="34" charset="0"/>
            </a:endParaRPr>
          </a:p>
        </p:txBody>
      </p:sp>
      <p:sp>
        <p:nvSpPr>
          <p:cNvPr id="12" name="Freeform 11">
            <a:extLst>
              <a:ext uri="{FF2B5EF4-FFF2-40B4-BE49-F238E27FC236}">
                <a16:creationId xmlns:a16="http://schemas.microsoft.com/office/drawing/2014/main" id="{882DDD6D-C7D1-460E-B08A-D66D0B639FAB}"/>
              </a:ext>
            </a:extLst>
          </p:cNvPr>
          <p:cNvSpPr/>
          <p:nvPr/>
        </p:nvSpPr>
        <p:spPr>
          <a:xfrm>
            <a:off x="8177832" y="0"/>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36648" r="-366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Graphic 4">
            <a:extLst>
              <a:ext uri="{FF2B5EF4-FFF2-40B4-BE49-F238E27FC236}">
                <a16:creationId xmlns:a16="http://schemas.microsoft.com/office/drawing/2014/main" id="{A3CC35D9-489F-78D5-6FDC-03D696D86768}"/>
              </a:ext>
            </a:extLst>
          </p:cNvPr>
          <p:cNvSpPr/>
          <p:nvPr/>
        </p:nvSpPr>
        <p:spPr>
          <a:xfrm>
            <a:off x="10651914" y="3327817"/>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435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0657-15F7-61FA-5F3D-C23BC2A4645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212AB70-59A9-7419-F2B9-64349D87CA1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4B12EDC6-6234-87C5-ACD8-AEE0A702618A}"/>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515E20E-EA59-8894-AEE4-6A3B1C801A3A}"/>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45EC9EE-CA93-A6D9-D4B3-46E51972FF35}"/>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8ABDC948-A024-71FF-F0BB-D3CFD1F152C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507D7A0-6769-3C5A-4BC9-D038E56EBC2E}"/>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Identifying Job Opportunities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7C11B92-D94C-19E8-161A-295D9A6DE45A}"/>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7AB4421F-B536-46C4-4121-D0EC2D67A77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1A79DC-4D04-AB18-2DDE-499856FD202D}"/>
              </a:ext>
            </a:extLst>
          </p:cNvPr>
          <p:cNvSpPr txBox="1"/>
          <p:nvPr/>
        </p:nvSpPr>
        <p:spPr>
          <a:xfrm>
            <a:off x="2529674" y="1234341"/>
            <a:ext cx="8900326" cy="523220"/>
          </a:xfrm>
          <a:prstGeom prst="rect">
            <a:avLst/>
          </a:prstGeom>
          <a:solidFill>
            <a:srgbClr val="086D6E"/>
          </a:solidFill>
        </p:spPr>
        <p:txBody>
          <a:bodyPr wrap="square">
            <a:spAutoFit/>
          </a:bodyPr>
          <a:lstStyle/>
          <a:p>
            <a:r>
              <a:rPr lang="en-GB" sz="2800" b="1" dirty="0">
                <a:solidFill>
                  <a:schemeClr val="bg1"/>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Food Production Roles and What Experience is needed</a:t>
            </a:r>
            <a:r>
              <a:rPr lang="en-GB" sz="2800" b="1" dirty="0">
                <a:solidFill>
                  <a:srgbClr val="84BFA4"/>
                </a:solidFill>
                <a:effectLst/>
                <a:highlight>
                  <a:srgbClr val="086D6E"/>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086D6E"/>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E73D6F-7F44-521F-5516-40968968A03E}"/>
              </a:ext>
            </a:extLst>
          </p:cNvPr>
          <p:cNvSpPr txBox="1"/>
          <p:nvPr/>
        </p:nvSpPr>
        <p:spPr>
          <a:xfrm>
            <a:off x="1423850" y="1877791"/>
            <a:ext cx="10620103" cy="4493538"/>
          </a:xfrm>
          <a:prstGeom prst="rect">
            <a:avLst/>
          </a:prstGeom>
          <a:noFill/>
        </p:spPr>
        <p:txBody>
          <a:bodyPr wrap="square">
            <a:spAutoFit/>
          </a:bodyPr>
          <a:lstStyle/>
          <a:p>
            <a:r>
              <a:rPr lang="en-GB" sz="2200" b="1" dirty="0">
                <a:solidFill>
                  <a:srgbClr val="086D6E"/>
                </a:solidFill>
                <a:highlight>
                  <a:srgbClr val="84BFA4"/>
                </a:highlight>
              </a:rPr>
              <a:t>Procurement Specialist:</a:t>
            </a:r>
          </a:p>
          <a:p>
            <a:r>
              <a:rPr lang="en-GB" sz="2200" b="1" dirty="0">
                <a:solidFill>
                  <a:srgbClr val="086D6E"/>
                </a:solidFill>
              </a:rPr>
              <a:t>Role</a:t>
            </a:r>
            <a:r>
              <a:rPr lang="en-GB" sz="2200" dirty="0">
                <a:solidFill>
                  <a:srgbClr val="382B1B"/>
                </a:solidFill>
              </a:rPr>
              <a:t>: Procures raw materials, ingredients, and other supplies needed for production. This involves negotiating with suppliers, managing contracts, and maintaining relationships with vendors.</a:t>
            </a:r>
          </a:p>
          <a:p>
            <a:r>
              <a:rPr lang="en-GB" sz="2200" b="1" dirty="0">
                <a:solidFill>
                  <a:srgbClr val="086D6E"/>
                </a:solidFill>
              </a:rPr>
              <a:t>Experience Needed: </a:t>
            </a:r>
            <a:r>
              <a:rPr lang="en-GB" sz="2200" dirty="0">
                <a:solidFill>
                  <a:srgbClr val="382B1B"/>
                </a:solidFill>
              </a:rPr>
              <a:t>Typically requires experience in purchasing or procurement, with strong negotiation skills and an understanding of the supply market.</a:t>
            </a:r>
          </a:p>
          <a:p>
            <a:endParaRPr lang="en-GB" sz="2200" dirty="0">
              <a:solidFill>
                <a:srgbClr val="382B1B"/>
              </a:solidFill>
            </a:endParaRPr>
          </a:p>
          <a:p>
            <a:r>
              <a:rPr lang="en-GB" sz="2200" b="1" dirty="0">
                <a:solidFill>
                  <a:srgbClr val="086D6E"/>
                </a:solidFill>
                <a:highlight>
                  <a:srgbClr val="84BFA4"/>
                </a:highlight>
              </a:rPr>
              <a:t>Food Safety Manager:</a:t>
            </a:r>
          </a:p>
          <a:p>
            <a:r>
              <a:rPr lang="en-GB" sz="2200" b="1" dirty="0">
                <a:solidFill>
                  <a:srgbClr val="086D6E"/>
                </a:solidFill>
              </a:rPr>
              <a:t>Role: </a:t>
            </a:r>
            <a:r>
              <a:rPr lang="en-GB" sz="2200" dirty="0">
                <a:solidFill>
                  <a:srgbClr val="382B1B"/>
                </a:solidFill>
              </a:rPr>
              <a:t>Ensures that all aspects of food production meet regulatory food safety standards. This includes developing and enforcing company policies, conducting safety audits, and training staff on compliance practices.</a:t>
            </a:r>
          </a:p>
          <a:p>
            <a:r>
              <a:rPr lang="en-GB" sz="2200" b="1" dirty="0">
                <a:solidFill>
                  <a:srgbClr val="086D6E"/>
                </a:solidFill>
              </a:rPr>
              <a:t>Experience Needed</a:t>
            </a:r>
            <a:r>
              <a:rPr lang="en-GB" sz="2200" dirty="0">
                <a:solidFill>
                  <a:srgbClr val="382B1B"/>
                </a:solidFill>
              </a:rPr>
              <a:t>: Requires a background in food science or a related field, along with certifications in food safety and experience in managing safety protocols.</a:t>
            </a:r>
          </a:p>
        </p:txBody>
      </p:sp>
    </p:spTree>
    <p:extLst>
      <p:ext uri="{BB962C8B-B14F-4D97-AF65-F5344CB8AC3E}">
        <p14:creationId xmlns:p14="http://schemas.microsoft.com/office/powerpoint/2010/main" val="280766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C9F6-C9E0-124B-06EF-BC245C0E32C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E08AF15-2BB5-1F7D-334A-0A9D1D77CE0E}"/>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787C89AE-8542-0004-394B-05BDA3A99EA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37F2E6F-92EB-E5E9-D28C-328A297B8A45}"/>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9363CEA-EBAD-E889-B8DE-F185892CD10C}"/>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EA59CF2B-D340-CC9D-A0CE-BA0A0FDB2C73}"/>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DF0904E5-AAFC-19BB-CCFF-0EF82DBCE8CA}"/>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8F403B6-9489-7DC8-B502-5A7C45FEB802}"/>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err="1">
                <a:solidFill>
                  <a:srgbClr val="84BFA4"/>
                </a:solidFill>
                <a:latin typeface="Calibri" panose="020F0502020204030204" pitchFamily="34" charset="0"/>
                <a:ea typeface="Calibri" panose="020F0502020204030204" pitchFamily="34" charset="0"/>
                <a:cs typeface="Calibri" panose="020F0502020204030204" pitchFamily="34" charset="0"/>
              </a:rPr>
              <a:t>Allign</a:t>
            </a: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 your Skills</a:t>
            </a:r>
          </a:p>
        </p:txBody>
      </p:sp>
      <p:sp>
        <p:nvSpPr>
          <p:cNvPr id="30" name="Text Placeholder 23">
            <a:extLst>
              <a:ext uri="{FF2B5EF4-FFF2-40B4-BE49-F238E27FC236}">
                <a16:creationId xmlns:a16="http://schemas.microsoft.com/office/drawing/2014/main" id="{440419D0-4473-4550-D544-B275D8424369}"/>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5" name="TextBox 4">
            <a:extLst>
              <a:ext uri="{FF2B5EF4-FFF2-40B4-BE49-F238E27FC236}">
                <a16:creationId xmlns:a16="http://schemas.microsoft.com/office/drawing/2014/main" id="{A12DC29D-9FAB-6148-0802-08B5CD8DCE27}"/>
              </a:ext>
            </a:extLst>
          </p:cNvPr>
          <p:cNvSpPr txBox="1"/>
          <p:nvPr/>
        </p:nvSpPr>
        <p:spPr>
          <a:xfrm>
            <a:off x="1584073" y="1277664"/>
            <a:ext cx="10218218" cy="5109091"/>
          </a:xfrm>
          <a:prstGeom prst="rect">
            <a:avLst/>
          </a:prstGeom>
          <a:noFill/>
        </p:spPr>
        <p:txBody>
          <a:bodyPr wrap="square">
            <a:spAutoFit/>
          </a:bodyPr>
          <a:lstStyle/>
          <a:p>
            <a:r>
              <a:rPr lang="en-GB" sz="2200" dirty="0">
                <a:solidFill>
                  <a:srgbClr val="382B1B"/>
                </a:solidFill>
              </a:rPr>
              <a:t>It's clear that we have only begun to scratch the surface </a:t>
            </a:r>
            <a:r>
              <a:rPr lang="en-IE" sz="2200" dirty="0">
                <a:solidFill>
                  <a:srgbClr val="382B1B"/>
                </a:solidFill>
              </a:rPr>
              <a:t>of </a:t>
            </a:r>
            <a:r>
              <a:rPr lang="en-GB" sz="2200" dirty="0">
                <a:solidFill>
                  <a:srgbClr val="382B1B"/>
                </a:solidFill>
              </a:rPr>
              <a:t>the myriad job opportunities available within the food and culinary world. The industry is vast and diverse, offering roles that cater to a wide range of skills and interests,</a:t>
            </a:r>
          </a:p>
          <a:p>
            <a:endParaRPr lang="en-GB" sz="2200" dirty="0">
              <a:solidFill>
                <a:srgbClr val="382B1B"/>
              </a:solidFill>
            </a:endParaRPr>
          </a:p>
          <a:p>
            <a:pPr marL="342900" indent="-342900">
              <a:buFont typeface="Arial" panose="020B0604020202020204" pitchFamily="34" charset="0"/>
              <a:buChar char="•"/>
            </a:pPr>
            <a:r>
              <a:rPr lang="en-GB" sz="2200" dirty="0">
                <a:solidFill>
                  <a:srgbClr val="382B1B"/>
                </a:solidFill>
              </a:rPr>
              <a:t>If you're considering a career in this dynamic field, it's important to align your current skills with potential job opportunities. </a:t>
            </a:r>
          </a:p>
          <a:p>
            <a:pPr marL="342900" indent="-342900">
              <a:buFont typeface="Arial" panose="020B0604020202020204" pitchFamily="34" charset="0"/>
              <a:buChar char="•"/>
            </a:pPr>
            <a:r>
              <a:rPr lang="en-GB" sz="2200" dirty="0">
                <a:solidFill>
                  <a:srgbClr val="382B1B"/>
                </a:solidFill>
              </a:rPr>
              <a:t>Identify areas where your abilities can shine and also where they might need enhancement.</a:t>
            </a:r>
          </a:p>
          <a:p>
            <a:pPr marL="342900" indent="-342900">
              <a:buFont typeface="Arial" panose="020B0604020202020204" pitchFamily="34" charset="0"/>
              <a:buChar char="•"/>
            </a:pPr>
            <a:r>
              <a:rPr lang="en-GB" sz="2200" dirty="0">
                <a:solidFill>
                  <a:srgbClr val="382B1B"/>
                </a:solidFill>
              </a:rPr>
              <a:t> Retraining or upskilling can be invaluable; consider pursuing relevant certifications, additional training, or further education to meet the qualifications needed for these roles.</a:t>
            </a:r>
          </a:p>
          <a:p>
            <a:endParaRPr lang="en-GB" sz="2200" dirty="0">
              <a:solidFill>
                <a:srgbClr val="382B1B"/>
              </a:solidFill>
            </a:endParaRPr>
          </a:p>
          <a:p>
            <a:r>
              <a:rPr lang="en-GB" sz="2200" dirty="0">
                <a:solidFill>
                  <a:srgbClr val="382B1B"/>
                </a:solidFill>
              </a:rPr>
              <a:t>Whether you're just starting out or looking to make a career change, there's a place for you in the food industry. </a:t>
            </a:r>
          </a:p>
          <a:p>
            <a:endParaRPr lang="en-GB" dirty="0"/>
          </a:p>
        </p:txBody>
      </p:sp>
    </p:spTree>
    <p:extLst>
      <p:ext uri="{BB962C8B-B14F-4D97-AF65-F5344CB8AC3E}">
        <p14:creationId xmlns:p14="http://schemas.microsoft.com/office/powerpoint/2010/main" val="297799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78255" y="781825"/>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35626" y="2089007"/>
            <a:ext cx="7176159" cy="3217862"/>
          </a:xfrm>
        </p:spPr>
        <p:txBody>
          <a:bodyPr/>
          <a:lstStyle/>
          <a:p>
            <a:r>
              <a:rPr lang="sv-SE" sz="6000" dirty="0" err="1">
                <a:effectLst/>
                <a:latin typeface="Calibri" panose="020F0502020204030204" pitchFamily="34" charset="0"/>
                <a:ea typeface="Calibri" panose="020F0502020204030204" pitchFamily="34" charset="0"/>
              </a:rPr>
              <a:t>Overcoming</a:t>
            </a:r>
            <a:r>
              <a:rPr lang="sv-SE" sz="6000" dirty="0">
                <a:effectLst/>
                <a:latin typeface="Calibri" panose="020F0502020204030204" pitchFamily="34" charset="0"/>
                <a:ea typeface="Calibri" panose="020F0502020204030204" pitchFamily="34" charset="0"/>
              </a:rPr>
              <a:t> </a:t>
            </a:r>
            <a:r>
              <a:rPr lang="sv-SE" sz="6000" dirty="0" err="1">
                <a:effectLst/>
                <a:latin typeface="Calibri" panose="020F0502020204030204" pitchFamily="34" charset="0"/>
                <a:ea typeface="Calibri" panose="020F0502020204030204" pitchFamily="34" charset="0"/>
              </a:rPr>
              <a:t>Barriers</a:t>
            </a:r>
            <a:r>
              <a:rPr lang="sv-SE" sz="6000" dirty="0">
                <a:effectLst/>
                <a:latin typeface="Calibri" panose="020F0502020204030204" pitchFamily="34" charset="0"/>
                <a:ea typeface="Calibri" panose="020F0502020204030204" pitchFamily="34" charset="0"/>
              </a:rPr>
              <a:t> to </a:t>
            </a:r>
            <a:r>
              <a:rPr lang="sv-SE" sz="6000" dirty="0" err="1">
                <a:effectLst/>
                <a:latin typeface="Calibri" panose="020F0502020204030204" pitchFamily="34" charset="0"/>
                <a:ea typeface="Calibri" panose="020F0502020204030204" pitchFamily="34" charset="0"/>
              </a:rPr>
              <a:t>Employment</a:t>
            </a:r>
            <a:r>
              <a:rPr lang="sv-SE" sz="60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87816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058-DFB5-CB86-2C91-37FCF2C51F2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E75186-9559-5BF6-3184-526570CB7643}"/>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EE960486-8741-EA13-91BB-F6835131E303}"/>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F368D5B-2BB9-7CBD-B70C-5EE7295063A5}"/>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A1B5001-3577-C696-E18A-34CC3BED28F3}"/>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F4B08BE3-EFE1-EFC5-8CD1-59F4B9A6A4D1}"/>
              </a:ext>
            </a:extLst>
          </p:cNvPr>
          <p:cNvSpPr txBox="1">
            <a:spLocks/>
          </p:cNvSpPr>
          <p:nvPr/>
        </p:nvSpPr>
        <p:spPr>
          <a:xfrm>
            <a:off x="1817993" y="1384877"/>
            <a:ext cx="10232456"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200" dirty="0">
                <a:solidFill>
                  <a:srgbClr val="382B1B"/>
                </a:solidFill>
              </a:rPr>
              <a:t>Migrant women often face a unique set of challenges when seeking employment, which can range from cultural and language barriers to limited access to professional networks and unfamiliarity with local job markets. </a:t>
            </a:r>
          </a:p>
          <a:p>
            <a:pPr marL="0" indent="0">
              <a:buNone/>
            </a:pPr>
            <a:r>
              <a:rPr lang="en-GB" sz="2200" b="1" dirty="0">
                <a:solidFill>
                  <a:schemeClr val="bg1"/>
                </a:solidFill>
                <a:highlight>
                  <a:srgbClr val="84BFA4"/>
                </a:highlight>
              </a:rPr>
              <a:t>Challenges Faced by Migrant Women</a:t>
            </a:r>
          </a:p>
          <a:p>
            <a:pPr>
              <a:buFont typeface="+mj-lt"/>
              <a:buAutoNum type="arabicPeriod"/>
            </a:pPr>
            <a:r>
              <a:rPr lang="en-GB" sz="2200" b="1" dirty="0">
                <a:solidFill>
                  <a:srgbClr val="000000"/>
                </a:solidFill>
              </a:rPr>
              <a:t>Recognition of Qualifications</a:t>
            </a:r>
            <a:r>
              <a:rPr lang="en-GB" sz="2200" dirty="0">
                <a:solidFill>
                  <a:srgbClr val="000000"/>
                </a:solidFill>
              </a:rPr>
              <a:t>: Credentials and experience from other countries may not be readily recognized or valued, limiting access to roles commensurate with their skills and experiences.</a:t>
            </a:r>
          </a:p>
          <a:p>
            <a:pPr>
              <a:buFont typeface="+mj-lt"/>
              <a:buAutoNum type="arabicPeriod"/>
            </a:pPr>
            <a:r>
              <a:rPr lang="en-GB" sz="2200" b="1" dirty="0">
                <a:solidFill>
                  <a:srgbClr val="000000"/>
                </a:solidFill>
              </a:rPr>
              <a:t>Language Barriers</a:t>
            </a:r>
            <a:r>
              <a:rPr lang="en-GB" sz="2200" dirty="0">
                <a:solidFill>
                  <a:srgbClr val="000000"/>
                </a:solidFill>
              </a:rPr>
              <a:t>: Limited proficiency in the local language can restrict job opportunities and make it difficult to communicate effectively in both job interviews and workplace settings.</a:t>
            </a:r>
          </a:p>
          <a:p>
            <a:pPr>
              <a:buFont typeface="+mj-lt"/>
              <a:buAutoNum type="arabicPeriod"/>
            </a:pPr>
            <a:r>
              <a:rPr lang="en-GB" sz="2200" b="1" dirty="0">
                <a:solidFill>
                  <a:srgbClr val="000000"/>
                </a:solidFill>
              </a:rPr>
              <a:t>Cultural Differences</a:t>
            </a:r>
            <a:r>
              <a:rPr lang="en-GB" sz="2200" dirty="0">
                <a:solidFill>
                  <a:srgbClr val="000000"/>
                </a:solidFill>
              </a:rPr>
              <a:t>: Differences in cultural norms and workplace etiquette can lead to misunderstandings and integration challenges in the workplace.</a:t>
            </a:r>
          </a:p>
          <a:p>
            <a:pPr>
              <a:buFont typeface="+mj-lt"/>
              <a:buAutoNum type="arabicPeriod"/>
            </a:pPr>
            <a:r>
              <a:rPr lang="en-GB" sz="2200" b="1" dirty="0">
                <a:solidFill>
                  <a:srgbClr val="000000"/>
                </a:solidFill>
              </a:rPr>
              <a:t>Limited Access to Networks</a:t>
            </a:r>
            <a:r>
              <a:rPr lang="en-GB" sz="2200" dirty="0">
                <a:solidFill>
                  <a:srgbClr val="000000"/>
                </a:solidFill>
              </a:rPr>
              <a:t>: Migrant women often lack the local professional networks that can be useful for finding job opportunities.</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803B88EC-29DA-3090-CB05-AEE7842FBF3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5FA504F-D654-6E10-39B0-9056B01AD04A}"/>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Overcoming Barriers to Employment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57EA1826-AE0B-FB23-C588-1A3A4BC8827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281618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9AA39-0E5E-7E09-EA96-B09A8EC7A29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24B35E7-1C1E-89FD-FF6E-A4E06E27240C}"/>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2CDF747-EE4C-D8C0-E2FB-E6DE5FDB87B8}"/>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13A9A40-8FCF-8F5F-DA8A-814B39A9B402}"/>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D9DB821-DDD0-EBD4-6C21-742C7B70B775}"/>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3894A385-27B7-8A42-BEC4-8C9752D0225F}"/>
              </a:ext>
            </a:extLst>
          </p:cNvPr>
          <p:cNvSpPr txBox="1">
            <a:spLocks/>
          </p:cNvSpPr>
          <p:nvPr/>
        </p:nvSpPr>
        <p:spPr>
          <a:xfrm>
            <a:off x="1595890" y="1398469"/>
            <a:ext cx="10232456"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84BFA4"/>
                </a:highlight>
              </a:rPr>
              <a:t>Challenges Faced by Migrant Women</a:t>
            </a:r>
          </a:p>
          <a:p>
            <a:pPr marL="0" indent="0">
              <a:buNone/>
            </a:pPr>
            <a:endParaRPr lang="en-GB" sz="1000" b="1" dirty="0">
              <a:solidFill>
                <a:schemeClr val="bg1"/>
              </a:solidFill>
              <a:highlight>
                <a:srgbClr val="84BFA4"/>
              </a:highlight>
            </a:endParaRPr>
          </a:p>
          <a:p>
            <a:pPr marL="0" indent="0">
              <a:buNone/>
            </a:pPr>
            <a:r>
              <a:rPr lang="en-GB" sz="2200" b="1" dirty="0">
                <a:solidFill>
                  <a:srgbClr val="000000"/>
                </a:solidFill>
              </a:rPr>
              <a:t>5. Legal and Administrative Hurdles</a:t>
            </a:r>
            <a:r>
              <a:rPr lang="en-GB" sz="2200" dirty="0">
                <a:solidFill>
                  <a:srgbClr val="000000"/>
                </a:solidFill>
              </a:rPr>
              <a:t>: Navigating visas, work permits, and local employment laws can be complex and discouraging.</a:t>
            </a:r>
          </a:p>
          <a:p>
            <a:pPr marL="0" indent="0">
              <a:buNone/>
            </a:pPr>
            <a:r>
              <a:rPr lang="en-GB" sz="2200" b="1" dirty="0">
                <a:solidFill>
                  <a:srgbClr val="000000"/>
                </a:solidFill>
              </a:rPr>
              <a:t>6. Discrimination</a:t>
            </a:r>
            <a:r>
              <a:rPr lang="en-GB" sz="2200" dirty="0">
                <a:solidFill>
                  <a:srgbClr val="000000"/>
                </a:solidFill>
              </a:rPr>
              <a:t>: Migrant women may face discrimination based on gender, ethnicity, or immigrant status, which can impact their job prospects and workplace experiences.</a:t>
            </a:r>
          </a:p>
          <a:p>
            <a:pPr marL="0" indent="0">
              <a:buNone/>
            </a:pPr>
            <a:endParaRPr lang="en-GB" sz="1000" dirty="0">
              <a:solidFill>
                <a:srgbClr val="000000"/>
              </a:solidFill>
            </a:endParaRPr>
          </a:p>
          <a:p>
            <a:pPr marL="0" indent="0">
              <a:buNone/>
            </a:pPr>
            <a:r>
              <a:rPr lang="en-GB" sz="2200" b="1" dirty="0">
                <a:solidFill>
                  <a:schemeClr val="bg1"/>
                </a:solidFill>
                <a:highlight>
                  <a:srgbClr val="B6D1E1"/>
                </a:highlight>
              </a:rPr>
              <a:t>Some Ways to Overcome these Barriers</a:t>
            </a:r>
          </a:p>
          <a:p>
            <a:pPr>
              <a:buFont typeface="+mj-lt"/>
              <a:buAutoNum type="arabicPeriod"/>
            </a:pPr>
            <a:r>
              <a:rPr lang="en-GB" sz="2200" b="1" dirty="0">
                <a:solidFill>
                  <a:srgbClr val="000000"/>
                </a:solidFill>
              </a:rPr>
              <a:t>Credential Recognition Support</a:t>
            </a:r>
            <a:r>
              <a:rPr lang="en-GB" sz="2200" dirty="0">
                <a:solidFill>
                  <a:srgbClr val="000000"/>
                </a:solidFill>
              </a:rPr>
              <a:t>: Seeking advice and support from local employment agencies or migrant support organisations can help in understanding how to get foreign qualifications recognized.</a:t>
            </a:r>
          </a:p>
          <a:p>
            <a:pPr>
              <a:buFont typeface="+mj-lt"/>
              <a:buAutoNum type="arabicPeriod"/>
            </a:pPr>
            <a:r>
              <a:rPr lang="en-GB" sz="2200" b="1" dirty="0">
                <a:solidFill>
                  <a:srgbClr val="000000"/>
                </a:solidFill>
              </a:rPr>
              <a:t>Language Skills Improvement</a:t>
            </a:r>
            <a:r>
              <a:rPr lang="en-GB" sz="2200" dirty="0">
                <a:solidFill>
                  <a:srgbClr val="000000"/>
                </a:solidFill>
              </a:rPr>
              <a:t>: Engaging in language courses or community programs designed to enhance language proficiency can significantly improve communication skills and job prospects.</a:t>
            </a:r>
          </a:p>
          <a:p>
            <a:pPr marL="0" indent="0">
              <a:buNone/>
            </a:pPr>
            <a:endParaRPr lang="en-GB" sz="2200" b="1" dirty="0">
              <a:solidFill>
                <a:srgbClr val="000000"/>
              </a:solidFill>
              <a:highlight>
                <a:srgbClr val="B6D1E1"/>
              </a:highlight>
            </a:endParaRPr>
          </a:p>
          <a:p>
            <a:pPr marL="0" indent="0">
              <a:buNone/>
            </a:pPr>
            <a:endParaRPr lang="en-GB" sz="2200" dirty="0">
              <a:solidFill>
                <a:srgbClr val="000000"/>
              </a:solidFill>
            </a:endParaRP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317DC28-07B5-B8DC-5AF3-50493EE7100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FC8AF40-75CE-1882-E738-955F0F0BA24C}"/>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Overcoming Barriers to Employment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55F8AAD6-DE5D-5423-99F2-90C922E51BAA}"/>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421022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Some Ways to Overcome these Barriers</a:t>
            </a:r>
          </a:p>
          <a:p>
            <a:pPr marL="0" indent="0">
              <a:buNone/>
            </a:pPr>
            <a:r>
              <a:rPr lang="en-GB" sz="2200" b="1" dirty="0">
                <a:solidFill>
                  <a:srgbClr val="000000"/>
                </a:solidFill>
              </a:rPr>
              <a:t>3. Upskill.  </a:t>
            </a:r>
            <a:r>
              <a:rPr lang="en-GB" sz="2200" dirty="0">
                <a:solidFill>
                  <a:srgbClr val="000000"/>
                </a:solidFill>
              </a:rPr>
              <a:t>identify your current skill set and determine areas for improvement. Consider both hard skills, like specific cooking techniques or knowledge of food safety regulations, and soft skills, such as communication and leadership abilities. Clarify your career goals. Understanding your goals will help you tailor your upskilling efforts to be most effective.</a:t>
            </a:r>
          </a:p>
          <a:p>
            <a:r>
              <a:rPr lang="en-GB" sz="2200" b="1" dirty="0">
                <a:solidFill>
                  <a:srgbClr val="000000"/>
                </a:solidFill>
              </a:rPr>
              <a:t> Research Relevant Skills and Certifications.  </a:t>
            </a:r>
            <a:r>
              <a:rPr lang="en-GB" sz="2200" dirty="0">
                <a:solidFill>
                  <a:srgbClr val="000000"/>
                </a:solidFill>
              </a:rPr>
              <a:t>Look for certifications that can boost your credibility and show your commitment to your profession. For example, food safety certifications and culinary arts courses can be beneficial.</a:t>
            </a:r>
          </a:p>
          <a:p>
            <a:r>
              <a:rPr lang="en-GB" sz="2200" b="1" dirty="0">
                <a:solidFill>
                  <a:srgbClr val="000000"/>
                </a:solidFill>
              </a:rPr>
              <a:t>Formal Education: </a:t>
            </a:r>
            <a:r>
              <a:rPr lang="en-GB" sz="2200" dirty="0">
                <a:solidFill>
                  <a:srgbClr val="000000"/>
                </a:solidFill>
              </a:rPr>
              <a:t>Consider enrolling in culinary schools or courses that offer advanced training in areas you wish to improve. Many institutions offer part-time or evening classes.</a:t>
            </a:r>
          </a:p>
          <a:p>
            <a:r>
              <a:rPr lang="en-GB" sz="2200" b="1" dirty="0">
                <a:solidFill>
                  <a:srgbClr val="000000"/>
                </a:solidFill>
              </a:rPr>
              <a:t>Online Learning: </a:t>
            </a:r>
            <a:r>
              <a:rPr lang="en-GB" sz="2200" dirty="0">
                <a:solidFill>
                  <a:srgbClr val="000000"/>
                </a:solidFill>
              </a:rPr>
              <a:t>Utilize online platforms that offer courses in relevant subjects. Websites like Coursera, Udemy, or industry-specific training platforms can be valuable resources.</a:t>
            </a:r>
          </a:p>
          <a:p>
            <a:pPr marL="0" indent="0">
              <a:buNone/>
            </a:pPr>
            <a:endParaRPr lang="en-GB" sz="2200" b="1" dirty="0">
              <a:solidFill>
                <a:srgbClr val="000000"/>
              </a:solidFill>
            </a:endParaRP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Overcoming Barriers to Employment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1858319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7961D-E602-46A6-9625-97602FF6EC4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1B0AD5F-2B74-2BA6-E0B2-3EF230A7CAE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13F21F8A-1F5A-87A7-E66F-C38889378B9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72CA81C-617D-79C4-6CFA-8E3DD31AD38D}"/>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BE01241-41E8-2F6F-315E-4EE0B731E2DD}"/>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A3E7A29-EF7E-9F43-1449-68826BF989A3}"/>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Some Ways to Overcome these Barriers</a:t>
            </a:r>
          </a:p>
          <a:p>
            <a:pPr marL="0" indent="0">
              <a:buNone/>
            </a:pPr>
            <a:endParaRPr lang="en-GB" sz="2200" b="1" dirty="0">
              <a:solidFill>
                <a:schemeClr val="bg1"/>
              </a:solidFill>
              <a:highlight>
                <a:srgbClr val="B6D1E1"/>
              </a:highlight>
            </a:endParaRPr>
          </a:p>
          <a:p>
            <a:pPr marL="0" indent="0">
              <a:buNone/>
            </a:pPr>
            <a:r>
              <a:rPr lang="en-GB" sz="2200" b="1" dirty="0">
                <a:solidFill>
                  <a:srgbClr val="000000"/>
                </a:solidFill>
              </a:rPr>
              <a:t>4. Cultural Integration Programs</a:t>
            </a:r>
            <a:r>
              <a:rPr lang="en-GB" sz="2200" dirty="0">
                <a:solidFill>
                  <a:srgbClr val="000000"/>
                </a:solidFill>
              </a:rPr>
              <a:t>: Participating in workshops or orientations that explain local cultural norms and workplace practices can help reduce cultural misunderstandings and improve integration.</a:t>
            </a:r>
          </a:p>
          <a:p>
            <a:pPr marL="0" indent="0">
              <a:buNone/>
            </a:pPr>
            <a:r>
              <a:rPr lang="en-GB" sz="2200" b="1" dirty="0">
                <a:solidFill>
                  <a:srgbClr val="000000"/>
                </a:solidFill>
              </a:rPr>
              <a:t>5. Building Networks</a:t>
            </a:r>
            <a:r>
              <a:rPr lang="en-GB" sz="2200" dirty="0">
                <a:solidFill>
                  <a:srgbClr val="000000"/>
                </a:solidFill>
              </a:rPr>
              <a:t>: Joining women focused community groups, culinary of food associations, and attending networking events can help build local connections. Online platforms like LinkedIn can also be a valuable resource.</a:t>
            </a:r>
          </a:p>
          <a:p>
            <a:pPr marL="0" indent="0">
              <a:buNone/>
            </a:pPr>
            <a:r>
              <a:rPr lang="en-GB" sz="2200" b="1" dirty="0">
                <a:solidFill>
                  <a:srgbClr val="000000"/>
                </a:solidFill>
              </a:rPr>
              <a:t>6. Understanding Legal Rights</a:t>
            </a:r>
            <a:r>
              <a:rPr lang="en-GB" sz="2200" dirty="0">
                <a:solidFill>
                  <a:srgbClr val="000000"/>
                </a:solidFill>
              </a:rPr>
              <a:t>: Familiarizing oneself with the host country’s employment laws, visa regulations, and worker rights can empower migrant women to navigate administrative hurdles more effectively.</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C5D1A824-85B0-8A10-5A3D-C1B9282080C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DF9BE1EB-BDC5-B7DC-F715-D78590D8BFCF}"/>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Overcoming Barriers to Employment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48DF1668-4A08-B3EC-EC28-888C24BA08E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157289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D288-6618-3C25-ED69-57B2D2202FE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0957EB4-A4BB-BAA5-2A67-2FD5502D4FD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619A27D3-D6D0-A223-E75D-D8CF4F81E21C}"/>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17D8C72-ECC5-875E-01B2-C0B418AF643A}"/>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7BE43F7-A9BA-76D6-419D-88F62EC37851}"/>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0AD8653D-5409-1952-54D8-F85477C9297E}"/>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Some Ways to Overcome these Barriers</a:t>
            </a:r>
          </a:p>
          <a:p>
            <a:pPr marL="0" indent="0">
              <a:buNone/>
            </a:pPr>
            <a:r>
              <a:rPr lang="en-GB" sz="2200" b="1" dirty="0">
                <a:solidFill>
                  <a:srgbClr val="000000"/>
                </a:solidFill>
              </a:rPr>
              <a:t>7. Seeking Supportive Employers</a:t>
            </a:r>
            <a:r>
              <a:rPr lang="en-GB" sz="2200" dirty="0">
                <a:solidFill>
                  <a:srgbClr val="000000"/>
                </a:solidFill>
              </a:rPr>
              <a:t>: Targeting employers known for diversity and inclusivity can improve the likelihood of finding a supportive work environment. Some companies may also offer internships or mentorship programs aimed at integrating migrant workers.</a:t>
            </a:r>
          </a:p>
          <a:p>
            <a:pPr marL="0" indent="0">
              <a:buNone/>
            </a:pPr>
            <a:r>
              <a:rPr lang="en-GB" sz="2200" b="1" dirty="0">
                <a:solidFill>
                  <a:srgbClr val="000000"/>
                </a:solidFill>
              </a:rPr>
              <a:t>8. Utilizing Support Services</a:t>
            </a:r>
            <a:r>
              <a:rPr lang="en-GB" sz="2200" dirty="0">
                <a:solidFill>
                  <a:srgbClr val="000000"/>
                </a:solidFill>
              </a:rPr>
              <a:t>: Many communities offer services tailored to help migrants, including job search assistance, resume writing workshops, and interview preparation courses.</a:t>
            </a:r>
          </a:p>
          <a:p>
            <a:pPr marL="0" indent="0">
              <a:buNone/>
            </a:pPr>
            <a:r>
              <a:rPr lang="en-GB" sz="2200" b="1" dirty="0">
                <a:solidFill>
                  <a:srgbClr val="000000"/>
                </a:solidFill>
              </a:rPr>
              <a:t>9. Advocacy and Support Groups</a:t>
            </a:r>
            <a:r>
              <a:rPr lang="en-GB" sz="2200" dirty="0">
                <a:solidFill>
                  <a:srgbClr val="000000"/>
                </a:solidFill>
              </a:rPr>
              <a:t>: Connecting with advocacy groups and other organizations that support migrant rights can provide additional resources and a supportive community</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6D99B2E3-5447-D922-02CB-7B7067EC8AE6}"/>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9001755A-7BCE-5B97-DC0A-E57F9E0F58A8}"/>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Overcoming Barriers to Employment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7200377E-0B44-D41C-4007-891784E63D6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283060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The Importance of Workplace Culture </a:t>
            </a: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138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AF2D1-B295-80DE-4946-D88DD21AB6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BD839B1-CC06-AC01-BF15-E5269924251B}"/>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D6CDCB74-8342-E885-7955-DAFBB2A2C131}"/>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926CACF-BFDE-0F2A-9F4D-4373AAB7A492}"/>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E2507E7-93B1-E6A5-3759-2E5CA0F38FEE}"/>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9A066ADF-3046-9F3F-9FF8-54B91428EB9D}"/>
              </a:ext>
            </a:extLst>
          </p:cNvPr>
          <p:cNvSpPr txBox="1">
            <a:spLocks/>
          </p:cNvSpPr>
          <p:nvPr/>
        </p:nvSpPr>
        <p:spPr>
          <a:xfrm>
            <a:off x="1406488" y="1897552"/>
            <a:ext cx="10624403"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Understanding and adapting to workplace culture in a new country is not easy with many variables.   It involved navigating complex layers of new social norms, communication styles, and professional expectations, all of which can significantly influence work experience and opportunities for advancement. Let’s look at the key areas:</a:t>
            </a:r>
          </a:p>
          <a:p>
            <a:pPr marL="0" indent="0">
              <a:lnSpc>
                <a:spcPts val="2760"/>
              </a:lnSpc>
              <a:spcBef>
                <a:spcPts val="0"/>
              </a:spcBef>
              <a:buClr>
                <a:srgbClr val="B6D1E1"/>
              </a:buClr>
              <a:buNone/>
            </a:pPr>
            <a:endPar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514350" indent="-514350">
              <a:lnSpc>
                <a:spcPts val="2760"/>
              </a:lnSpc>
              <a:spcBef>
                <a:spcPts val="0"/>
              </a:spcBef>
              <a:buClr>
                <a:srgbClr val="B6D1E1"/>
              </a:buClr>
              <a:buAutoNum type="arabicPeriod"/>
            </a:pPr>
            <a:r>
              <a:rPr lang="en-GB" sz="24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Communication Styles:  </a:t>
            </a:r>
          </a:p>
          <a:p>
            <a:pPr marL="0" indent="0">
              <a:lnSpc>
                <a:spcPts val="2760"/>
              </a:lnSpc>
              <a:spcBef>
                <a:spcPts val="0"/>
              </a:spcBef>
              <a:buClr>
                <a:srgbClr val="B6D1E1"/>
              </a:buClr>
              <a:buNone/>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For a migrant woman, understanding the subtleties of communication within a new workplace can be challenging. Different cultures have varying norms around directness, formality, and the expression of disagreement. For example, in some cultures, direct criticism is common and not taken personally, while in others, indirect communication is preferred to maintain harmony and face. Misunderstandings in these areas can arise.</a:t>
            </a:r>
          </a:p>
          <a:p>
            <a:pPr marL="0"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E7263776-C644-22C3-AC58-95E87FCB459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260C134-652C-FB74-C0EF-41229509E521}"/>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The Importance of Workplace Culture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ED8D9E86-06FD-6F6C-18E7-51078BBC008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9AB6A33D-F81B-F59B-545B-178D7ED4E2A3}"/>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76EFEB-9904-7086-987B-850506FDB389}"/>
              </a:ext>
            </a:extLst>
          </p:cNvPr>
          <p:cNvSpPr txBox="1"/>
          <p:nvPr/>
        </p:nvSpPr>
        <p:spPr>
          <a:xfrm>
            <a:off x="1688258" y="1249007"/>
            <a:ext cx="10212922" cy="523220"/>
          </a:xfrm>
          <a:prstGeom prst="rect">
            <a:avLst/>
          </a:prstGeom>
          <a:noFill/>
        </p:spPr>
        <p:txBody>
          <a:bodyPr wrap="square">
            <a:spAutoFit/>
          </a:bodyPr>
          <a:lstStyle/>
          <a:p>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Arial" panose="020B0604020202020204" pitchFamily="34" charset="0"/>
                <a:cs typeface="Calibri" panose="020F0502020204030204" pitchFamily="34" charset="0"/>
              </a:rPr>
              <a:t>W</a:t>
            </a:r>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orkplace culture impacts job satisfaction and career progression</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45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8" y="770021"/>
            <a:ext cx="12186702" cy="137962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426340" y="2705390"/>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1137705" y="2705390"/>
            <a:ext cx="4804984" cy="689519"/>
          </a:xfrm>
        </p:spPr>
        <p:txBody>
          <a:bodyPr/>
          <a:lstStyle/>
          <a:p>
            <a:r>
              <a:rPr lang="en-GB" sz="2400" dirty="0">
                <a:effectLst/>
                <a:latin typeface="Calibri" panose="020F0502020204030204" pitchFamily="34" charset="0"/>
                <a:ea typeface="Calibri" panose="020F0502020204030204" pitchFamily="34" charset="0"/>
              </a:rPr>
              <a:t>Overview of the Food Industry</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426340" y="3402388"/>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1137705" y="3408804"/>
            <a:ext cx="4804984" cy="689519"/>
          </a:xfrm>
        </p:spPr>
        <p:txBody>
          <a:bodyPr/>
          <a:lstStyle/>
          <a:p>
            <a:pPr>
              <a:lnSpc>
                <a:spcPct val="107000"/>
              </a:lnSpc>
              <a:spcAft>
                <a:spcPts val="800"/>
              </a:spcAft>
            </a:pPr>
            <a:r>
              <a:rPr lang="sv-SE" sz="2400" dirty="0" err="1">
                <a:effectLst/>
                <a:latin typeface="Calibri" panose="020F0502020204030204" pitchFamily="34" charset="0"/>
                <a:ea typeface="Calibri" panose="020F0502020204030204" pitchFamily="34" charset="0"/>
              </a:rPr>
              <a:t>Identifying</a:t>
            </a:r>
            <a:r>
              <a:rPr lang="sv-SE" sz="2400" dirty="0">
                <a:effectLst/>
                <a:latin typeface="Calibri" panose="020F0502020204030204" pitchFamily="34" charset="0"/>
                <a:ea typeface="Calibri" panose="020F0502020204030204" pitchFamily="34" charset="0"/>
              </a:rPr>
              <a:t> Job </a:t>
            </a:r>
            <a:r>
              <a:rPr lang="sv-SE" sz="2400" dirty="0" err="1">
                <a:effectLst/>
                <a:latin typeface="Calibri" panose="020F0502020204030204" pitchFamily="34" charset="0"/>
                <a:ea typeface="Calibri" panose="020F0502020204030204" pitchFamily="34" charset="0"/>
              </a:rPr>
              <a:t>Opportunities</a:t>
            </a:r>
            <a:endParaRPr lang="sv-SE" sz="2400" dirty="0">
              <a:effectLst/>
              <a:latin typeface="Calibri" panose="020F0502020204030204" pitchFamily="34" charset="0"/>
              <a:ea typeface="Calibri" panose="020F0502020204030204" pitchFamily="34" charset="0"/>
            </a:endParaRPr>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a:xfrm>
            <a:off x="426340" y="4099386"/>
            <a:ext cx="700387" cy="689518"/>
          </a:xfrm>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a:xfrm>
            <a:off x="1137705" y="4112218"/>
            <a:ext cx="5808525" cy="689519"/>
          </a:xfrm>
        </p:spPr>
        <p:txBody>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Overcoming Barriers to Employment</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1186971"/>
            <a:ext cx="8546404"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JOB OPPORTUNITIES </a:t>
            </a:r>
          </a:p>
        </p:txBody>
      </p:sp>
      <p:sp>
        <p:nvSpPr>
          <p:cNvPr id="4" name="Text Placeholder 18">
            <a:extLst>
              <a:ext uri="{FF2B5EF4-FFF2-40B4-BE49-F238E27FC236}">
                <a16:creationId xmlns:a16="http://schemas.microsoft.com/office/drawing/2014/main" id="{F172811E-9A95-F1D7-C693-E5EF4F45301C}"/>
              </a:ext>
            </a:extLst>
          </p:cNvPr>
          <p:cNvSpPr txBox="1">
            <a:spLocks/>
          </p:cNvSpPr>
          <p:nvPr/>
        </p:nvSpPr>
        <p:spPr>
          <a:xfrm>
            <a:off x="6041076" y="2742995"/>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0">
            <a:extLst>
              <a:ext uri="{FF2B5EF4-FFF2-40B4-BE49-F238E27FC236}">
                <a16:creationId xmlns:a16="http://schemas.microsoft.com/office/drawing/2014/main" id="{B43BCCAB-D788-3659-13C6-AE343EF9894A}"/>
              </a:ext>
            </a:extLst>
          </p:cNvPr>
          <p:cNvSpPr txBox="1">
            <a:spLocks/>
          </p:cNvSpPr>
          <p:nvPr/>
        </p:nvSpPr>
        <p:spPr>
          <a:xfrm>
            <a:off x="6752441" y="2762243"/>
            <a:ext cx="514277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rPr>
              <a:t>The Importance of Workplace Culture</a:t>
            </a:r>
          </a:p>
        </p:txBody>
      </p:sp>
      <p:sp>
        <p:nvSpPr>
          <p:cNvPr id="6" name="Text Placeholder 22">
            <a:extLst>
              <a:ext uri="{FF2B5EF4-FFF2-40B4-BE49-F238E27FC236}">
                <a16:creationId xmlns:a16="http://schemas.microsoft.com/office/drawing/2014/main" id="{45A601CC-1E20-5257-3799-A5FBB0327ECC}"/>
              </a:ext>
            </a:extLst>
          </p:cNvPr>
          <p:cNvSpPr txBox="1">
            <a:spLocks/>
          </p:cNvSpPr>
          <p:nvPr/>
        </p:nvSpPr>
        <p:spPr>
          <a:xfrm>
            <a:off x="6041076" y="3439993"/>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05</a:t>
            </a:r>
          </a:p>
        </p:txBody>
      </p:sp>
      <p:sp>
        <p:nvSpPr>
          <p:cNvPr id="7" name="Text Placeholder 24">
            <a:extLst>
              <a:ext uri="{FF2B5EF4-FFF2-40B4-BE49-F238E27FC236}">
                <a16:creationId xmlns:a16="http://schemas.microsoft.com/office/drawing/2014/main" id="{E84E96B4-14C5-2B21-6D2C-8C38C188420C}"/>
              </a:ext>
            </a:extLst>
          </p:cNvPr>
          <p:cNvSpPr txBox="1">
            <a:spLocks/>
          </p:cNvSpPr>
          <p:nvPr/>
        </p:nvSpPr>
        <p:spPr>
          <a:xfrm>
            <a:off x="6752441" y="3465657"/>
            <a:ext cx="5688209"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err="1">
                <a:latin typeface="Calibri" panose="020F0502020204030204" pitchFamily="34" charset="0"/>
                <a:ea typeface="Calibri" panose="020F0502020204030204" pitchFamily="34" charset="0"/>
              </a:rPr>
              <a:t>Adapting</a:t>
            </a:r>
            <a:r>
              <a:rPr lang="sv-SE" sz="2400" dirty="0">
                <a:latin typeface="Calibri" panose="020F0502020204030204" pitchFamily="34" charset="0"/>
                <a:ea typeface="Calibri" panose="020F0502020204030204" pitchFamily="34" charset="0"/>
              </a:rPr>
              <a:t> to Different </a:t>
            </a:r>
            <a:r>
              <a:rPr lang="sv-SE" sz="2400" dirty="0" err="1">
                <a:latin typeface="Calibri" panose="020F0502020204030204" pitchFamily="34" charset="0"/>
                <a:ea typeface="Calibri" panose="020F0502020204030204" pitchFamily="34" charset="0"/>
              </a:rPr>
              <a:t>Work</a:t>
            </a:r>
            <a:r>
              <a:rPr lang="sv-SE" sz="2400" dirty="0">
                <a:latin typeface="Calibri" panose="020F0502020204030204" pitchFamily="34" charset="0"/>
                <a:ea typeface="Calibri" panose="020F0502020204030204" pitchFamily="34" charset="0"/>
              </a:rPr>
              <a:t> Environments</a:t>
            </a:r>
          </a:p>
        </p:txBody>
      </p:sp>
      <p:sp>
        <p:nvSpPr>
          <p:cNvPr id="8" name="Text Placeholder 26">
            <a:extLst>
              <a:ext uri="{FF2B5EF4-FFF2-40B4-BE49-F238E27FC236}">
                <a16:creationId xmlns:a16="http://schemas.microsoft.com/office/drawing/2014/main" id="{416F9910-F9D5-A0E8-71FB-788359B29990}"/>
              </a:ext>
            </a:extLst>
          </p:cNvPr>
          <p:cNvSpPr txBox="1">
            <a:spLocks/>
          </p:cNvSpPr>
          <p:nvPr/>
        </p:nvSpPr>
        <p:spPr>
          <a:xfrm>
            <a:off x="6041076" y="4136989"/>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9" name="Text Placeholder 28">
            <a:extLst>
              <a:ext uri="{FF2B5EF4-FFF2-40B4-BE49-F238E27FC236}">
                <a16:creationId xmlns:a16="http://schemas.microsoft.com/office/drawing/2014/main" id="{E98C0D96-2C0B-37B9-5BF8-74C5D695E6F4}"/>
              </a:ext>
            </a:extLst>
          </p:cNvPr>
          <p:cNvSpPr txBox="1">
            <a:spLocks/>
          </p:cNvSpPr>
          <p:nvPr/>
        </p:nvSpPr>
        <p:spPr>
          <a:xfrm>
            <a:off x="6752441" y="4169073"/>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latin typeface="Calibri" panose="020F0502020204030204" pitchFamily="34" charset="0"/>
                <a:ea typeface="Calibri" panose="020F0502020204030204" pitchFamily="34" charset="0"/>
              </a:rPr>
              <a:t>Conclusion</a:t>
            </a:r>
          </a:p>
        </p:txBody>
      </p:sp>
      <p:sp>
        <p:nvSpPr>
          <p:cNvPr id="11" name="Graphic 4">
            <a:extLst>
              <a:ext uri="{FF2B5EF4-FFF2-40B4-BE49-F238E27FC236}">
                <a16:creationId xmlns:a16="http://schemas.microsoft.com/office/drawing/2014/main" id="{F951E37E-6F13-84DE-CF61-486EB7682733}"/>
              </a:ext>
            </a:extLst>
          </p:cNvPr>
          <p:cNvSpPr/>
          <p:nvPr/>
        </p:nvSpPr>
        <p:spPr>
          <a:xfrm>
            <a:off x="9499119" y="-56313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Box 5">
            <a:extLst>
              <a:ext uri="{FF2B5EF4-FFF2-40B4-BE49-F238E27FC236}">
                <a16:creationId xmlns:a16="http://schemas.microsoft.com/office/drawing/2014/main" id="{C5CF68E1-FFB3-6D4E-A363-D8E5A68AA2E1}"/>
              </a:ext>
            </a:extLst>
          </p:cNvPr>
          <p:cNvSpPr txBox="1"/>
          <p:nvPr/>
        </p:nvSpPr>
        <p:spPr>
          <a:xfrm>
            <a:off x="2622471" y="5786274"/>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13" name="Picture 12">
            <a:extLst>
              <a:ext uri="{FF2B5EF4-FFF2-40B4-BE49-F238E27FC236}">
                <a16:creationId xmlns:a16="http://schemas.microsoft.com/office/drawing/2014/main" id="{67803AB4-FCF3-9A10-A1BC-D5902D5C6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590442" y="5835473"/>
            <a:ext cx="1716397" cy="39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83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648152" y="2086422"/>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2. Social Interactions:</a:t>
            </a: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Social norms and interactions in the workplace can greatly differ from one country to another. This includes everything from informal chit-chat to more structured meetings. Understanding these interactions is key to building relationships with colleagues, which can affect teamwork and support within the company. For example in some workplaces, team lunches or coffee breaks might be common, and not participating in them could inadvertently lead to being left out of informal networks and decision-making processes.</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The Importance of Workplace Culture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44809-5F8B-0672-2FF1-45C1A894C375}"/>
              </a:ext>
            </a:extLst>
          </p:cNvPr>
          <p:cNvSpPr txBox="1"/>
          <p:nvPr/>
        </p:nvSpPr>
        <p:spPr>
          <a:xfrm>
            <a:off x="1688258" y="1249007"/>
            <a:ext cx="10212922" cy="523220"/>
          </a:xfrm>
          <a:prstGeom prst="rect">
            <a:avLst/>
          </a:prstGeom>
          <a:noFill/>
        </p:spPr>
        <p:txBody>
          <a:bodyPr wrap="square">
            <a:spAutoFit/>
          </a:bodyPr>
          <a:lstStyle/>
          <a:p>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Arial" panose="020B0604020202020204" pitchFamily="34" charset="0"/>
                <a:cs typeface="Calibri" panose="020F0502020204030204" pitchFamily="34" charset="0"/>
              </a:rPr>
              <a:t>W</a:t>
            </a:r>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orkplace culture impacts job satisfaction and career progression</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74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FFD6-FCEF-11BD-35CF-8CC06C5B619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AA7927B-E3D4-9DC5-D4FE-FBBEFD9B31F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BB446A6-3FBB-7BD4-3CF8-519CCABFC1F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EECC868-F0A6-72E5-3D2F-5DB79C5D368B}"/>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5D2BD77-627D-16EC-7441-DC06958DC76A}"/>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5EFDBE3B-3008-1E34-6ADB-103FAD82FFE9}"/>
              </a:ext>
            </a:extLst>
          </p:cNvPr>
          <p:cNvSpPr txBox="1">
            <a:spLocks/>
          </p:cNvSpPr>
          <p:nvPr/>
        </p:nvSpPr>
        <p:spPr>
          <a:xfrm>
            <a:off x="1648152" y="1910873"/>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3. Hierarchical Structures:</a:t>
            </a: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Job satisfaction for migrant women can be deeply influenced by a supportive environment that values diversity and provides clear communication can enhance job satisfaction by making her feel valued and included. </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Workplace dynamics vary significantly across cultures. In some countries, hierarchies are rigid, and instructions are expected to be followed without question, whereas in others, input from all levels is encouraged, and the structure may be more fluid. </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B793BBB7-81B8-F5D8-590F-82659C6433BF}"/>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BC1A92CF-B228-7407-C260-A96E7B800BCE}"/>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The Importance of Workplace Culture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6E1477EF-2968-D54C-0DAC-856275115413}"/>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B270834F-D02B-F178-B1F4-F413F750F0C5}"/>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5C545D-F2EB-AC9F-3207-717F05793D09}"/>
              </a:ext>
            </a:extLst>
          </p:cNvPr>
          <p:cNvSpPr txBox="1"/>
          <p:nvPr/>
        </p:nvSpPr>
        <p:spPr>
          <a:xfrm>
            <a:off x="1688258" y="1249007"/>
            <a:ext cx="10212922" cy="523220"/>
          </a:xfrm>
          <a:prstGeom prst="rect">
            <a:avLst/>
          </a:prstGeom>
          <a:noFill/>
        </p:spPr>
        <p:txBody>
          <a:bodyPr wrap="square">
            <a:spAutoFit/>
          </a:bodyPr>
          <a:lstStyle/>
          <a:p>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Arial" panose="020B0604020202020204" pitchFamily="34" charset="0"/>
                <a:cs typeface="Calibri" panose="020F0502020204030204" pitchFamily="34" charset="0"/>
              </a:rPr>
              <a:t>W</a:t>
            </a:r>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orkplace culture impacts job satisfaction and career progression</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910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63809-141A-3A5B-A5F3-BFDB884DB1C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31B49C8-B9DD-6478-8BED-85D7170E7CD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E4AF974E-E7BA-6704-848D-2231D6CE28AD}"/>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C30F271-31D5-C98B-2CD1-27F3DB772F6E}"/>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A8C91B1-D33B-2CBF-16A2-7A9D26326C52}"/>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3416EE35-D1C0-B81A-2C2F-02525149133A}"/>
              </a:ext>
            </a:extLst>
          </p:cNvPr>
          <p:cNvSpPr txBox="1">
            <a:spLocks/>
          </p:cNvSpPr>
          <p:nvPr/>
        </p:nvSpPr>
        <p:spPr>
          <a:xfrm>
            <a:off x="1648152" y="1910873"/>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Be open to  </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Open Communication: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Actively seeking clarification on norms and expectations can help avoid misunderstandings.</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Self-Advocacy: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Understanding her rights in the workplace and advocating for herself when there are discrepancies in treatment or opportunities for advancement.</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Cultural Exchange: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Sharing her own cultural perspectives can enrich the diversity of the workplace, creating more inclusive and innovative environments.</a:t>
            </a: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7AD4A41-B49E-619A-C86E-D7DF6C5184B2}"/>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D13F737F-7479-9303-0FA1-F4A18F6307B4}"/>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The Importance of Workplace Culture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D314EBE2-054B-86A1-72DE-B53B4EE6565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A2851641-EE6C-DF93-EB43-BD06DFF7EF3F}"/>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85C731-B338-A7C9-13FD-B965C21EFD99}"/>
              </a:ext>
            </a:extLst>
          </p:cNvPr>
          <p:cNvSpPr txBox="1"/>
          <p:nvPr/>
        </p:nvSpPr>
        <p:spPr>
          <a:xfrm>
            <a:off x="1688258" y="1249007"/>
            <a:ext cx="10212922" cy="523220"/>
          </a:xfrm>
          <a:prstGeom prst="rect">
            <a:avLst/>
          </a:prstGeom>
          <a:noFill/>
        </p:spPr>
        <p:txBody>
          <a:bodyPr wrap="square">
            <a:spAutoFit/>
          </a:bodyPr>
          <a:lstStyle/>
          <a:p>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Arial" panose="020B0604020202020204" pitchFamily="34" charset="0"/>
                <a:cs typeface="Calibri" panose="020F0502020204030204" pitchFamily="34" charset="0"/>
              </a:rPr>
              <a:t>W</a:t>
            </a:r>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orkplace culture impacts job satisfaction and career progression</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582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Adapting to Different  Work Environments </a:t>
            </a:r>
          </a:p>
          <a:p>
            <a:endParaRPr lang="en-US" sz="6000" dirty="0"/>
          </a:p>
        </p:txBody>
      </p:sp>
    </p:spTree>
    <p:extLst>
      <p:ext uri="{BB962C8B-B14F-4D97-AF65-F5344CB8AC3E}">
        <p14:creationId xmlns:p14="http://schemas.microsoft.com/office/powerpoint/2010/main" val="2571354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476104" y="1964471"/>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Take time to observe and learn the informal rules and expectations of your new workplace. Notice how colleagues interact, how decisions are made, and how conflicts are resolved.</a:t>
            </a:r>
          </a:p>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Engage with co-workers to learn about the workplace culture, including any unspoken rules or preferences regarding communication and teamwork.</a:t>
            </a:r>
          </a:p>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Understand the structure of the kitchen or food workplace. Recognize the roles and authority levels, from head chefs to service staff, and adapt your interactions accordingly.</a:t>
            </a:r>
          </a:p>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If working in a non-native language, invest time in improving language skills relevant to the culinary field. This could include specific culinary terms and common phrases used in kitchen settings.</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Adapting to Different Work Environments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44809-5F8B-0672-2FF1-45C1A894C375}"/>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Some ideas that will help</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26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87FF-1D40-3FD4-4A8D-AAB6274C8F2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07F8365-5BAB-50BD-7AC5-7E7636A344A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1EEF31-B9A2-0347-6399-EAA267C4B53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56CFE21-44BB-8961-3ADD-A1F187AB7E1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DD47B2B-65F7-DDD7-FC97-AA284DC06813}"/>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6BDD9168-40B8-CA7C-FCFF-1231AB5B3532}"/>
              </a:ext>
            </a:extLst>
          </p:cNvPr>
          <p:cNvSpPr txBox="1">
            <a:spLocks/>
          </p:cNvSpPr>
          <p:nvPr/>
        </p:nvSpPr>
        <p:spPr>
          <a:xfrm>
            <a:off x="1476103" y="1964471"/>
            <a:ext cx="10306593"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Utilize language learning tools, courses, or apps designed for the culinary industry to speed up your learning process.</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Practice clear communication by verifying instructions and repeating them back when necessary to ensure understanding. Be proactive in asking for clarifications to avoid mistakes due to miscommunication.</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Build relationships with colleagues at all levels. This helps in getting accustomed to the new environment and opens doors for career advancement.</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Participate in culinary workshops and events to broaden your network. </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Seek out a mentor within the industry who can provide guidance, advice, and support as you navigate your new environment. A mentor can also help bridge cultural gaps and offer insights into advancing your career in the food industry.</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ED11FA5-F569-B770-20E8-F289E1484FEB}"/>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565241BA-70EF-E8F8-514B-C342429380E8}"/>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Adapting to Different Work Environments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B88032CC-4203-87C3-3919-E1951B30BBD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5EFF9ADB-D4C2-829F-461D-8457BF05EC1E}"/>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04D8CB-45DD-5F41-FB94-5224646A8CDA}"/>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Some ideas that will help</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413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E549-7C82-AA10-BADC-48D286913F1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0503F58-71DC-F2C1-20B9-4236563AFA8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647373BA-BB65-7E84-A9B4-F8ED8D740990}"/>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FD288BD-32CB-A22E-068E-0CC587535EC7}"/>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FF89C73-299E-5D2F-E46D-4307B6404BE6}"/>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F246D2CA-CE66-00FA-F2EE-B0BC79BE2318}"/>
              </a:ext>
            </a:extLst>
          </p:cNvPr>
          <p:cNvSpPr txBox="1">
            <a:spLocks/>
          </p:cNvSpPr>
          <p:nvPr/>
        </p:nvSpPr>
        <p:spPr>
          <a:xfrm>
            <a:off x="1476104" y="1964471"/>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9</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    Show willingness to learn from every experience, whether it’s a new cooking technique or understanding workplace dynamics. Embrace the diversity of culinary practices and traditions you encounter.</a:t>
            </a:r>
          </a:p>
          <a:p>
            <a:pPr marL="514350" indent="-514350">
              <a:lnSpc>
                <a:spcPts val="2760"/>
              </a:lnSpc>
              <a:spcBef>
                <a:spcPts val="0"/>
              </a:spcBef>
              <a:buClr>
                <a:srgbClr val="B6D1E1"/>
              </a:buClr>
              <a:buAutoNum type="arabicPeriod" startAt="10"/>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If you can, adapt to various roles and tasks as required. Flexibility is highly valued in the fast-paced food industry.</a:t>
            </a:r>
          </a:p>
          <a:p>
            <a:pPr marL="514350" indent="-514350">
              <a:lnSpc>
                <a:spcPts val="2760"/>
              </a:lnSpc>
              <a:spcBef>
                <a:spcPts val="0"/>
              </a:spcBef>
              <a:buClr>
                <a:srgbClr val="B6D1E1"/>
              </a:buClr>
              <a:buAutoNum type="arabicPeriod" startAt="10"/>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Develop ways to manage stress in high-pressure situations common in kitchens, such as deep breathing techniques, staying organized, and maintaining a positive attitude.</a:t>
            </a:r>
          </a:p>
          <a:p>
            <a:pPr marL="514350" indent="-514350">
              <a:lnSpc>
                <a:spcPts val="2760"/>
              </a:lnSpc>
              <a:spcBef>
                <a:spcPts val="0"/>
              </a:spcBef>
              <a:buClr>
                <a:srgbClr val="B6D1E1"/>
              </a:buClr>
              <a:buAutoNum type="arabicPeriod" startAt="10"/>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Advocate for Inclusivity and Fair Practices. Promote diversity by sharing your unique cultural perspectives and culinary insights. This can enhance the diversity of the culinary offerings and contribute to a more inclusive workplace environment.</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76ED1EF-0E01-768C-029C-5EFEE437C6D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79EA1DB-178F-216B-E8A6-BA3A6203C839}"/>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Adapting to Different Work Environments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DDEC026-18C7-F021-9B07-30C12FDF455B}"/>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330F0BAA-C5CE-41B6-68FD-C6CFBAB0CAB1}"/>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A3FEA-D1C5-B6F9-D5AE-A17BA958D784}"/>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Some ideas that will help</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822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AA08-5667-B3D5-97D6-3E8188A3F4A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6D50E4C-1A46-999F-B026-9AF9B9F3695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D0A1E48E-A10F-978C-213A-D6023A6741B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5AB4A1F-39C7-CE78-CBB5-8646BFAC7E78}"/>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F8C02E3-9737-EA0C-1776-0C9E45EDF869}"/>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5DE41802-8E0C-070F-3C99-46E988067C82}"/>
              </a:ext>
            </a:extLst>
          </p:cNvPr>
          <p:cNvSpPr txBox="1">
            <a:spLocks/>
          </p:cNvSpPr>
          <p:nvPr/>
        </p:nvSpPr>
        <p:spPr>
          <a:xfrm>
            <a:off x="1214847" y="1964471"/>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13</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 Educate others about the benefits of diversity and inclusivity in the culinary industry, which can lead to more innovative and collaborative teams.</a:t>
            </a:r>
          </a:p>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14.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Be informed about your rights as an employee in the local context, including fair wage laws, work hours, and anti-discrimination policies. Don’t hesitate to seek help from legal or migrant support services if you face workplace issues related to rights and discrimination.</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07E96D26-14CD-1949-D973-1B1AF8C12627}"/>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9AB18F2-2029-B355-C5C1-5729AA2E29B2}"/>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Adapting to Different Work Environments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84480065-B61D-FD72-D2BE-18BE789281C0}"/>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57F32167-6283-C11F-091B-CE29218BA5B0}"/>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EB1E80-8A55-9C86-7C7C-D7D9E79E0381}"/>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Some ideas that will help</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585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144526" y="927563"/>
            <a:ext cx="552695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Conclusion</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112441" y="2181726"/>
            <a:ext cx="6794023" cy="3673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culinary/food industry offers a variety of opportunities for migrant women to use their skills and cultural backgrounds. By equipping participants with the knowledge and tools outlined in this module, adult educators can empower them to confidently pursue and secure employment in this dynamic sector and help them successfully integrate into their work environments, paving the way for long-term career success.</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4772334" y="1841089"/>
            <a:ext cx="679402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Freeform 2">
            <a:extLst>
              <a:ext uri="{FF2B5EF4-FFF2-40B4-BE49-F238E27FC236}">
                <a16:creationId xmlns:a16="http://schemas.microsoft.com/office/drawing/2014/main" id="{1320A5C0-0AC0-3000-0D5C-D8B5D6EF11CC}"/>
              </a:ext>
            </a:extLst>
          </p:cNvPr>
          <p:cNvSpPr/>
          <p:nvPr/>
        </p:nvSpPr>
        <p:spPr>
          <a:xfrm>
            <a:off x="-663201" y="382080"/>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29669" r="-29669"/>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Graphic 4">
            <a:extLst>
              <a:ext uri="{FF2B5EF4-FFF2-40B4-BE49-F238E27FC236}">
                <a16:creationId xmlns:a16="http://schemas.microsoft.com/office/drawing/2014/main" id="{889ECAE2-C501-3B89-B460-8524C998DC68}"/>
              </a:ext>
            </a:extLst>
          </p:cNvPr>
          <p:cNvSpPr/>
          <p:nvPr/>
        </p:nvSpPr>
        <p:spPr>
          <a:xfrm>
            <a:off x="1999745" y="352412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4691269" cy="1740959"/>
          </a:xfrm>
        </p:spPr>
        <p:txBody>
          <a:bodyPr>
            <a:normAutofit/>
          </a:bodyPr>
          <a:lstStyle/>
          <a:p>
            <a:pPr algn="l"/>
            <a:r>
              <a:rPr lang="en-US" sz="3600" b="0" dirty="0">
                <a:highlight>
                  <a:srgbClr val="84BFA4"/>
                </a:highlight>
              </a:rPr>
              <a:t> You have completed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93306" y="3896729"/>
            <a:ext cx="5393286"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6000" b="1" dirty="0">
                <a:solidFill>
                  <a:schemeClr val="bg1"/>
                </a:solidFill>
              </a:rPr>
              <a:t>JOB OPPORTUNITIES </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spTree>
    <p:extLst>
      <p:ext uri="{BB962C8B-B14F-4D97-AF65-F5344CB8AC3E}">
        <p14:creationId xmlns:p14="http://schemas.microsoft.com/office/powerpoint/2010/main" val="64766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Overview of the </a:t>
            </a:r>
          </a:p>
          <a:p>
            <a:pPr>
              <a:lnSpc>
                <a:spcPts val="6100"/>
              </a:lnSpc>
              <a:spcBef>
                <a:spcPts val="0"/>
              </a:spcBef>
            </a:pPr>
            <a:r>
              <a:rPr lang="en-GB" sz="6000" dirty="0">
                <a:effectLst/>
                <a:latin typeface="Calibri" panose="020F0502020204030204" pitchFamily="34" charset="0"/>
                <a:ea typeface="Calibri" panose="020F0502020204030204" pitchFamily="34" charset="0"/>
              </a:rPr>
              <a:t>Food Industry</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921343" y="1320154"/>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400" dirty="0">
                <a:solidFill>
                  <a:srgbClr val="382B1B"/>
                </a:solidFill>
                <a:ea typeface="Calibri" panose="020F0502020204030204" pitchFamily="34" charset="0"/>
                <a:cs typeface="Calibri" panose="020F0502020204030204" pitchFamily="34" charset="0"/>
              </a:rPr>
              <a:t>Let’s gain a better understanding of the diverse opportunities available within the food/culinary industry.  </a:t>
            </a:r>
            <a:r>
              <a:rPr lang="en-GB" sz="2400" dirty="0">
                <a:solidFill>
                  <a:srgbClr val="382B1B"/>
                </a:solidFill>
              </a:rPr>
              <a:t>We'll cover essential roles like line cooks, kitchen assistants, and food service managers and traditional positions such as chefs, sous chefs, and pastry artists. We'll also look at innovative careers in food technology, sustainability, and culinary education.</a:t>
            </a:r>
          </a:p>
          <a:p>
            <a:pPr marL="0" indent="0">
              <a:lnSpc>
                <a:spcPts val="2760"/>
              </a:lnSpc>
              <a:spcBef>
                <a:spcPts val="0"/>
              </a:spcBef>
              <a:buClr>
                <a:srgbClr val="B6D1E1"/>
              </a:buClr>
              <a:buNone/>
            </a:pPr>
            <a:endParaRPr lang="en-GB" sz="2400" dirty="0">
              <a:solidFill>
                <a:srgbClr val="382B1B"/>
              </a:solidFill>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400" dirty="0">
                <a:solidFill>
                  <a:srgbClr val="382B1B"/>
                </a:solidFill>
              </a:rPr>
              <a:t>By understanding the diverse paths available, you can discover the best fit for you,  from hands-on cooking to behind-the-scenes management. This module is designed to inspire and inform those looking to carve out a successful career in the culinary world, regardless of where you start.</a:t>
            </a:r>
            <a:endParaRPr lang="sv-SE" sz="2400" dirty="0">
              <a:solidFill>
                <a:srgbClr val="382B1B"/>
              </a:solidFill>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Overview of the Food Industry </a:t>
            </a: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171149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BC83-6CD2-7A1A-4752-06918E6E4DF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0F3DC29-54C2-19A2-8451-D36FB1FC6118}"/>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F309BD0-C72F-BB96-8F67-106DCA73BFF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73342F0-0087-335F-3AB5-D5EEB2F3A8CF}"/>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CA2578C-10B5-A2EF-32BE-EE022133898D}"/>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C528160B-2787-A38C-AE23-F2C86D78B9CC}"/>
              </a:ext>
            </a:extLst>
          </p:cNvPr>
          <p:cNvSpPr txBox="1">
            <a:spLocks/>
          </p:cNvSpPr>
          <p:nvPr/>
        </p:nvSpPr>
        <p:spPr>
          <a:xfrm>
            <a:off x="1882379" y="1398469"/>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solidFill>
                  <a:srgbClr val="382B1B"/>
                </a:solidFill>
              </a:rPr>
              <a:t>The food industry is constantly evolving, driven by changing consumer preferences and societal shifts. Here are some of the current trends highlighting the growing demand for diverse culinary offerings which in turn show where jobs are emerging:</a:t>
            </a:r>
          </a:p>
          <a:p>
            <a:pPr>
              <a:buFont typeface="+mj-lt"/>
              <a:buAutoNum type="arabicPeriod"/>
            </a:pPr>
            <a:r>
              <a:rPr lang="en-GB" sz="2200" b="1" dirty="0">
                <a:solidFill>
                  <a:srgbClr val="382B1B"/>
                </a:solidFill>
              </a:rPr>
              <a:t>Ethnic Cuisines and Authenticity</a:t>
            </a:r>
            <a:r>
              <a:rPr lang="en-GB" sz="2200" dirty="0">
                <a:solidFill>
                  <a:srgbClr val="382B1B"/>
                </a:solidFill>
              </a:rPr>
              <a:t>: Consumers are increasingly seeking authentic experiences, leading to a surge in demand for traditional and ethnic cuisines. Restaurants and food services that offer genuine representations of diverse cultures are gaining popularity. This trend extends beyond just dining out, as shoppers are also seeking ingredients and recipes to recreate these dishes at home.</a:t>
            </a:r>
          </a:p>
          <a:p>
            <a:pPr>
              <a:buFont typeface="+mj-lt"/>
              <a:buAutoNum type="arabicPeriod"/>
            </a:pPr>
            <a:r>
              <a:rPr lang="en-GB" sz="2200" b="1" dirty="0">
                <a:solidFill>
                  <a:srgbClr val="382B1B"/>
                </a:solidFill>
              </a:rPr>
              <a:t>Plant-Based Alternatives</a:t>
            </a:r>
            <a:r>
              <a:rPr lang="en-GB" sz="2200" dirty="0">
                <a:solidFill>
                  <a:srgbClr val="382B1B"/>
                </a:solidFill>
              </a:rPr>
              <a:t>: The rise of veganism and concerns about health and sustainability have spurred growth in plant-based food options. This goes beyond just meat substitutes to include dairy-free and egg-free alternatives, which are becoming more mainstream in supermarkets and restaurants alike.</a:t>
            </a:r>
          </a:p>
        </p:txBody>
      </p:sp>
      <p:sp>
        <p:nvSpPr>
          <p:cNvPr id="27" name="Graphic 4">
            <a:extLst>
              <a:ext uri="{FF2B5EF4-FFF2-40B4-BE49-F238E27FC236}">
                <a16:creationId xmlns:a16="http://schemas.microsoft.com/office/drawing/2014/main" id="{DC2AE9E6-61FB-1CE6-1033-759F72A39A7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DF82D55-7C53-97F5-2D35-CC6FB747BC2B}"/>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Overview of the Food Industry </a:t>
            </a:r>
          </a:p>
        </p:txBody>
      </p:sp>
      <p:sp>
        <p:nvSpPr>
          <p:cNvPr id="30" name="Text Placeholder 23">
            <a:extLst>
              <a:ext uri="{FF2B5EF4-FFF2-40B4-BE49-F238E27FC236}">
                <a16:creationId xmlns:a16="http://schemas.microsoft.com/office/drawing/2014/main" id="{DCC1EFAE-DC5C-1E05-CF80-8504B7770F5D}"/>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45396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4B84-4625-1D7F-11D5-439B04BD069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C8ED6BF-2F26-19D1-9E79-39F00155653D}"/>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43BA77DD-B4AE-FA42-CBA1-124B7ECFBE9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7F5F10E-C891-08E4-F080-C176E4A3E29D}"/>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F644A21-4BF8-9F0B-83ED-2CCA3DD96D91}"/>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AAA4ECE9-B345-829C-8B76-DE6EDD1DFF63}"/>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382B1B"/>
                </a:solidFill>
              </a:rPr>
              <a:t>3.  Health and Wellness Foods: </a:t>
            </a:r>
            <a:r>
              <a:rPr lang="en-GB" sz="2200" dirty="0">
                <a:solidFill>
                  <a:srgbClr val="382B1B"/>
                </a:solidFill>
              </a:rPr>
              <a:t>With a growing focus on health, wellness, and nutrition, consumers are looking for foods that support a healthy lifestyle without compromising on taste. This includes functional foods enriched with proteins, vitamins, and minerals, as well as options that cater to dietary restrictions such as gluten-free, keto, and paleo diets.</a:t>
            </a:r>
          </a:p>
          <a:p>
            <a:pPr marL="0" indent="0">
              <a:buNone/>
            </a:pPr>
            <a:endParaRPr lang="en-GB" sz="100" dirty="0">
              <a:solidFill>
                <a:srgbClr val="382B1B"/>
              </a:solidFill>
            </a:endParaRPr>
          </a:p>
          <a:p>
            <a:pPr marL="0" indent="0">
              <a:buNone/>
            </a:pPr>
            <a:r>
              <a:rPr lang="en-GB" sz="2200" b="1" dirty="0">
                <a:solidFill>
                  <a:srgbClr val="382B1B"/>
                </a:solidFill>
              </a:rPr>
              <a:t>4. Fermented and Gut-Friendly Foods</a:t>
            </a:r>
            <a:r>
              <a:rPr lang="en-GB" sz="2200" dirty="0">
                <a:solidFill>
                  <a:srgbClr val="382B1B"/>
                </a:solidFill>
              </a:rPr>
              <a:t>: Fermented foods have seen a resurgence due to their health benefits, particularly for gut health. Products like kombucha, kimchi, sauerkraut, and kefir are increasingly common both in stores and on menu items as consumers become more aware of the importance of digestive health</a:t>
            </a:r>
            <a:r>
              <a:rPr lang="en-GB" sz="1600" dirty="0"/>
              <a:t>.</a:t>
            </a:r>
            <a:endParaRPr lang="en-GB" sz="2200" dirty="0">
              <a:solidFill>
                <a:srgbClr val="382B1B"/>
              </a:solidFill>
            </a:endParaRPr>
          </a:p>
          <a:p>
            <a:pPr marL="0" indent="0">
              <a:buNone/>
            </a:pPr>
            <a:r>
              <a:rPr lang="en-GB" sz="2200" b="1" dirty="0">
                <a:solidFill>
                  <a:srgbClr val="382B1B"/>
                </a:solidFill>
              </a:rPr>
              <a:t>5. Local and Sustainable Sourcing: </a:t>
            </a:r>
            <a:r>
              <a:rPr lang="en-GB" sz="2200" dirty="0">
                <a:solidFill>
                  <a:srgbClr val="382B1B"/>
                </a:solidFill>
              </a:rPr>
              <a:t>The farm-to-table movement continues to influence the food industry, with a strong consumer preference for locally sourced and sustainably grown products. This trend translates to demand for organic products but also in the interest of knowing the origin of food, its environmental impact, and the ethical practices of suppliers.</a:t>
            </a:r>
          </a:p>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7E2F6716-6929-8A8A-E301-D391BC4F9B5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E0905CF4-BF51-4BE2-B89A-57501CB5E349}"/>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Overview of the Food Industry </a:t>
            </a:r>
          </a:p>
        </p:txBody>
      </p:sp>
      <p:sp>
        <p:nvSpPr>
          <p:cNvPr id="30" name="Text Placeholder 23">
            <a:extLst>
              <a:ext uri="{FF2B5EF4-FFF2-40B4-BE49-F238E27FC236}">
                <a16:creationId xmlns:a16="http://schemas.microsoft.com/office/drawing/2014/main" id="{667A5949-82EF-6684-0F1F-4F2BEC471CA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6552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2958-B70F-3593-01FF-B41A5325101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7B07FE2-6159-3585-A533-3EDCA369EFB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2D389B5-BFE2-F8BE-6A7C-30F9E38D945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6D6AAC7-A120-369B-CCEC-AA157A724DFE}"/>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43ECE8D-2678-EF87-6565-C057578DD42F}"/>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4C0F751B-FC34-D051-36D8-A1AE176076E9}"/>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C74D5C42-F9AC-14E8-F7A9-21A1457DF0C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F0DA093-50F4-326E-0FEE-1FFA858FAA19}"/>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Overview of the Food Industry </a:t>
            </a:r>
          </a:p>
        </p:txBody>
      </p:sp>
      <p:sp>
        <p:nvSpPr>
          <p:cNvPr id="30" name="Text Placeholder 23">
            <a:extLst>
              <a:ext uri="{FF2B5EF4-FFF2-40B4-BE49-F238E27FC236}">
                <a16:creationId xmlns:a16="http://schemas.microsoft.com/office/drawing/2014/main" id="{E9EE4B99-A957-BFFE-5AB0-7C5ABC3A09E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5" name="TextBox 4">
            <a:extLst>
              <a:ext uri="{FF2B5EF4-FFF2-40B4-BE49-F238E27FC236}">
                <a16:creationId xmlns:a16="http://schemas.microsoft.com/office/drawing/2014/main" id="{1583D316-2C93-606E-32EA-D1F29F4BF639}"/>
              </a:ext>
            </a:extLst>
          </p:cNvPr>
          <p:cNvSpPr txBox="1"/>
          <p:nvPr/>
        </p:nvSpPr>
        <p:spPr>
          <a:xfrm>
            <a:off x="1595890" y="1591569"/>
            <a:ext cx="9641707" cy="4093428"/>
          </a:xfrm>
          <a:prstGeom prst="rect">
            <a:avLst/>
          </a:prstGeom>
          <a:noFill/>
        </p:spPr>
        <p:txBody>
          <a:bodyPr wrap="square">
            <a:spAutoFit/>
          </a:bodyPr>
          <a:lstStyle/>
          <a:p>
            <a:r>
              <a:rPr lang="en-GB" sz="2200" b="1" dirty="0">
                <a:solidFill>
                  <a:srgbClr val="382B1B"/>
                </a:solidFill>
              </a:rPr>
              <a:t>6.  Global Flavours, Local Twist</a:t>
            </a:r>
            <a:r>
              <a:rPr lang="en-GB" sz="2200" dirty="0">
                <a:solidFill>
                  <a:srgbClr val="382B1B"/>
                </a:solidFill>
              </a:rPr>
              <a:t>: Chefs and food companies are blending global flavours with local ingredients to create innovative and exciting dishes. This fusion approach caters to the adventurous palate of modern consumers who enjoy exploring new tastes while supporting local economies.</a:t>
            </a:r>
            <a:endParaRPr lang="en-IE" sz="2200" dirty="0">
              <a:solidFill>
                <a:srgbClr val="382B1B"/>
              </a:solidFill>
            </a:endParaRPr>
          </a:p>
          <a:p>
            <a:endParaRPr lang="en-GB" sz="2200" dirty="0">
              <a:solidFill>
                <a:srgbClr val="382B1B"/>
              </a:solidFill>
            </a:endParaRPr>
          </a:p>
          <a:p>
            <a:pPr>
              <a:buAutoNum type="arabicPeriod" startAt="7"/>
            </a:pPr>
            <a:r>
              <a:rPr lang="en-GB" sz="2200" b="1" dirty="0">
                <a:solidFill>
                  <a:srgbClr val="382B1B"/>
                </a:solidFill>
              </a:rPr>
              <a:t>Food Technology Innovations: </a:t>
            </a:r>
            <a:r>
              <a:rPr lang="en-GB" sz="2200" dirty="0">
                <a:solidFill>
                  <a:srgbClr val="382B1B"/>
                </a:solidFill>
              </a:rPr>
              <a:t>Technological advancements are shaping the food industry in profound ways. From lab-grown meat and 3D food printing to AI in food processing and blockchain for food traceability, technology is enabling more efficient, safe, and personalized food production.</a:t>
            </a:r>
          </a:p>
          <a:p>
            <a:endParaRPr lang="en-GB" sz="2200" dirty="0">
              <a:solidFill>
                <a:srgbClr val="382B1B"/>
              </a:solidFill>
            </a:endParaRPr>
          </a:p>
          <a:p>
            <a:endParaRPr lang="en-GB" sz="2200" dirty="0">
              <a:solidFill>
                <a:srgbClr val="382B1B"/>
              </a:solidFill>
            </a:endParaRPr>
          </a:p>
          <a:p>
            <a:endParaRPr lang="en-GB" dirty="0"/>
          </a:p>
        </p:txBody>
      </p:sp>
    </p:spTree>
    <p:extLst>
      <p:ext uri="{BB962C8B-B14F-4D97-AF65-F5344CB8AC3E}">
        <p14:creationId xmlns:p14="http://schemas.microsoft.com/office/powerpoint/2010/main" val="248996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Identifying Job Opportunities </a:t>
            </a: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4027</Words>
  <Application>Microsoft Office PowerPoint</Application>
  <PresentationFormat>Widescreen</PresentationFormat>
  <Paragraphs>281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348</cp:revision>
  <dcterms:created xsi:type="dcterms:W3CDTF">2020-10-14T13:32:04Z</dcterms:created>
  <dcterms:modified xsi:type="dcterms:W3CDTF">2024-11-30T03:19:43Z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