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75" r:id="rId2"/>
    <p:sldId id="257" r:id="rId3"/>
    <p:sldId id="258" r:id="rId4"/>
    <p:sldId id="4381" r:id="rId5"/>
    <p:sldId id="4387" r:id="rId6"/>
    <p:sldId id="4386" r:id="rId7"/>
    <p:sldId id="4388" r:id="rId8"/>
    <p:sldId id="4389" r:id="rId9"/>
    <p:sldId id="4390" r:id="rId10"/>
    <p:sldId id="4310" r:id="rId11"/>
    <p:sldId id="4312" r:id="rId12"/>
    <p:sldId id="4391" r:id="rId13"/>
    <p:sldId id="4329" r:id="rId14"/>
    <p:sldId id="4392" r:id="rId15"/>
    <p:sldId id="4330" r:id="rId16"/>
    <p:sldId id="4411" r:id="rId17"/>
    <p:sldId id="4382" r:id="rId18"/>
    <p:sldId id="4333" r:id="rId19"/>
    <p:sldId id="4334" r:id="rId20"/>
    <p:sldId id="4393" r:id="rId21"/>
    <p:sldId id="4394" r:id="rId22"/>
    <p:sldId id="4395" r:id="rId23"/>
    <p:sldId id="4396" r:id="rId24"/>
    <p:sldId id="4385" r:id="rId25"/>
    <p:sldId id="4337" r:id="rId26"/>
    <p:sldId id="4397" r:id="rId27"/>
    <p:sldId id="4398" r:id="rId28"/>
    <p:sldId id="4400" r:id="rId29"/>
    <p:sldId id="4399" r:id="rId30"/>
    <p:sldId id="4401" r:id="rId31"/>
    <p:sldId id="4402" r:id="rId32"/>
    <p:sldId id="4403" r:id="rId33"/>
    <p:sldId id="4404" r:id="rId34"/>
    <p:sldId id="4405" r:id="rId35"/>
    <p:sldId id="4406" r:id="rId36"/>
    <p:sldId id="4407" r:id="rId37"/>
    <p:sldId id="4409" r:id="rId38"/>
    <p:sldId id="4410" r:id="rId39"/>
    <p:sldId id="432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FA4"/>
    <a:srgbClr val="B6D1E1"/>
    <a:srgbClr val="E6C8C7"/>
    <a:srgbClr val="FFFFFF"/>
    <a:srgbClr val="C4C1BC"/>
    <a:srgbClr val="C4DAE7"/>
    <a:srgbClr val="382B1B"/>
    <a:srgbClr val="000000"/>
    <a:srgbClr val="94C7B0"/>
    <a:srgbClr val="EF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31"/>
    <p:restoredTop sz="94663"/>
  </p:normalViewPr>
  <p:slideViewPr>
    <p:cSldViewPr snapToGrid="0" snapToObjects="1">
      <p:cViewPr varScale="1">
        <p:scale>
          <a:sx n="83" d="100"/>
          <a:sy n="83" d="100"/>
        </p:scale>
        <p:origin x="639" y="54"/>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a:off x="-361733" y="-3005022"/>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2856667" y="-955040"/>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888966"/>
            <a:ext cx="3101461" cy="649042"/>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userDrawn="1">
            <p:ph type="body" sz="quarter" idx="28" hasCustomPrompt="1"/>
          </p:nvPr>
        </p:nvSpPr>
        <p:spPr>
          <a:xfrm>
            <a:off x="678979" y="5581319"/>
            <a:ext cx="3898089" cy="731140"/>
          </a:xfrm>
          <a:prstGeom prst="rect">
            <a:avLst/>
          </a:prstGeom>
        </p:spPr>
        <p:txBody>
          <a:bodyPr anchor="ctr">
            <a:normAutofit/>
          </a:bodyPr>
          <a:lstStyle>
            <a:lvl1pPr marL="0" indent="0" algn="l">
              <a:buNone/>
              <a:defRPr sz="2800" baseline="0">
                <a:solidFill>
                  <a:srgbClr val="382B1B"/>
                </a:solidFill>
                <a:latin typeface="+mn-lt"/>
              </a:defRPr>
            </a:lvl1pPr>
          </a:lstStyle>
          <a:p>
            <a:pPr lvl="0"/>
            <a:r>
              <a:rPr lang="en-US" dirty="0" err="1"/>
              <a:t>www.website.eu</a:t>
            </a:r>
            <a:endParaRPr lang="en-US" dirty="0"/>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3619344" y="5648193"/>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74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4" name="Text Box 5">
            <a:extLst>
              <a:ext uri="{FF2B5EF4-FFF2-40B4-BE49-F238E27FC236}">
                <a16:creationId xmlns:a16="http://schemas.microsoft.com/office/drawing/2014/main" id="{CC258185-0DFE-3D47-9F3C-83A282E740B3}"/>
              </a:ext>
            </a:extLst>
          </p:cNvPr>
          <p:cNvSpPr txBox="1"/>
          <p:nvPr userDrawn="1"/>
        </p:nvSpPr>
        <p:spPr>
          <a:xfrm>
            <a:off x="8461797" y="5385221"/>
            <a:ext cx="3262845" cy="44334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70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5" name="Picture 34">
            <a:extLst>
              <a:ext uri="{FF2B5EF4-FFF2-40B4-BE49-F238E27FC236}">
                <a16:creationId xmlns:a16="http://schemas.microsoft.com/office/drawing/2014/main" id="{C53D3B71-B19F-8F5F-8473-4810E9642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429768" y="5434420"/>
            <a:ext cx="1716397" cy="394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4"/>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 id="214748388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s://eur-lex.europa.eu/legal-content/EN/TXT/?uri=CELEX%3A32006L0054"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hyperlink" Target="https://eur-lex.europa.eu/legal-content/EN/TXT/?uri=CELEX%3A32012L0029"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eur-lex.europa.eu/legal-content/EN/TXT/?uri=CELEX%3A32019L1158"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hyperlink" Target="http://www.wave-network.org/" TargetMode="External"/><Relationship Id="rId2" Type="http://schemas.openxmlformats.org/officeDocument/2006/relationships/hyperlink" Target="https://www.migrantwomennetwork.org/"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mamacash.org/" TargetMode="External"/><Relationship Id="rId2" Type="http://schemas.openxmlformats.org/officeDocument/2006/relationships/hyperlink" Target="https://www.solidaritefemmes.org/"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nwci.ie/" TargetMode="External"/><Relationship Id="rId2" Type="http://schemas.openxmlformats.org/officeDocument/2006/relationships/hyperlink" Target="https://www.jamstalldhetsmyndigheten.se/en" TargetMode="External"/><Relationship Id="rId1" Type="http://schemas.openxmlformats.org/officeDocument/2006/relationships/slideLayout" Target="../slideLayouts/slideLayout5.xml"/><Relationship Id="rId4" Type="http://schemas.openxmlformats.org/officeDocument/2006/relationships/hyperlink" Target="https://www.immigrantcouncil.i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761999" y="4200663"/>
            <a:ext cx="5769429" cy="697353"/>
          </a:xfrm>
        </p:spPr>
        <p:txBody>
          <a:bodyPr>
            <a:noAutofit/>
          </a:bodyPr>
          <a:lstStyle/>
          <a:p>
            <a:pPr>
              <a:lnSpc>
                <a:spcPts val="4600"/>
              </a:lnSpc>
              <a:spcBef>
                <a:spcPts val="0"/>
              </a:spcBef>
            </a:pPr>
            <a:r>
              <a:rPr lang="en-US" sz="4400" b="1" dirty="0"/>
              <a:t>M2.5</a:t>
            </a:r>
            <a:r>
              <a:rPr lang="en-US" sz="6000" b="1" dirty="0"/>
              <a:t> </a:t>
            </a:r>
          </a:p>
          <a:p>
            <a:pPr>
              <a:lnSpc>
                <a:spcPts val="4600"/>
              </a:lnSpc>
              <a:spcBef>
                <a:spcPts val="0"/>
              </a:spcBef>
            </a:pPr>
            <a:r>
              <a:rPr lang="en-US" sz="6000" b="1" dirty="0"/>
              <a:t>Overcoming Sexism</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4"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5504330" y="-16107"/>
            <a:ext cx="6682107" cy="5723837"/>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8595683" y="5776157"/>
            <a:ext cx="3515804" cy="918903"/>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757382" y="3649657"/>
            <a:ext cx="5316612" cy="338554"/>
          </a:xfrm>
          <a:prstGeom prst="rect">
            <a:avLst/>
          </a:prstGeom>
          <a:noFill/>
        </p:spPr>
        <p:txBody>
          <a:bodyPr wrap="square">
            <a:spAutoFit/>
          </a:bodyPr>
          <a:lstStyle/>
          <a:p>
            <a:r>
              <a:rPr lang="en-IE" sz="1600" b="1" dirty="0">
                <a:solidFill>
                  <a:schemeClr val="bg1"/>
                </a:solidFill>
                <a:highlight>
                  <a:srgbClr val="84BFA4"/>
                </a:highlight>
              </a:rPr>
              <a:t>Employability Programme  -Food Industry  Skills </a:t>
            </a:r>
            <a:endParaRPr lang="en-IE" sz="1600" dirty="0">
              <a:solidFill>
                <a:schemeClr val="bg1"/>
              </a:solidFill>
              <a:highlight>
                <a:srgbClr val="84BFA4"/>
              </a:highlight>
            </a:endParaRPr>
          </a:p>
        </p:txBody>
      </p:sp>
    </p:spTree>
    <p:extLst>
      <p:ext uri="{BB962C8B-B14F-4D97-AF65-F5344CB8AC3E}">
        <p14:creationId xmlns:p14="http://schemas.microsoft.com/office/powerpoint/2010/main" val="274883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607EF0-C57E-2006-79D0-88A660853B31}"/>
              </a:ext>
            </a:extLst>
          </p:cNvPr>
          <p:cNvSpPr>
            <a:spLocks noGrp="1"/>
          </p:cNvSpPr>
          <p:nvPr>
            <p:ph type="body" sz="quarter" idx="18"/>
          </p:nvPr>
        </p:nvSpPr>
        <p:spPr/>
        <p:txBody>
          <a:bodyPr/>
          <a:lstStyle/>
          <a:p>
            <a:endParaRPr lang="en-US" dirty="0"/>
          </a:p>
        </p:txBody>
      </p:sp>
      <p:sp>
        <p:nvSpPr>
          <p:cNvPr id="2" name="Text Placeholder 1">
            <a:extLst>
              <a:ext uri="{FF2B5EF4-FFF2-40B4-BE49-F238E27FC236}">
                <a16:creationId xmlns:a16="http://schemas.microsoft.com/office/drawing/2014/main" id="{5DB48D6E-0748-3C3F-0B9F-92CF74AF60DD}"/>
              </a:ext>
            </a:extLst>
          </p:cNvPr>
          <p:cNvSpPr>
            <a:spLocks noGrp="1"/>
          </p:cNvSpPr>
          <p:nvPr>
            <p:ph type="body" sz="quarter" idx="16"/>
          </p:nvPr>
        </p:nvSpPr>
        <p:spPr>
          <a:xfrm>
            <a:off x="5227987" y="567909"/>
            <a:ext cx="6406070" cy="1725586"/>
          </a:xfrm>
        </p:spPr>
        <p:txBody>
          <a:bodyPr>
            <a:normAutofit/>
          </a:bodyPr>
          <a:lstStyle/>
          <a:p>
            <a:r>
              <a:rPr lang="en-US" dirty="0"/>
              <a:t>Quiz : Understanding sexism in the kitchen</a:t>
            </a:r>
          </a:p>
          <a:p>
            <a:endParaRPr lang="en-US" dirty="0"/>
          </a:p>
        </p:txBody>
      </p:sp>
      <p:pic>
        <p:nvPicPr>
          <p:cNvPr id="6" name="Picture Placeholder 5" descr="A few women in a kitchen&#10;&#10;Description automatically generated">
            <a:extLst>
              <a:ext uri="{FF2B5EF4-FFF2-40B4-BE49-F238E27FC236}">
                <a16:creationId xmlns:a16="http://schemas.microsoft.com/office/drawing/2014/main" id="{42DCEA24-231B-9A48-02D8-1A650F7F5836}"/>
              </a:ext>
            </a:extLst>
          </p:cNvPr>
          <p:cNvPicPr>
            <a:picLocks noGrp="1" noChangeAspect="1"/>
          </p:cNvPicPr>
          <p:nvPr>
            <p:ph type="pic" sz="quarter" idx="53"/>
          </p:nvPr>
        </p:nvPicPr>
        <p:blipFill>
          <a:blip r:embed="rId2"/>
          <a:srcRect l="14205" r="14205"/>
          <a:stretch>
            <a:fillRect/>
          </a:stretch>
        </p:blipFill>
        <p:spPr/>
      </p:pic>
    </p:spTree>
    <p:extLst>
      <p:ext uri="{BB962C8B-B14F-4D97-AF65-F5344CB8AC3E}">
        <p14:creationId xmlns:p14="http://schemas.microsoft.com/office/powerpoint/2010/main" val="2606369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B8E40ECB-8EFB-21FE-3783-ADAF2FA82423}"/>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8CDF9C93-F1C7-A223-4DE9-62857CA99352}"/>
              </a:ext>
            </a:extLst>
          </p:cNvPr>
          <p:cNvSpPr txBox="1">
            <a:spLocks/>
          </p:cNvSpPr>
          <p:nvPr/>
        </p:nvSpPr>
        <p:spPr>
          <a:xfrm>
            <a:off x="417729" y="2811218"/>
            <a:ext cx="5890260" cy="3043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t>What is an example of unequal treatment in the kitchen?</a:t>
            </a:r>
          </a:p>
          <a:p>
            <a:pPr marL="0" indent="0"/>
            <a:r>
              <a:rPr lang="en-US" dirty="0"/>
              <a:t>a) Women being given fewer opportunities to advance</a:t>
            </a:r>
          </a:p>
          <a:p>
            <a:pPr marL="0" indent="0"/>
            <a:r>
              <a:rPr lang="en-US" dirty="0"/>
              <a:t>b) Equal task distribution among all staff</a:t>
            </a:r>
          </a:p>
          <a:p>
            <a:pPr marL="0" indent="0"/>
            <a:r>
              <a:rPr lang="en-US" dirty="0"/>
              <a:t>c) Men receiving less important tasks</a:t>
            </a:r>
          </a:p>
        </p:txBody>
      </p:sp>
      <p:sp>
        <p:nvSpPr>
          <p:cNvPr id="5" name="Text Placeholder 4">
            <a:extLst>
              <a:ext uri="{FF2B5EF4-FFF2-40B4-BE49-F238E27FC236}">
                <a16:creationId xmlns:a16="http://schemas.microsoft.com/office/drawing/2014/main" id="{9D162966-1089-5EB2-E76F-557EC07B5EA9}"/>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1: </a:t>
            </a:r>
          </a:p>
        </p:txBody>
      </p:sp>
    </p:spTree>
    <p:extLst>
      <p:ext uri="{BB962C8B-B14F-4D97-AF65-F5344CB8AC3E}">
        <p14:creationId xmlns:p14="http://schemas.microsoft.com/office/powerpoint/2010/main" val="1624182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156D9-EE49-08C5-5FDA-D220157326F8}"/>
            </a:ext>
          </a:extLst>
        </p:cNvPr>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45871C3F-B2A6-2548-C7EF-CB0985371289}"/>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AC9B4CCC-9CB4-4C1B-3ADA-C6E64BA27594}"/>
              </a:ext>
            </a:extLst>
          </p:cNvPr>
          <p:cNvSpPr txBox="1">
            <a:spLocks/>
          </p:cNvSpPr>
          <p:nvPr/>
        </p:nvSpPr>
        <p:spPr>
          <a:xfrm>
            <a:off x="417729" y="2811218"/>
            <a:ext cx="5890260" cy="3043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t>What is an example of unequal treatment in the kitchen?</a:t>
            </a:r>
          </a:p>
          <a:p>
            <a:pPr marL="0" indent="0"/>
            <a:r>
              <a:rPr lang="en-US" dirty="0"/>
              <a:t>Answer: a) Women being given fewer opportunities to advance</a:t>
            </a:r>
          </a:p>
        </p:txBody>
      </p:sp>
      <p:sp>
        <p:nvSpPr>
          <p:cNvPr id="5" name="Text Placeholder 4">
            <a:extLst>
              <a:ext uri="{FF2B5EF4-FFF2-40B4-BE49-F238E27FC236}">
                <a16:creationId xmlns:a16="http://schemas.microsoft.com/office/drawing/2014/main" id="{01631DD5-DA86-A0C0-82A5-31BAEDECC886}"/>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to Question 1: </a:t>
            </a:r>
          </a:p>
        </p:txBody>
      </p:sp>
    </p:spTree>
    <p:extLst>
      <p:ext uri="{BB962C8B-B14F-4D97-AF65-F5344CB8AC3E}">
        <p14:creationId xmlns:p14="http://schemas.microsoft.com/office/powerpoint/2010/main" val="313022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FF75B-BF15-E2A6-7F91-A73E6AF39C8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0D215BB-860B-1550-C238-F11C579BDA78}"/>
              </a:ext>
            </a:extLst>
          </p:cNvPr>
          <p:cNvPicPr>
            <a:picLocks noGrp="1" noChangeAspect="1"/>
          </p:cNvPicPr>
          <p:nvPr>
            <p:ph type="pic" sz="quarter" idx="53"/>
          </p:nvPr>
        </p:nvPicPr>
        <p:blipFill>
          <a:blip r:embed="rId2"/>
          <a:srcRect l="41617" t="-181" r="3553" b="181"/>
          <a:stretch/>
        </p:blipFill>
        <p:spPr>
          <a:xfrm>
            <a:off x="6482271" y="534093"/>
            <a:ext cx="5292000" cy="5468275"/>
          </a:xfrm>
        </p:spPr>
      </p:pic>
      <p:sp>
        <p:nvSpPr>
          <p:cNvPr id="4" name="Text Placeholder 5">
            <a:extLst>
              <a:ext uri="{FF2B5EF4-FFF2-40B4-BE49-F238E27FC236}">
                <a16:creationId xmlns:a16="http://schemas.microsoft.com/office/drawing/2014/main" id="{2E43DC95-0F2E-DF7D-A776-95D20CAAD285}"/>
              </a:ext>
            </a:extLst>
          </p:cNvPr>
          <p:cNvSpPr txBox="1">
            <a:spLocks/>
          </p:cNvSpPr>
          <p:nvPr/>
        </p:nvSpPr>
        <p:spPr>
          <a:xfrm>
            <a:off x="417729" y="2811218"/>
            <a:ext cx="5890260" cy="3543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How might you respond to an inappropriate comment?</a:t>
            </a:r>
          </a:p>
          <a:p>
            <a:pPr marL="0" indent="0"/>
            <a:r>
              <a:rPr lang="en-US" dirty="0"/>
              <a:t>a) Stay silent and ignore it</a:t>
            </a:r>
          </a:p>
          <a:p>
            <a:pPr marL="0" indent="0"/>
            <a:r>
              <a:rPr lang="en-US" dirty="0"/>
              <a:t>b) Politely ask them to stop the inappropriate comment</a:t>
            </a:r>
          </a:p>
          <a:p>
            <a:pPr marL="0" indent="0"/>
            <a:r>
              <a:rPr lang="en-US" dirty="0"/>
              <a:t>c) Make a similar inappropriate comment back</a:t>
            </a:r>
          </a:p>
          <a:p>
            <a:pPr marL="0" indent="0"/>
            <a:endParaRPr lang="en-US" dirty="0"/>
          </a:p>
          <a:p>
            <a:pPr marL="0" indent="0"/>
            <a:endParaRPr lang="en-US" dirty="0"/>
          </a:p>
        </p:txBody>
      </p:sp>
      <p:sp>
        <p:nvSpPr>
          <p:cNvPr id="5" name="Text Placeholder 4">
            <a:extLst>
              <a:ext uri="{FF2B5EF4-FFF2-40B4-BE49-F238E27FC236}">
                <a16:creationId xmlns:a16="http://schemas.microsoft.com/office/drawing/2014/main" id="{6C51DBB9-42DC-6258-E04E-7CBC254B28A7}"/>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2:</a:t>
            </a:r>
          </a:p>
          <a:p>
            <a:r>
              <a:rPr lang="en-US" dirty="0"/>
              <a:t>Inappropriate comment</a:t>
            </a:r>
          </a:p>
          <a:p>
            <a:endParaRPr lang="en-US" dirty="0"/>
          </a:p>
        </p:txBody>
      </p:sp>
    </p:spTree>
    <p:extLst>
      <p:ext uri="{BB962C8B-B14F-4D97-AF65-F5344CB8AC3E}">
        <p14:creationId xmlns:p14="http://schemas.microsoft.com/office/powerpoint/2010/main" val="74257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2CCB8-3ECD-8914-3DDB-3A2D26D9F11C}"/>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F9736B87-5437-3398-A35E-8B50351B27FC}"/>
              </a:ext>
            </a:extLst>
          </p:cNvPr>
          <p:cNvSpPr txBox="1">
            <a:spLocks/>
          </p:cNvSpPr>
          <p:nvPr/>
        </p:nvSpPr>
        <p:spPr>
          <a:xfrm>
            <a:off x="417729" y="2575430"/>
            <a:ext cx="5890260" cy="3543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Answer: b) Politely ask them to stop the inappropriate comment</a:t>
            </a:r>
          </a:p>
          <a:p>
            <a:pPr marL="0" indent="0"/>
            <a:endParaRPr lang="en-US" dirty="0"/>
          </a:p>
        </p:txBody>
      </p:sp>
      <p:sp>
        <p:nvSpPr>
          <p:cNvPr id="5" name="Text Placeholder 4">
            <a:extLst>
              <a:ext uri="{FF2B5EF4-FFF2-40B4-BE49-F238E27FC236}">
                <a16:creationId xmlns:a16="http://schemas.microsoft.com/office/drawing/2014/main" id="{1DFD44BA-E2A0-FE97-790A-D2D1D4790A1E}"/>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to Question 2:</a:t>
            </a:r>
          </a:p>
          <a:p>
            <a:r>
              <a:rPr lang="en-US" dirty="0"/>
              <a:t>Inappropriate comment</a:t>
            </a:r>
          </a:p>
          <a:p>
            <a:endParaRPr lang="en-US" dirty="0"/>
          </a:p>
        </p:txBody>
      </p:sp>
      <p:pic>
        <p:nvPicPr>
          <p:cNvPr id="8" name="Picture Placeholder 5">
            <a:extLst>
              <a:ext uri="{FF2B5EF4-FFF2-40B4-BE49-F238E27FC236}">
                <a16:creationId xmlns:a16="http://schemas.microsoft.com/office/drawing/2014/main" id="{37A5AE6B-1150-CED7-2398-FD226FC4C47A}"/>
              </a:ext>
            </a:extLst>
          </p:cNvPr>
          <p:cNvPicPr>
            <a:picLocks noGrp="1" noChangeAspect="1"/>
          </p:cNvPicPr>
          <p:nvPr>
            <p:ph type="pic" sz="quarter" idx="53"/>
          </p:nvPr>
        </p:nvPicPr>
        <p:blipFill>
          <a:blip r:embed="rId2"/>
          <a:srcRect l="41617" t="-181" r="3553" b="181"/>
          <a:stretch/>
        </p:blipFill>
        <p:spPr>
          <a:xfrm>
            <a:off x="6482271" y="534093"/>
            <a:ext cx="5292000" cy="5468275"/>
          </a:xfrm>
        </p:spPr>
      </p:pic>
    </p:spTree>
    <p:extLst>
      <p:ext uri="{BB962C8B-B14F-4D97-AF65-F5344CB8AC3E}">
        <p14:creationId xmlns:p14="http://schemas.microsoft.com/office/powerpoint/2010/main" val="277825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1240-0986-5252-D9D4-7E134A8D7383}"/>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819F3501-8A1F-08D0-96A2-2DF67A36C58D}"/>
              </a:ext>
            </a:extLst>
          </p:cNvPr>
          <p:cNvSpPr txBox="1">
            <a:spLocks/>
          </p:cNvSpPr>
          <p:nvPr/>
        </p:nvSpPr>
        <p:spPr>
          <a:xfrm>
            <a:off x="417729" y="2811218"/>
            <a:ext cx="5890260" cy="3475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What should you do if you are excluded from important meetings?</a:t>
            </a:r>
          </a:p>
          <a:p>
            <a:pPr marL="0" indent="0"/>
            <a:r>
              <a:rPr lang="en-US" dirty="0"/>
              <a:t>a) Complain to your colleagues</a:t>
            </a:r>
          </a:p>
          <a:p>
            <a:pPr marL="0" indent="0"/>
            <a:r>
              <a:rPr lang="en-US" dirty="0"/>
              <a:t>b) Speak to your supervisor about being included</a:t>
            </a:r>
          </a:p>
          <a:p>
            <a:pPr marL="0" indent="0"/>
            <a:r>
              <a:rPr lang="en-US" dirty="0"/>
              <a:t>c) Stop attending meetings altogether </a:t>
            </a:r>
          </a:p>
        </p:txBody>
      </p:sp>
      <p:sp>
        <p:nvSpPr>
          <p:cNvPr id="5" name="Text Placeholder 4">
            <a:extLst>
              <a:ext uri="{FF2B5EF4-FFF2-40B4-BE49-F238E27FC236}">
                <a16:creationId xmlns:a16="http://schemas.microsoft.com/office/drawing/2014/main" id="{9D90B8F5-58E0-955C-FD22-36F52F57B35C}"/>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 3: </a:t>
            </a:r>
          </a:p>
          <a:p>
            <a:r>
              <a:rPr lang="en-US" dirty="0"/>
              <a:t>Exclusion</a:t>
            </a:r>
          </a:p>
        </p:txBody>
      </p:sp>
      <p:pic>
        <p:nvPicPr>
          <p:cNvPr id="13" name="Picture Placeholder 5">
            <a:extLst>
              <a:ext uri="{FF2B5EF4-FFF2-40B4-BE49-F238E27FC236}">
                <a16:creationId xmlns:a16="http://schemas.microsoft.com/office/drawing/2014/main" id="{241AF3FE-4B6C-1187-F9EC-D02251EA1BDE}"/>
              </a:ext>
            </a:extLst>
          </p:cNvPr>
          <p:cNvPicPr>
            <a:picLocks noGrp="1" noChangeAspect="1"/>
          </p:cNvPicPr>
          <p:nvPr>
            <p:ph type="pic" sz="quarter" idx="53"/>
          </p:nvPr>
        </p:nvPicPr>
        <p:blipFill>
          <a:blip r:embed="rId2"/>
          <a:srcRect l="33299" r="2227"/>
          <a:stretch/>
        </p:blipFill>
        <p:spPr>
          <a:xfrm>
            <a:off x="6307989" y="694862"/>
            <a:ext cx="5292000" cy="5468275"/>
          </a:xfrm>
        </p:spPr>
      </p:pic>
    </p:spTree>
    <p:extLst>
      <p:ext uri="{BB962C8B-B14F-4D97-AF65-F5344CB8AC3E}">
        <p14:creationId xmlns:p14="http://schemas.microsoft.com/office/powerpoint/2010/main" val="283201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92EEA-D999-2629-E1FA-4438A1C36EF5}"/>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1AE256D9-54D7-1CF2-68F2-7D43722FCE9A}"/>
              </a:ext>
            </a:extLst>
          </p:cNvPr>
          <p:cNvSpPr txBox="1">
            <a:spLocks/>
          </p:cNvSpPr>
          <p:nvPr/>
        </p:nvSpPr>
        <p:spPr>
          <a:xfrm>
            <a:off x="417729" y="2811218"/>
            <a:ext cx="5890260" cy="3475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Answer: b) Speak to your supervisor about being included</a:t>
            </a:r>
          </a:p>
          <a:p>
            <a:pPr marL="0" indent="0"/>
            <a:endParaRPr lang="en-US" dirty="0"/>
          </a:p>
        </p:txBody>
      </p:sp>
      <p:sp>
        <p:nvSpPr>
          <p:cNvPr id="5" name="Text Placeholder 4">
            <a:extLst>
              <a:ext uri="{FF2B5EF4-FFF2-40B4-BE49-F238E27FC236}">
                <a16:creationId xmlns:a16="http://schemas.microsoft.com/office/drawing/2014/main" id="{7E424B04-370F-E836-204A-AEE2744D296B}"/>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Answer to Question 3: </a:t>
            </a:r>
          </a:p>
          <a:p>
            <a:r>
              <a:rPr lang="en-US" dirty="0"/>
              <a:t>Exclusion</a:t>
            </a:r>
          </a:p>
        </p:txBody>
      </p:sp>
      <p:pic>
        <p:nvPicPr>
          <p:cNvPr id="7" name="Picture Placeholder 5">
            <a:extLst>
              <a:ext uri="{FF2B5EF4-FFF2-40B4-BE49-F238E27FC236}">
                <a16:creationId xmlns:a16="http://schemas.microsoft.com/office/drawing/2014/main" id="{EE874F8E-6AED-69A4-ACA7-4D0645620150}"/>
              </a:ext>
            </a:extLst>
          </p:cNvPr>
          <p:cNvPicPr>
            <a:picLocks noGrp="1" noChangeAspect="1"/>
          </p:cNvPicPr>
          <p:nvPr>
            <p:ph type="pic" sz="quarter" idx="53"/>
          </p:nvPr>
        </p:nvPicPr>
        <p:blipFill>
          <a:blip r:embed="rId2"/>
          <a:srcRect l="33299" r="2227"/>
          <a:stretch/>
        </p:blipFill>
        <p:spPr>
          <a:xfrm>
            <a:off x="6307989" y="694862"/>
            <a:ext cx="5292000" cy="5468275"/>
          </a:xfrm>
        </p:spPr>
      </p:pic>
    </p:spTree>
    <p:extLst>
      <p:ext uri="{BB962C8B-B14F-4D97-AF65-F5344CB8AC3E}">
        <p14:creationId xmlns:p14="http://schemas.microsoft.com/office/powerpoint/2010/main" val="107861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FE51-B32E-BB2D-6E3B-A8227AD4AB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6757A4-A815-95F4-1B89-C95540E60639}"/>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BB8701B1-83F0-2CD3-5AE4-C3937937F1EA}"/>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275E7904-A515-7319-E9CA-D7AB28BF9CDF}"/>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72346487-F828-CC78-FEA6-1E9A2579E8BB}"/>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3748D5FF-2321-341F-5EDF-F9690CE531C3}"/>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3D0CFFA3-F0E5-5049-602A-B3A7660B08F3}"/>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544A6766-1D0C-5A07-8DC2-7D180B2EAB0B}"/>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78EC53C4-873D-FDFB-0F24-9A7CCB7A93DD}"/>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56237546-0D8C-FC30-ED08-92D8013185E7}"/>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216A7F85-9603-20DE-2E48-2832A5FD2B03}"/>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latin typeface="TT Rounds Condensed"/>
                <a:ea typeface="TT Rounds Condensed"/>
                <a:cs typeface="TT Rounds Condensed"/>
                <a:sym typeface="TT Rounds Condensed"/>
              </a:rPr>
              <a:t>02</a:t>
            </a:r>
          </a:p>
        </p:txBody>
      </p:sp>
      <p:sp>
        <p:nvSpPr>
          <p:cNvPr id="12" name="TextBox 12">
            <a:extLst>
              <a:ext uri="{FF2B5EF4-FFF2-40B4-BE49-F238E27FC236}">
                <a16:creationId xmlns:a16="http://schemas.microsoft.com/office/drawing/2014/main" id="{38DD2722-3AF8-4683-E7D0-8E5209511392}"/>
              </a:ext>
            </a:extLst>
          </p:cNvPr>
          <p:cNvSpPr txBox="1"/>
          <p:nvPr/>
        </p:nvSpPr>
        <p:spPr>
          <a:xfrm>
            <a:off x="875809" y="1928526"/>
            <a:ext cx="7054239" cy="1154162"/>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Your rights to address sexism in the workplace</a:t>
            </a:r>
          </a:p>
        </p:txBody>
      </p:sp>
    </p:spTree>
    <p:extLst>
      <p:ext uri="{BB962C8B-B14F-4D97-AF65-F5344CB8AC3E}">
        <p14:creationId xmlns:p14="http://schemas.microsoft.com/office/powerpoint/2010/main" val="1370448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F207-BD15-1FEA-FF5E-21AE24AADD3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7B972D-F51E-AEA4-8488-7A3F0836FEF1}"/>
              </a:ext>
            </a:extLst>
          </p:cNvPr>
          <p:cNvSpPr>
            <a:spLocks noGrp="1"/>
          </p:cNvSpPr>
          <p:nvPr>
            <p:ph type="body" sz="quarter" idx="18"/>
          </p:nvPr>
        </p:nvSpPr>
        <p:spPr>
          <a:xfrm>
            <a:off x="6369627" y="1582750"/>
            <a:ext cx="5382662" cy="4343986"/>
          </a:xfrm>
        </p:spPr>
        <p:txBody>
          <a:bodyPr/>
          <a:lstStyle/>
          <a:p>
            <a:pPr marL="0" indent="0"/>
            <a:r>
              <a:rPr lang="en-US" dirty="0"/>
              <a:t>Across EU countries, there are laws and regulations in place to protect you from sexism and discrimination in the workplace. </a:t>
            </a:r>
          </a:p>
          <a:p>
            <a:pPr marL="0" indent="0"/>
            <a:r>
              <a:rPr lang="en-US" dirty="0"/>
              <a:t>Find in the next slides, examples of laws and directive created to protect you.</a:t>
            </a:r>
          </a:p>
          <a:p>
            <a:pPr marL="0" indent="0"/>
            <a:r>
              <a:rPr lang="en-US" dirty="0"/>
              <a:t>This legal framework serves as a shield, empowering you to advocate for yourself and others in the culinary industry.</a:t>
            </a:r>
          </a:p>
          <a:p>
            <a:endParaRPr lang="fr-FR" dirty="0"/>
          </a:p>
          <a:p>
            <a:br>
              <a:rPr lang="en-US" dirty="0"/>
            </a:br>
            <a:endParaRPr lang="en-US" dirty="0"/>
          </a:p>
        </p:txBody>
      </p:sp>
      <p:sp>
        <p:nvSpPr>
          <p:cNvPr id="2" name="Text Placeholder 1">
            <a:extLst>
              <a:ext uri="{FF2B5EF4-FFF2-40B4-BE49-F238E27FC236}">
                <a16:creationId xmlns:a16="http://schemas.microsoft.com/office/drawing/2014/main" id="{C2A51625-7712-D477-4D8C-219E8BCA153E}"/>
              </a:ext>
            </a:extLst>
          </p:cNvPr>
          <p:cNvSpPr>
            <a:spLocks noGrp="1"/>
          </p:cNvSpPr>
          <p:nvPr>
            <p:ph type="body" sz="quarter" idx="16"/>
          </p:nvPr>
        </p:nvSpPr>
        <p:spPr/>
        <p:txBody>
          <a:bodyPr>
            <a:normAutofit lnSpcReduction="10000"/>
          </a:bodyPr>
          <a:lstStyle/>
          <a:p>
            <a:r>
              <a:rPr lang="en-US" dirty="0"/>
              <a:t>Your rights to address sexism in the workplace</a:t>
            </a:r>
          </a:p>
        </p:txBody>
      </p:sp>
      <p:sp>
        <p:nvSpPr>
          <p:cNvPr id="4" name="Rectangle 3">
            <a:extLst>
              <a:ext uri="{FF2B5EF4-FFF2-40B4-BE49-F238E27FC236}">
                <a16:creationId xmlns:a16="http://schemas.microsoft.com/office/drawing/2014/main" id="{B54F6D0B-26D2-416D-2ED0-4845E8DC3E0C}"/>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 name="Connecteur 5">
            <a:extLst>
              <a:ext uri="{FF2B5EF4-FFF2-40B4-BE49-F238E27FC236}">
                <a16:creationId xmlns:a16="http://schemas.microsoft.com/office/drawing/2014/main" id="{D81CC8D9-EE7E-A171-701D-5758226CB07F}"/>
              </a:ext>
            </a:extLst>
          </p:cNvPr>
          <p:cNvSpPr/>
          <p:nvPr/>
        </p:nvSpPr>
        <p:spPr>
          <a:xfrm>
            <a:off x="-1156604" y="2682371"/>
            <a:ext cx="4794596" cy="4794596"/>
          </a:xfrm>
          <a:prstGeom prst="flowChartConnector">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Placeholder 5">
            <a:extLst>
              <a:ext uri="{FF2B5EF4-FFF2-40B4-BE49-F238E27FC236}">
                <a16:creationId xmlns:a16="http://schemas.microsoft.com/office/drawing/2014/main" id="{60E432D6-CC29-71A0-AF7E-9026DC4EE9EE}"/>
              </a:ext>
            </a:extLst>
          </p:cNvPr>
          <p:cNvPicPr>
            <a:picLocks noChangeAspect="1"/>
          </p:cNvPicPr>
          <p:nvPr/>
        </p:nvPicPr>
        <p:blipFill>
          <a:blip r:embed="rId2"/>
          <a:srcRect l="17741" r="17741"/>
          <a:stretch/>
        </p:blipFill>
        <p:spPr>
          <a:xfrm>
            <a:off x="408953" y="1685214"/>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561016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4388-91F5-56F6-5C6F-F9E0A002B649}"/>
            </a:ext>
          </a:extLst>
        </p:cNvPr>
        <p:cNvGrpSpPr/>
        <p:nvPr/>
      </p:nvGrpSpPr>
      <p:grpSpPr>
        <a:xfrm>
          <a:off x="0" y="0"/>
          <a:ext cx="0" cy="0"/>
          <a:chOff x="0" y="0"/>
          <a:chExt cx="0" cy="0"/>
        </a:xfrm>
      </p:grpSpPr>
      <p:grpSp>
        <p:nvGrpSpPr>
          <p:cNvPr id="5" name="Group 3">
            <a:extLst>
              <a:ext uri="{FF2B5EF4-FFF2-40B4-BE49-F238E27FC236}">
                <a16:creationId xmlns:a16="http://schemas.microsoft.com/office/drawing/2014/main" id="{4958087B-DDB1-E309-626D-3F45B70415A2}"/>
              </a:ext>
            </a:extLst>
          </p:cNvPr>
          <p:cNvGrpSpPr/>
          <p:nvPr/>
        </p:nvGrpSpPr>
        <p:grpSpPr>
          <a:xfrm rot="4220027">
            <a:off x="-4672462" y="-8621977"/>
            <a:ext cx="11488865" cy="11256265"/>
            <a:chOff x="-5581956" y="-441626"/>
            <a:chExt cx="22977730" cy="22512530"/>
          </a:xfrm>
        </p:grpSpPr>
        <p:sp>
          <p:nvSpPr>
            <p:cNvPr id="6" name="Freeform 4">
              <a:extLst>
                <a:ext uri="{FF2B5EF4-FFF2-40B4-BE49-F238E27FC236}">
                  <a16:creationId xmlns:a16="http://schemas.microsoft.com/office/drawing/2014/main" id="{B6214F9B-56ED-B9D6-A886-15AFC29E0076}"/>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sp>
        <p:nvSpPr>
          <p:cNvPr id="3" name="Text Placeholder 2">
            <a:extLst>
              <a:ext uri="{FF2B5EF4-FFF2-40B4-BE49-F238E27FC236}">
                <a16:creationId xmlns:a16="http://schemas.microsoft.com/office/drawing/2014/main" id="{E40322BA-514D-16EC-5A40-E903E1C03424}"/>
              </a:ext>
            </a:extLst>
          </p:cNvPr>
          <p:cNvSpPr>
            <a:spLocks noGrp="1"/>
          </p:cNvSpPr>
          <p:nvPr>
            <p:ph type="body" sz="quarter" idx="18"/>
          </p:nvPr>
        </p:nvSpPr>
        <p:spPr>
          <a:xfrm>
            <a:off x="529757" y="1582750"/>
            <a:ext cx="11222532" cy="4343986"/>
          </a:xfrm>
        </p:spPr>
        <p:txBody>
          <a:bodyPr/>
          <a:lstStyle/>
          <a:p>
            <a:pPr>
              <a:lnSpc>
                <a:spcPct val="115000"/>
              </a:lnSpc>
              <a:spcBef>
                <a:spcPts val="1600"/>
              </a:spcBef>
              <a:spcAft>
                <a:spcPts val="400"/>
              </a:spcAft>
            </a:pPr>
            <a:r>
              <a:rPr lang="en-US" b="1" dirty="0">
                <a:solidFill>
                  <a:srgbClr val="434343"/>
                </a:solidFill>
                <a:effectLst/>
              </a:rPr>
              <a:t>The Gender Equality Directive </a:t>
            </a:r>
            <a:r>
              <a:rPr lang="en-US" u="sng" dirty="0">
                <a:solidFill>
                  <a:srgbClr val="1155CC"/>
                </a:solidFill>
                <a:effectLst/>
                <a:ea typeface="Arial" panose="020B0604020202020204" pitchFamily="34" charset="0"/>
                <a:hlinkClick r:id="rId2"/>
              </a:rPr>
              <a:t>The Gender Equality Directive</a:t>
            </a:r>
            <a:endParaRPr lang="fr-FR" dirty="0">
              <a:effectLst/>
              <a:ea typeface="Arial" panose="020B0604020202020204" pitchFamily="34" charset="0"/>
            </a:endParaRPr>
          </a:p>
          <a:p>
            <a:pPr marL="0" indent="0">
              <a:lnSpc>
                <a:spcPct val="115000"/>
              </a:lnSpc>
            </a:pPr>
            <a:r>
              <a:rPr lang="en-US" dirty="0">
                <a:effectLst/>
                <a:ea typeface="Arial" panose="020B0604020202020204" pitchFamily="34" charset="0"/>
              </a:rPr>
              <a:t>The Gender Equality Directive (2006/54/EC) ensures that men and women are treated equally at work, including in job opportunities, promotions, and working conditions. It stops any unfair treatment based on sex, especially concerning pay.</a:t>
            </a:r>
            <a:endParaRPr lang="fr-FR" dirty="0">
              <a:effectLst/>
              <a:ea typeface="Arial" panose="020B0604020202020204" pitchFamily="34" charset="0"/>
            </a:endParaRPr>
          </a:p>
          <a:p>
            <a:pPr>
              <a:lnSpc>
                <a:spcPct val="115000"/>
              </a:lnSpc>
            </a:pPr>
            <a:r>
              <a:rPr lang="en-US" dirty="0">
                <a:effectLst/>
                <a:ea typeface="Arial" panose="020B0604020202020204" pitchFamily="34" charset="0"/>
              </a:rPr>
              <a:t> </a:t>
            </a:r>
            <a:endParaRPr lang="fr-FR" dirty="0">
              <a:effectLst/>
              <a:ea typeface="Arial" panose="020B0604020202020204" pitchFamily="34" charset="0"/>
            </a:endParaRPr>
          </a:p>
          <a:p>
            <a:pPr marL="0" indent="0">
              <a:lnSpc>
                <a:spcPct val="115000"/>
              </a:lnSpc>
            </a:pPr>
            <a:r>
              <a:rPr lang="en-US" dirty="0">
                <a:effectLst/>
                <a:ea typeface="Arial" panose="020B0604020202020204" pitchFamily="34" charset="0"/>
              </a:rPr>
              <a:t>By knowing this directive, you can recognize if you are being treated unfairly compared to male coworkers. It empowers you to challenge unfair practices and seek justice for any gender-based inequality at work.</a:t>
            </a:r>
            <a:endParaRPr lang="fr-FR" dirty="0">
              <a:effectLst/>
              <a:ea typeface="Arial" panose="020B0604020202020204" pitchFamily="34" charset="0"/>
            </a:endParaRPr>
          </a:p>
          <a:p>
            <a:pPr marL="342900" indent="-342900">
              <a:buFont typeface="Arial" panose="020B0604020202020204" pitchFamily="34" charset="0"/>
              <a:buChar char="•"/>
            </a:pPr>
            <a:endParaRPr lang="en-US" dirty="0"/>
          </a:p>
          <a:p>
            <a:pPr marL="0" indent="0"/>
            <a:endParaRPr lang="en-US" dirty="0"/>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F2AFEB07-4DBC-AF19-A703-6C6599C351B7}"/>
              </a:ext>
            </a:extLst>
          </p:cNvPr>
          <p:cNvSpPr>
            <a:spLocks noGrp="1"/>
          </p:cNvSpPr>
          <p:nvPr>
            <p:ph type="body" sz="quarter" idx="16"/>
          </p:nvPr>
        </p:nvSpPr>
        <p:spPr/>
        <p:txBody>
          <a:bodyPr>
            <a:normAutofit lnSpcReduction="10000"/>
          </a:bodyPr>
          <a:lstStyle/>
          <a:p>
            <a:r>
              <a:rPr lang="en-US" dirty="0"/>
              <a:t>Your rights to address sexism in the workplace</a:t>
            </a:r>
          </a:p>
        </p:txBody>
      </p:sp>
      <p:sp>
        <p:nvSpPr>
          <p:cNvPr id="4" name="Rectangle 3">
            <a:extLst>
              <a:ext uri="{FF2B5EF4-FFF2-40B4-BE49-F238E27FC236}">
                <a16:creationId xmlns:a16="http://schemas.microsoft.com/office/drawing/2014/main" id="{C8DBD583-0D23-0824-B84B-4B9701841F33}"/>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82754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a:off x="5298" y="1"/>
            <a:ext cx="5518423" cy="6858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sz="1200"/>
            </a:p>
          </p:txBody>
        </p:sp>
      </p:grpSp>
      <p:grpSp>
        <p:nvGrpSpPr>
          <p:cNvPr id="5" name="Group 5"/>
          <p:cNvGrpSpPr/>
          <p:nvPr/>
        </p:nvGrpSpPr>
        <p:grpSpPr>
          <a:xfrm>
            <a:off x="3146444" y="4955348"/>
            <a:ext cx="2945636" cy="3037178"/>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grpSp>
      <p:grpSp>
        <p:nvGrpSpPr>
          <p:cNvPr id="7" name="Group 7"/>
          <p:cNvGrpSpPr/>
          <p:nvPr/>
        </p:nvGrpSpPr>
        <p:grpSpPr>
          <a:xfrm>
            <a:off x="-3058052" y="6858000"/>
            <a:ext cx="16148169" cy="1786542"/>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sz="1200"/>
            </a:p>
          </p:txBody>
        </p:sp>
      </p:grpSp>
      <p:sp>
        <p:nvSpPr>
          <p:cNvPr id="11" name="TextBox 11"/>
          <p:cNvSpPr txBox="1"/>
          <p:nvPr/>
        </p:nvSpPr>
        <p:spPr>
          <a:xfrm>
            <a:off x="674790" y="759060"/>
            <a:ext cx="7358967" cy="859210"/>
          </a:xfrm>
          <a:prstGeom prst="rect">
            <a:avLst/>
          </a:prstGeom>
        </p:spPr>
        <p:txBody>
          <a:bodyPr lIns="0" tIns="0" rIns="0" bIns="0" rtlCol="0" anchor="t">
            <a:spAutoFit/>
          </a:bodyPr>
          <a:lstStyle/>
          <a:p>
            <a:pPr>
              <a:lnSpc>
                <a:spcPts val="6722"/>
              </a:lnSpc>
            </a:pPr>
            <a:r>
              <a:rPr lang="en-US" sz="6224" b="1" spc="58" dirty="0">
                <a:solidFill>
                  <a:schemeClr val="bg1"/>
                </a:solidFill>
                <a:ea typeface="TT Rounds Condensed Bold"/>
                <a:cs typeface="TT Rounds Condensed Bold"/>
                <a:sym typeface="TT Rounds Condensed Bold"/>
              </a:rPr>
              <a:t>Contents</a:t>
            </a:r>
          </a:p>
        </p:txBody>
      </p:sp>
      <p:sp>
        <p:nvSpPr>
          <p:cNvPr id="12" name="TextBox 12"/>
          <p:cNvSpPr txBox="1"/>
          <p:nvPr/>
        </p:nvSpPr>
        <p:spPr>
          <a:xfrm>
            <a:off x="6364695" y="641423"/>
            <a:ext cx="578467" cy="448841"/>
          </a:xfrm>
          <a:prstGeom prst="rect">
            <a:avLst/>
          </a:prstGeom>
        </p:spPr>
        <p:txBody>
          <a:bodyPr lIns="0" tIns="0" rIns="0" bIns="0" rtlCol="0" anchor="t">
            <a:spAutoFit/>
          </a:bodyPr>
          <a:lstStyle/>
          <a:p>
            <a:pPr>
              <a:lnSpc>
                <a:spcPts val="3456"/>
              </a:lnSpc>
            </a:pPr>
            <a:r>
              <a:rPr lang="en-US" sz="3200" b="1" spc="29" dirty="0">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7086229" y="770760"/>
            <a:ext cx="4683064" cy="282129"/>
          </a:xfrm>
          <a:prstGeom prst="rect">
            <a:avLst/>
          </a:prstGeom>
        </p:spPr>
        <p:txBody>
          <a:bodyPr lIns="0" tIns="0" rIns="0" bIns="0" rtlCol="0" anchor="t">
            <a:spAutoFit/>
          </a:bodyPr>
          <a:lstStyle/>
          <a:p>
            <a:pPr>
              <a:lnSpc>
                <a:spcPts val="2160"/>
              </a:lnSpc>
            </a:pPr>
            <a:r>
              <a:rPr lang="en-US" sz="2000" spc="18" dirty="0">
                <a:solidFill>
                  <a:srgbClr val="382B1B"/>
                </a:solidFill>
                <a:ea typeface="TT Rounds Condensed"/>
                <a:cs typeface="TT Rounds Condensed"/>
                <a:sym typeface="TT Rounds Condensed"/>
              </a:rPr>
              <a:t>Understanding sexism in the kitchen</a:t>
            </a:r>
          </a:p>
        </p:txBody>
      </p:sp>
      <p:sp>
        <p:nvSpPr>
          <p:cNvPr id="14" name="TextBox 14"/>
          <p:cNvSpPr txBox="1"/>
          <p:nvPr/>
        </p:nvSpPr>
        <p:spPr>
          <a:xfrm>
            <a:off x="6364695" y="1353213"/>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7086229" y="1447201"/>
            <a:ext cx="4683064" cy="292837"/>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Bold"/>
                <a:cs typeface="TT Rounds Condensed Bold"/>
                <a:sym typeface="TT Rounds Condensed Bold"/>
              </a:rPr>
              <a:t>Your rights to face sexism in the workplace</a:t>
            </a:r>
          </a:p>
        </p:txBody>
      </p:sp>
      <p:sp>
        <p:nvSpPr>
          <p:cNvPr id="16" name="TextBox 16"/>
          <p:cNvSpPr txBox="1"/>
          <p:nvPr/>
        </p:nvSpPr>
        <p:spPr>
          <a:xfrm>
            <a:off x="6364695" y="2064999"/>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7080072" y="2159001"/>
            <a:ext cx="4683064" cy="282129"/>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a:cs typeface="TT Rounds Condensed"/>
                <a:sym typeface="TT Rounds Condensed"/>
              </a:rPr>
              <a:t>Support networks</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212" y="5413724"/>
            <a:ext cx="1512831" cy="318970"/>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4099" y="5249142"/>
            <a:ext cx="3506535" cy="6182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57CF9-4FD6-E199-472D-504E4317EDB8}"/>
            </a:ext>
          </a:extLst>
        </p:cNvPr>
        <p:cNvGrpSpPr/>
        <p:nvPr/>
      </p:nvGrpSpPr>
      <p:grpSpPr>
        <a:xfrm>
          <a:off x="0" y="0"/>
          <a:ext cx="0" cy="0"/>
          <a:chOff x="0" y="0"/>
          <a:chExt cx="0" cy="0"/>
        </a:xfrm>
      </p:grpSpPr>
      <p:grpSp>
        <p:nvGrpSpPr>
          <p:cNvPr id="7" name="Group 3">
            <a:extLst>
              <a:ext uri="{FF2B5EF4-FFF2-40B4-BE49-F238E27FC236}">
                <a16:creationId xmlns:a16="http://schemas.microsoft.com/office/drawing/2014/main" id="{7CA13A70-97A5-2AC0-41C7-D1CDDEC33E8C}"/>
              </a:ext>
            </a:extLst>
          </p:cNvPr>
          <p:cNvGrpSpPr/>
          <p:nvPr/>
        </p:nvGrpSpPr>
        <p:grpSpPr>
          <a:xfrm rot="4220027">
            <a:off x="-4672462" y="-8621977"/>
            <a:ext cx="11488865" cy="11256265"/>
            <a:chOff x="-5581956" y="-441626"/>
            <a:chExt cx="22977730" cy="22512530"/>
          </a:xfrm>
        </p:grpSpPr>
        <p:sp>
          <p:nvSpPr>
            <p:cNvPr id="8" name="Freeform 4">
              <a:extLst>
                <a:ext uri="{FF2B5EF4-FFF2-40B4-BE49-F238E27FC236}">
                  <a16:creationId xmlns:a16="http://schemas.microsoft.com/office/drawing/2014/main" id="{81743A01-977C-A3D4-5419-94B7FA5F6566}"/>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sp>
        <p:nvSpPr>
          <p:cNvPr id="3" name="Text Placeholder 2">
            <a:extLst>
              <a:ext uri="{FF2B5EF4-FFF2-40B4-BE49-F238E27FC236}">
                <a16:creationId xmlns:a16="http://schemas.microsoft.com/office/drawing/2014/main" id="{8FFFC2A0-6922-9BC4-7066-4F141BBF1AC1}"/>
              </a:ext>
            </a:extLst>
          </p:cNvPr>
          <p:cNvSpPr>
            <a:spLocks noGrp="1"/>
          </p:cNvSpPr>
          <p:nvPr>
            <p:ph type="body" sz="quarter" idx="18"/>
          </p:nvPr>
        </p:nvSpPr>
        <p:spPr>
          <a:xfrm>
            <a:off x="529757" y="1582750"/>
            <a:ext cx="11222532" cy="4343986"/>
          </a:xfrm>
        </p:spPr>
        <p:txBody>
          <a:bodyPr/>
          <a:lstStyle/>
          <a:p>
            <a:pPr>
              <a:lnSpc>
                <a:spcPct val="115000"/>
              </a:lnSpc>
              <a:spcBef>
                <a:spcPts val="1600"/>
              </a:spcBef>
              <a:spcAft>
                <a:spcPts val="400"/>
              </a:spcAft>
            </a:pPr>
            <a:r>
              <a:rPr lang="en-US" b="1" dirty="0">
                <a:solidFill>
                  <a:srgbClr val="434343"/>
                </a:solidFill>
                <a:effectLst/>
              </a:rPr>
              <a:t>The Victims’ Rights Directive</a:t>
            </a:r>
            <a:endParaRPr lang="fr-FR" b="1" dirty="0">
              <a:solidFill>
                <a:srgbClr val="434343"/>
              </a:solidFill>
              <a:effectLst/>
            </a:endParaRPr>
          </a:p>
          <a:p>
            <a:pPr marL="0" indent="0">
              <a:lnSpc>
                <a:spcPct val="115000"/>
              </a:lnSpc>
              <a:spcBef>
                <a:spcPts val="1200"/>
              </a:spcBef>
              <a:spcAft>
                <a:spcPts val="1200"/>
              </a:spcAft>
            </a:pPr>
            <a:r>
              <a:rPr lang="en-US" u="sng" dirty="0">
                <a:solidFill>
                  <a:srgbClr val="1155CC"/>
                </a:solidFill>
                <a:effectLst/>
                <a:ea typeface="Arial" panose="020B0604020202020204" pitchFamily="34" charset="0"/>
                <a:hlinkClick r:id="rId2"/>
              </a:rPr>
              <a:t>The Victims’ Rights Directive</a:t>
            </a:r>
            <a:r>
              <a:rPr lang="en-US" u="sng" dirty="0">
                <a:solidFill>
                  <a:srgbClr val="1155CC"/>
                </a:solidFill>
                <a:effectLst/>
                <a:ea typeface="Arial" panose="020B0604020202020204" pitchFamily="34" charset="0"/>
              </a:rPr>
              <a:t> </a:t>
            </a:r>
            <a:r>
              <a:rPr lang="en-US" dirty="0">
                <a:effectLst/>
                <a:ea typeface="Arial" panose="020B0604020202020204" pitchFamily="34" charset="0"/>
              </a:rPr>
              <a:t>(2012/29/EU) sets rules to support and protect victims of crime, ensuring they are treated with respect. This includes victims of gender-based violence and harassment at work.</a:t>
            </a:r>
            <a:endParaRPr lang="fr-FR" dirty="0">
              <a:effectLst/>
              <a:ea typeface="Arial" panose="020B0604020202020204" pitchFamily="34" charset="0"/>
            </a:endParaRPr>
          </a:p>
          <a:p>
            <a:pPr marL="0" indent="0">
              <a:lnSpc>
                <a:spcPct val="115000"/>
              </a:lnSpc>
            </a:pPr>
            <a:r>
              <a:rPr lang="en-US" dirty="0">
                <a:effectLst/>
                <a:ea typeface="Arial" panose="020B0604020202020204" pitchFamily="34" charset="0"/>
              </a:rPr>
              <a:t>If you have faced sexism or harassment in the culinary industry, this directive helps you get the proper support and protection. It also ensures you can access justice and gives guidelines for employers on handling such issues.</a:t>
            </a:r>
            <a:endParaRPr lang="fr-FR" dirty="0">
              <a:effectLst/>
              <a:ea typeface="Arial" panose="020B0604020202020204" pitchFamily="34" charset="0"/>
            </a:endParaRPr>
          </a:p>
          <a:p>
            <a:pPr marL="342900" indent="-342900">
              <a:buFont typeface="Arial" panose="020B0604020202020204" pitchFamily="34" charset="0"/>
              <a:buChar char="•"/>
            </a:pPr>
            <a:endParaRPr lang="en-US" dirty="0"/>
          </a:p>
          <a:p>
            <a:pPr marL="0" indent="0"/>
            <a:endParaRPr lang="en-US" dirty="0"/>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2090ABAB-0355-4061-6464-AA4B8F60521D}"/>
              </a:ext>
            </a:extLst>
          </p:cNvPr>
          <p:cNvSpPr>
            <a:spLocks noGrp="1"/>
          </p:cNvSpPr>
          <p:nvPr>
            <p:ph type="body" sz="quarter" idx="16"/>
          </p:nvPr>
        </p:nvSpPr>
        <p:spPr/>
        <p:txBody>
          <a:bodyPr>
            <a:normAutofit lnSpcReduction="10000"/>
          </a:bodyPr>
          <a:lstStyle/>
          <a:p>
            <a:r>
              <a:rPr lang="en-US" dirty="0"/>
              <a:t>Your rights to address sexism in the workplace</a:t>
            </a:r>
          </a:p>
        </p:txBody>
      </p:sp>
      <p:sp>
        <p:nvSpPr>
          <p:cNvPr id="4" name="Rectangle 3">
            <a:extLst>
              <a:ext uri="{FF2B5EF4-FFF2-40B4-BE49-F238E27FC236}">
                <a16:creationId xmlns:a16="http://schemas.microsoft.com/office/drawing/2014/main" id="{9A5E1118-8BCA-721C-C833-455C8A9112E6}"/>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54800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AC809-2D2E-4942-6AEB-FD2113E71DF0}"/>
            </a:ext>
          </a:extLst>
        </p:cNvPr>
        <p:cNvGrpSpPr/>
        <p:nvPr/>
      </p:nvGrpSpPr>
      <p:grpSpPr>
        <a:xfrm>
          <a:off x="0" y="0"/>
          <a:ext cx="0" cy="0"/>
          <a:chOff x="0" y="0"/>
          <a:chExt cx="0" cy="0"/>
        </a:xfrm>
      </p:grpSpPr>
      <p:grpSp>
        <p:nvGrpSpPr>
          <p:cNvPr id="5" name="Group 3">
            <a:extLst>
              <a:ext uri="{FF2B5EF4-FFF2-40B4-BE49-F238E27FC236}">
                <a16:creationId xmlns:a16="http://schemas.microsoft.com/office/drawing/2014/main" id="{C9FCDBC8-1C58-94C5-5764-00C49EF3454C}"/>
              </a:ext>
            </a:extLst>
          </p:cNvPr>
          <p:cNvGrpSpPr/>
          <p:nvPr/>
        </p:nvGrpSpPr>
        <p:grpSpPr>
          <a:xfrm rot="4220027">
            <a:off x="-4672462" y="-8621977"/>
            <a:ext cx="11488865" cy="11256265"/>
            <a:chOff x="-5581956" y="-441626"/>
            <a:chExt cx="22977730" cy="22512530"/>
          </a:xfrm>
        </p:grpSpPr>
        <p:sp>
          <p:nvSpPr>
            <p:cNvPr id="6" name="Freeform 4">
              <a:extLst>
                <a:ext uri="{FF2B5EF4-FFF2-40B4-BE49-F238E27FC236}">
                  <a16:creationId xmlns:a16="http://schemas.microsoft.com/office/drawing/2014/main" id="{309B4640-35DF-1539-634D-79988AC8AA69}"/>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sp>
        <p:nvSpPr>
          <p:cNvPr id="3" name="Text Placeholder 2">
            <a:extLst>
              <a:ext uri="{FF2B5EF4-FFF2-40B4-BE49-F238E27FC236}">
                <a16:creationId xmlns:a16="http://schemas.microsoft.com/office/drawing/2014/main" id="{0F462A2E-E210-9D1F-32AC-2E04E92DD9C7}"/>
              </a:ext>
            </a:extLst>
          </p:cNvPr>
          <p:cNvSpPr>
            <a:spLocks noGrp="1"/>
          </p:cNvSpPr>
          <p:nvPr>
            <p:ph type="body" sz="quarter" idx="18"/>
          </p:nvPr>
        </p:nvSpPr>
        <p:spPr>
          <a:xfrm>
            <a:off x="529757" y="1582750"/>
            <a:ext cx="11222532" cy="4343986"/>
          </a:xfrm>
        </p:spPr>
        <p:txBody>
          <a:bodyPr/>
          <a:lstStyle/>
          <a:p>
            <a:pPr>
              <a:lnSpc>
                <a:spcPct val="115000"/>
              </a:lnSpc>
              <a:spcBef>
                <a:spcPts val="1600"/>
              </a:spcBef>
              <a:spcAft>
                <a:spcPts val="400"/>
              </a:spcAft>
            </a:pPr>
            <a:r>
              <a:rPr lang="en-US" b="1" dirty="0">
                <a:solidFill>
                  <a:srgbClr val="434343"/>
                </a:solidFill>
                <a:effectLst/>
              </a:rPr>
              <a:t>The Work-Life Balance Directive</a:t>
            </a:r>
            <a:endParaRPr lang="fr-FR" b="1" dirty="0">
              <a:solidFill>
                <a:srgbClr val="434343"/>
              </a:solidFill>
              <a:effectLst/>
            </a:endParaRPr>
          </a:p>
          <a:p>
            <a:pPr marL="0" indent="0">
              <a:lnSpc>
                <a:spcPct val="115000"/>
              </a:lnSpc>
              <a:spcAft>
                <a:spcPts val="400"/>
              </a:spcAft>
            </a:pPr>
            <a:r>
              <a:rPr lang="en-US" u="sng" dirty="0">
                <a:solidFill>
                  <a:srgbClr val="1155CC"/>
                </a:solidFill>
                <a:effectLst/>
                <a:ea typeface="Arial" panose="020B0604020202020204" pitchFamily="34" charset="0"/>
                <a:hlinkClick r:id="rId2"/>
              </a:rPr>
              <a:t>The Work-Life Balance Directive</a:t>
            </a:r>
            <a:r>
              <a:rPr lang="en-US" dirty="0">
                <a:effectLst/>
                <a:ea typeface="Arial" panose="020B0604020202020204" pitchFamily="34" charset="0"/>
              </a:rPr>
              <a:t> (2019/1158) aims to improve access to family leave and flexible work arrangements. It recognizes the challenges faced by working parents and caregivers, promoting equal opportunities and treatment in the job market.</a:t>
            </a:r>
            <a:endParaRPr lang="fr-FR" dirty="0">
              <a:effectLst/>
              <a:ea typeface="Arial" panose="020B0604020202020204" pitchFamily="34" charset="0"/>
            </a:endParaRPr>
          </a:p>
          <a:p>
            <a:pPr>
              <a:lnSpc>
                <a:spcPct val="115000"/>
              </a:lnSpc>
            </a:pPr>
            <a:r>
              <a:rPr lang="en-US" dirty="0">
                <a:effectLst/>
                <a:ea typeface="Arial" panose="020B0604020202020204" pitchFamily="34" charset="0"/>
              </a:rPr>
              <a:t> </a:t>
            </a:r>
            <a:endParaRPr lang="fr-FR" dirty="0">
              <a:effectLst/>
              <a:ea typeface="Arial" panose="020B0604020202020204" pitchFamily="34" charset="0"/>
            </a:endParaRPr>
          </a:p>
          <a:p>
            <a:pPr marL="0" indent="0">
              <a:lnSpc>
                <a:spcPct val="115000"/>
              </a:lnSpc>
            </a:pPr>
            <a:r>
              <a:rPr lang="en-US" dirty="0">
                <a:effectLst/>
                <a:ea typeface="Arial" panose="020B0604020202020204" pitchFamily="34" charset="0"/>
              </a:rPr>
              <a:t>This directive helps you, especially if you juggle multiple roles. It supports your right to request flexible work schedules and take family-related leave without the fear of discrimination or losing your job.</a:t>
            </a:r>
            <a:endParaRPr lang="fr-FR" dirty="0">
              <a:effectLst/>
              <a:ea typeface="Arial" panose="020B0604020202020204" pitchFamily="34" charset="0"/>
            </a:endParaRPr>
          </a:p>
          <a:p>
            <a:pPr marL="0" indent="0"/>
            <a:endParaRPr lang="en-US" dirty="0"/>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FBC319CF-1181-EA3D-8E84-871E517A1AB3}"/>
              </a:ext>
            </a:extLst>
          </p:cNvPr>
          <p:cNvSpPr>
            <a:spLocks noGrp="1"/>
          </p:cNvSpPr>
          <p:nvPr>
            <p:ph type="body" sz="quarter" idx="16"/>
          </p:nvPr>
        </p:nvSpPr>
        <p:spPr/>
        <p:txBody>
          <a:bodyPr>
            <a:normAutofit lnSpcReduction="10000"/>
          </a:bodyPr>
          <a:lstStyle/>
          <a:p>
            <a:r>
              <a:rPr lang="en-US" dirty="0"/>
              <a:t>Your rights to address sexism in the workplace</a:t>
            </a:r>
          </a:p>
        </p:txBody>
      </p:sp>
      <p:sp>
        <p:nvSpPr>
          <p:cNvPr id="4" name="Rectangle 3">
            <a:extLst>
              <a:ext uri="{FF2B5EF4-FFF2-40B4-BE49-F238E27FC236}">
                <a16:creationId xmlns:a16="http://schemas.microsoft.com/office/drawing/2014/main" id="{172A787B-3A4B-7B7A-D7C8-BA1E4CD1F248}"/>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7881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264D-04E1-5341-E1D9-1F0E35739827}"/>
            </a:ext>
          </a:extLst>
        </p:cNvPr>
        <p:cNvGrpSpPr/>
        <p:nvPr/>
      </p:nvGrpSpPr>
      <p:grpSpPr>
        <a:xfrm>
          <a:off x="0" y="0"/>
          <a:ext cx="0" cy="0"/>
          <a:chOff x="0" y="0"/>
          <a:chExt cx="0" cy="0"/>
        </a:xfrm>
      </p:grpSpPr>
      <p:grpSp>
        <p:nvGrpSpPr>
          <p:cNvPr id="5" name="Group 3">
            <a:extLst>
              <a:ext uri="{FF2B5EF4-FFF2-40B4-BE49-F238E27FC236}">
                <a16:creationId xmlns:a16="http://schemas.microsoft.com/office/drawing/2014/main" id="{1DD92597-A4F3-85D6-43FA-0A65789629DF}"/>
              </a:ext>
            </a:extLst>
          </p:cNvPr>
          <p:cNvGrpSpPr/>
          <p:nvPr/>
        </p:nvGrpSpPr>
        <p:grpSpPr>
          <a:xfrm rot="4220027">
            <a:off x="-4672462" y="-8621977"/>
            <a:ext cx="11488865" cy="11256265"/>
            <a:chOff x="-5581956" y="-441626"/>
            <a:chExt cx="22977730" cy="22512530"/>
          </a:xfrm>
        </p:grpSpPr>
        <p:sp>
          <p:nvSpPr>
            <p:cNvPr id="6" name="Freeform 4">
              <a:extLst>
                <a:ext uri="{FF2B5EF4-FFF2-40B4-BE49-F238E27FC236}">
                  <a16:creationId xmlns:a16="http://schemas.microsoft.com/office/drawing/2014/main" id="{2504BE2D-EC48-6EA3-B899-DD06ABEE9FA6}"/>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sp>
        <p:nvSpPr>
          <p:cNvPr id="3" name="Text Placeholder 2">
            <a:extLst>
              <a:ext uri="{FF2B5EF4-FFF2-40B4-BE49-F238E27FC236}">
                <a16:creationId xmlns:a16="http://schemas.microsoft.com/office/drawing/2014/main" id="{DE812B8F-93A2-8E74-F6AD-00DC2582FB80}"/>
              </a:ext>
            </a:extLst>
          </p:cNvPr>
          <p:cNvSpPr>
            <a:spLocks noGrp="1"/>
          </p:cNvSpPr>
          <p:nvPr>
            <p:ph type="body" sz="quarter" idx="18"/>
          </p:nvPr>
        </p:nvSpPr>
        <p:spPr>
          <a:xfrm>
            <a:off x="529757" y="1582750"/>
            <a:ext cx="11222532" cy="4343986"/>
          </a:xfrm>
        </p:spPr>
        <p:txBody>
          <a:bodyPr/>
          <a:lstStyle/>
          <a:p>
            <a:pPr>
              <a:lnSpc>
                <a:spcPct val="115000"/>
              </a:lnSpc>
              <a:spcBef>
                <a:spcPts val="1600"/>
              </a:spcBef>
              <a:spcAft>
                <a:spcPts val="400"/>
              </a:spcAft>
            </a:pPr>
            <a:r>
              <a:rPr lang="en-US" b="1" dirty="0">
                <a:solidFill>
                  <a:srgbClr val="434343"/>
                </a:solidFill>
                <a:effectLst/>
              </a:rPr>
              <a:t>Harassment Policies</a:t>
            </a:r>
          </a:p>
          <a:p>
            <a:pPr marL="0" indent="0">
              <a:lnSpc>
                <a:spcPct val="115000"/>
              </a:lnSpc>
              <a:spcBef>
                <a:spcPts val="1600"/>
              </a:spcBef>
              <a:spcAft>
                <a:spcPts val="400"/>
              </a:spcAft>
            </a:pPr>
            <a:r>
              <a:rPr lang="en-US" dirty="0">
                <a:solidFill>
                  <a:srgbClr val="434343"/>
                </a:solidFill>
                <a:effectLst/>
              </a:rPr>
              <a:t>Your employer should have policies that protect you from harassment. These policies should clearly define what constitutes harassment and outline the steps to report it.</a:t>
            </a:r>
          </a:p>
          <a:p>
            <a:pPr marL="0" indent="0">
              <a:lnSpc>
                <a:spcPct val="115000"/>
              </a:lnSpc>
              <a:spcBef>
                <a:spcPts val="1600"/>
              </a:spcBef>
              <a:spcAft>
                <a:spcPts val="400"/>
              </a:spcAft>
            </a:pPr>
            <a:r>
              <a:rPr lang="en-US" dirty="0">
                <a:solidFill>
                  <a:srgbClr val="434343"/>
                </a:solidFill>
                <a:effectLst/>
              </a:rPr>
              <a:t>Familiarize yourself with your workplace’s policies on discrimination and harassment.</a:t>
            </a:r>
          </a:p>
          <a:p>
            <a:pPr marL="342900" indent="-342900">
              <a:lnSpc>
                <a:spcPct val="115000"/>
              </a:lnSpc>
              <a:spcBef>
                <a:spcPts val="1600"/>
              </a:spcBef>
              <a:spcAft>
                <a:spcPts val="400"/>
              </a:spcAft>
              <a:buFont typeface="Arial" panose="020B0604020202020204" pitchFamily="34" charset="0"/>
              <a:buChar char="•"/>
            </a:pPr>
            <a:r>
              <a:rPr lang="en-US" dirty="0">
                <a:solidFill>
                  <a:srgbClr val="434343"/>
                </a:solidFill>
                <a:effectLst/>
              </a:rPr>
              <a:t> Ask employer/HR for a copy of the employee handbook</a:t>
            </a:r>
          </a:p>
          <a:p>
            <a:pPr marL="0" indent="0"/>
            <a:endParaRPr lang="en-US" dirty="0"/>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A0632D15-8FCA-C037-D046-1D3B4B8A5745}"/>
              </a:ext>
            </a:extLst>
          </p:cNvPr>
          <p:cNvSpPr>
            <a:spLocks noGrp="1"/>
          </p:cNvSpPr>
          <p:nvPr>
            <p:ph type="body" sz="quarter" idx="16"/>
          </p:nvPr>
        </p:nvSpPr>
        <p:spPr/>
        <p:txBody>
          <a:bodyPr>
            <a:normAutofit lnSpcReduction="10000"/>
          </a:bodyPr>
          <a:lstStyle/>
          <a:p>
            <a:r>
              <a:rPr lang="en-US" dirty="0"/>
              <a:t>Your rights to face sexism in the workplace</a:t>
            </a:r>
          </a:p>
        </p:txBody>
      </p:sp>
      <p:sp>
        <p:nvSpPr>
          <p:cNvPr id="4" name="Rectangle 3">
            <a:extLst>
              <a:ext uri="{FF2B5EF4-FFF2-40B4-BE49-F238E27FC236}">
                <a16:creationId xmlns:a16="http://schemas.microsoft.com/office/drawing/2014/main" id="{CD818E3E-CD5A-AC3F-9A7B-A45424E3209D}"/>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601995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2581A-1A24-FAA1-F7ED-63AE755F4328}"/>
            </a:ext>
          </a:extLst>
        </p:cNvPr>
        <p:cNvGrpSpPr/>
        <p:nvPr/>
      </p:nvGrpSpPr>
      <p:grpSpPr>
        <a:xfrm>
          <a:off x="0" y="0"/>
          <a:ext cx="0" cy="0"/>
          <a:chOff x="0" y="0"/>
          <a:chExt cx="0" cy="0"/>
        </a:xfrm>
      </p:grpSpPr>
      <p:grpSp>
        <p:nvGrpSpPr>
          <p:cNvPr id="5" name="Group 3">
            <a:extLst>
              <a:ext uri="{FF2B5EF4-FFF2-40B4-BE49-F238E27FC236}">
                <a16:creationId xmlns:a16="http://schemas.microsoft.com/office/drawing/2014/main" id="{244BDF23-E22F-3A82-16D7-378EED12A185}"/>
              </a:ext>
            </a:extLst>
          </p:cNvPr>
          <p:cNvGrpSpPr/>
          <p:nvPr/>
        </p:nvGrpSpPr>
        <p:grpSpPr>
          <a:xfrm rot="4220027">
            <a:off x="-4442424" y="-8248166"/>
            <a:ext cx="11488865" cy="11256265"/>
            <a:chOff x="-5581956" y="-441626"/>
            <a:chExt cx="22977730" cy="22512530"/>
          </a:xfrm>
        </p:grpSpPr>
        <p:sp>
          <p:nvSpPr>
            <p:cNvPr id="6" name="Freeform 4">
              <a:extLst>
                <a:ext uri="{FF2B5EF4-FFF2-40B4-BE49-F238E27FC236}">
                  <a16:creationId xmlns:a16="http://schemas.microsoft.com/office/drawing/2014/main" id="{791189E5-C992-DF03-8796-CD3958C3311E}"/>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sp>
        <p:nvSpPr>
          <p:cNvPr id="3" name="Text Placeholder 2">
            <a:extLst>
              <a:ext uri="{FF2B5EF4-FFF2-40B4-BE49-F238E27FC236}">
                <a16:creationId xmlns:a16="http://schemas.microsoft.com/office/drawing/2014/main" id="{8DDDCFB1-4C5B-CDB9-E26E-857C5FA3E13C}"/>
              </a:ext>
            </a:extLst>
          </p:cNvPr>
          <p:cNvSpPr>
            <a:spLocks noGrp="1"/>
          </p:cNvSpPr>
          <p:nvPr>
            <p:ph type="body" sz="quarter" idx="18"/>
          </p:nvPr>
        </p:nvSpPr>
        <p:spPr>
          <a:xfrm>
            <a:off x="529757" y="1582750"/>
            <a:ext cx="11222532" cy="4343986"/>
          </a:xfrm>
        </p:spPr>
        <p:txBody>
          <a:bodyPr/>
          <a:lstStyle/>
          <a:p>
            <a:pPr>
              <a:lnSpc>
                <a:spcPct val="115000"/>
              </a:lnSpc>
              <a:spcBef>
                <a:spcPts val="1600"/>
              </a:spcBef>
              <a:spcAft>
                <a:spcPts val="400"/>
              </a:spcAft>
            </a:pPr>
            <a:r>
              <a:rPr lang="en-US" b="1" dirty="0">
                <a:solidFill>
                  <a:srgbClr val="434343"/>
                </a:solidFill>
                <a:effectLst/>
              </a:rPr>
              <a:t>Reporting Mechanisms</a:t>
            </a:r>
          </a:p>
          <a:p>
            <a:pPr marL="0" indent="0">
              <a:lnSpc>
                <a:spcPct val="115000"/>
              </a:lnSpc>
              <a:spcBef>
                <a:spcPts val="1600"/>
              </a:spcBef>
              <a:spcAft>
                <a:spcPts val="400"/>
              </a:spcAft>
            </a:pPr>
            <a:r>
              <a:rPr lang="en-US" dirty="0">
                <a:solidFill>
                  <a:srgbClr val="434343"/>
                </a:solidFill>
                <a:effectLst/>
              </a:rPr>
              <a:t>Keep a record of incidents, including dates, times, and details of what happened. This can be crucial if you need to provide evidence to support your claims.</a:t>
            </a:r>
          </a:p>
          <a:p>
            <a:pPr marL="0" indent="0">
              <a:lnSpc>
                <a:spcPct val="115000"/>
              </a:lnSpc>
              <a:spcBef>
                <a:spcPts val="1600"/>
              </a:spcBef>
              <a:spcAft>
                <a:spcPts val="400"/>
              </a:spcAft>
            </a:pPr>
            <a:r>
              <a:rPr lang="en-US" dirty="0">
                <a:solidFill>
                  <a:srgbClr val="434343"/>
                </a:solidFill>
                <a:effectLst/>
              </a:rPr>
              <a:t>There should be a clear process for reporting incidents of discrimination or harassment.</a:t>
            </a:r>
            <a:r>
              <a:rPr lang="en-US" dirty="0">
                <a:solidFill>
                  <a:srgbClr val="434343"/>
                </a:solidFill>
              </a:rPr>
              <a:t> </a:t>
            </a:r>
            <a:r>
              <a:rPr lang="en-US" dirty="0">
                <a:solidFill>
                  <a:srgbClr val="434343"/>
                </a:solidFill>
                <a:effectLst/>
              </a:rPr>
              <a:t>This might include contacting </a:t>
            </a:r>
            <a:r>
              <a:rPr lang="en-US" dirty="0">
                <a:solidFill>
                  <a:srgbClr val="434343"/>
                </a:solidFill>
              </a:rPr>
              <a:t>your employer</a:t>
            </a:r>
            <a:r>
              <a:rPr lang="en-US" dirty="0">
                <a:solidFill>
                  <a:srgbClr val="434343"/>
                </a:solidFill>
                <a:effectLst/>
              </a:rPr>
              <a:t>, speaking to a designated compliance officer and filling out a report form</a:t>
            </a:r>
            <a:r>
              <a:rPr lang="en-US" dirty="0">
                <a:solidFill>
                  <a:srgbClr val="434343"/>
                </a:solidFill>
              </a:rPr>
              <a:t>. </a:t>
            </a:r>
            <a:endParaRPr lang="en-US" dirty="0">
              <a:solidFill>
                <a:srgbClr val="434343"/>
              </a:solidFill>
              <a:effectLst/>
            </a:endParaRPr>
          </a:p>
          <a:p>
            <a:pPr marL="0" indent="0">
              <a:lnSpc>
                <a:spcPct val="115000"/>
              </a:lnSpc>
              <a:spcBef>
                <a:spcPts val="1600"/>
              </a:spcBef>
              <a:spcAft>
                <a:spcPts val="400"/>
              </a:spcAft>
            </a:pPr>
            <a:r>
              <a:rPr lang="en-US" dirty="0">
                <a:solidFill>
                  <a:srgbClr val="434343"/>
                </a:solidFill>
                <a:effectLst/>
              </a:rPr>
              <a:t>If you experience or witness sexism, report it to your employer/HR department or a trusted supervisor. Be clear about what happened and provide as many details as possible.</a:t>
            </a:r>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88DD5651-C9B0-6075-40BC-57B3839057B8}"/>
              </a:ext>
            </a:extLst>
          </p:cNvPr>
          <p:cNvSpPr>
            <a:spLocks noGrp="1"/>
          </p:cNvSpPr>
          <p:nvPr>
            <p:ph type="body" sz="quarter" idx="16"/>
          </p:nvPr>
        </p:nvSpPr>
        <p:spPr/>
        <p:txBody>
          <a:bodyPr>
            <a:normAutofit lnSpcReduction="10000"/>
          </a:bodyPr>
          <a:lstStyle/>
          <a:p>
            <a:r>
              <a:rPr lang="en-US" dirty="0"/>
              <a:t>Your rights to face sexism in the workplace</a:t>
            </a:r>
          </a:p>
        </p:txBody>
      </p:sp>
      <p:sp>
        <p:nvSpPr>
          <p:cNvPr id="4" name="Rectangle 3">
            <a:extLst>
              <a:ext uri="{FF2B5EF4-FFF2-40B4-BE49-F238E27FC236}">
                <a16:creationId xmlns:a16="http://schemas.microsoft.com/office/drawing/2014/main" id="{2D5E143A-0DB2-B7BD-33F9-12AAC41003AB}"/>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169841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5AE5D-46BE-7B7E-6901-04F9F734714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551911-9A7B-6DBF-617D-BAC7F012CDD8}"/>
              </a:ext>
            </a:extLst>
          </p:cNvPr>
          <p:cNvSpPr>
            <a:spLocks noGrp="1"/>
          </p:cNvSpPr>
          <p:nvPr>
            <p:ph type="body" sz="quarter" idx="15"/>
          </p:nvPr>
        </p:nvSpPr>
        <p:spPr/>
        <p:txBody>
          <a:bodyPr/>
          <a:lstStyle/>
          <a:p>
            <a:r>
              <a:rPr lang="en-US" dirty="0"/>
              <a:t>QUIZ</a:t>
            </a:r>
          </a:p>
        </p:txBody>
      </p:sp>
    </p:spTree>
    <p:extLst>
      <p:ext uri="{BB962C8B-B14F-4D97-AF65-F5344CB8AC3E}">
        <p14:creationId xmlns:p14="http://schemas.microsoft.com/office/powerpoint/2010/main" val="1189451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B522-077A-DEB1-AE55-8454AB7C74EB}"/>
            </a:ext>
          </a:extLst>
        </p:cNvPr>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898C18DA-E285-0C1A-5416-0283497E2349}"/>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3F446116-7125-DFF2-5396-72A298B27575}"/>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1 . What is the Gender Equality Directive (2006/54/EC) focused on?</a:t>
            </a:r>
          </a:p>
          <a:p>
            <a:pPr marL="0" indent="0"/>
            <a:endParaRPr lang="en-US" dirty="0"/>
          </a:p>
          <a:p>
            <a:pPr marL="0" indent="0"/>
            <a:r>
              <a:rPr lang="en-US" dirty="0"/>
              <a:t>a) Ensuring equal treatment of men and women at work</a:t>
            </a:r>
          </a:p>
          <a:p>
            <a:pPr marL="0" indent="0"/>
            <a:r>
              <a:rPr lang="en-US" dirty="0"/>
              <a:t>b) Protecting against workplace violence</a:t>
            </a:r>
          </a:p>
          <a:p>
            <a:pPr marL="0" indent="0"/>
            <a:r>
              <a:rPr lang="en-US" dirty="0"/>
              <a:t>c) Providing maternity leave</a:t>
            </a:r>
          </a:p>
          <a:p>
            <a:pPr marL="0" indent="0"/>
            <a:r>
              <a:rPr lang="en-US" dirty="0"/>
              <a:t>d) Promoting flexible work arrangements</a:t>
            </a:r>
          </a:p>
          <a:p>
            <a:pPr marL="0" indent="0"/>
            <a:endParaRPr lang="en-US" dirty="0"/>
          </a:p>
          <a:p>
            <a:pPr marL="0" indent="0"/>
            <a:endParaRPr lang="en-US" dirty="0"/>
          </a:p>
        </p:txBody>
      </p:sp>
      <p:sp>
        <p:nvSpPr>
          <p:cNvPr id="5" name="Text Placeholder 4">
            <a:extLst>
              <a:ext uri="{FF2B5EF4-FFF2-40B4-BE49-F238E27FC236}">
                <a16:creationId xmlns:a16="http://schemas.microsoft.com/office/drawing/2014/main" id="{2F20B94A-5943-9207-B5CD-EF61738DA77F}"/>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spTree>
    <p:extLst>
      <p:ext uri="{BB962C8B-B14F-4D97-AF65-F5344CB8AC3E}">
        <p14:creationId xmlns:p14="http://schemas.microsoft.com/office/powerpoint/2010/main" val="419477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52F8-0E39-4804-7A23-D8ECD0541603}"/>
            </a:ext>
          </a:extLst>
        </p:cNvPr>
        <p:cNvGrpSpPr/>
        <p:nvPr/>
      </p:nvGrpSpPr>
      <p:grpSpPr>
        <a:xfrm>
          <a:off x="0" y="0"/>
          <a:ext cx="0" cy="0"/>
          <a:chOff x="0" y="0"/>
          <a:chExt cx="0" cy="0"/>
        </a:xfrm>
      </p:grpSpPr>
      <p:pic>
        <p:nvPicPr>
          <p:cNvPr id="6" name="Picture Placeholder 5" descr="A group of people in a kitchen&#10;&#10;Description automatically generated">
            <a:extLst>
              <a:ext uri="{FF2B5EF4-FFF2-40B4-BE49-F238E27FC236}">
                <a16:creationId xmlns:a16="http://schemas.microsoft.com/office/drawing/2014/main" id="{DCE592A4-378C-8E74-B5FD-92502E602C16}"/>
              </a:ext>
            </a:extLst>
          </p:cNvPr>
          <p:cNvPicPr>
            <a:picLocks noGrp="1" noChangeAspect="1"/>
          </p:cNvPicPr>
          <p:nvPr>
            <p:ph type="pic" sz="quarter" idx="53"/>
          </p:nvPr>
        </p:nvPicPr>
        <p:blipFill>
          <a:blip r:embed="rId2"/>
          <a:srcRect l="22784" r="22784"/>
          <a:stretch>
            <a:fillRect/>
          </a:stretch>
        </p:blipFill>
        <p:spPr>
          <a:xfrm>
            <a:off x="6977063" y="1225550"/>
            <a:ext cx="4479925" cy="4629150"/>
          </a:xfrm>
        </p:spPr>
      </p:pic>
      <p:sp>
        <p:nvSpPr>
          <p:cNvPr id="4" name="Text Placeholder 5">
            <a:extLst>
              <a:ext uri="{FF2B5EF4-FFF2-40B4-BE49-F238E27FC236}">
                <a16:creationId xmlns:a16="http://schemas.microsoft.com/office/drawing/2014/main" id="{90B2BB40-3C1F-B273-C5DF-9A282DD535D9}"/>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400" dirty="0"/>
              <a:t>1 . What is the Gender Equality Directive (2006/54/EC) focused on?</a:t>
            </a:r>
          </a:p>
          <a:p>
            <a:pPr marL="0" indent="0"/>
            <a:endParaRPr lang="en-US" dirty="0"/>
          </a:p>
          <a:p>
            <a:pPr marL="0" indent="0"/>
            <a:r>
              <a:rPr lang="en-US" dirty="0"/>
              <a:t>Answer: a) Ensuring equal treatment of men and women at work</a:t>
            </a:r>
          </a:p>
        </p:txBody>
      </p:sp>
      <p:sp>
        <p:nvSpPr>
          <p:cNvPr id="5" name="Text Placeholder 4">
            <a:extLst>
              <a:ext uri="{FF2B5EF4-FFF2-40B4-BE49-F238E27FC236}">
                <a16:creationId xmlns:a16="http://schemas.microsoft.com/office/drawing/2014/main" id="{0EB394F0-58B8-CC0D-DF6A-59D876C3B7AE}"/>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spTree>
    <p:extLst>
      <p:ext uri="{BB962C8B-B14F-4D97-AF65-F5344CB8AC3E}">
        <p14:creationId xmlns:p14="http://schemas.microsoft.com/office/powerpoint/2010/main" val="48933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A2D2F-2628-8B9D-CE9A-2C9EF4C0A4AC}"/>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554CD9AB-2B1A-5B96-28A3-B836A5F5C9C3}"/>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2. What does the Victims’ Rights Directive (2012/29/EU) ensure?</a:t>
            </a:r>
          </a:p>
          <a:p>
            <a:pPr marL="0" indent="0"/>
            <a:endParaRPr lang="en-US" sz="2600" dirty="0"/>
          </a:p>
          <a:p>
            <a:pPr marL="0" indent="0"/>
            <a:r>
              <a:rPr lang="en-US" dirty="0"/>
              <a:t>a) Access to justice and support for victims of crime</a:t>
            </a:r>
          </a:p>
          <a:p>
            <a:pPr marL="0" indent="0"/>
            <a:r>
              <a:rPr lang="en-US" dirty="0"/>
              <a:t>b) Equal pay for equal work</a:t>
            </a:r>
          </a:p>
          <a:p>
            <a:pPr marL="0" indent="0"/>
            <a:r>
              <a:rPr lang="en-US" dirty="0"/>
              <a:t>c) Gender equality in promotions</a:t>
            </a:r>
          </a:p>
          <a:p>
            <a:pPr marL="0" indent="0"/>
            <a:r>
              <a:rPr lang="en-US" dirty="0"/>
              <a:t>d) Availability of family-related leave</a:t>
            </a:r>
          </a:p>
        </p:txBody>
      </p:sp>
      <p:sp>
        <p:nvSpPr>
          <p:cNvPr id="5" name="Text Placeholder 4">
            <a:extLst>
              <a:ext uri="{FF2B5EF4-FFF2-40B4-BE49-F238E27FC236}">
                <a16:creationId xmlns:a16="http://schemas.microsoft.com/office/drawing/2014/main" id="{6167EC6E-4095-4625-C44A-103F65974222}"/>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a:extLst>
              <a:ext uri="{FF2B5EF4-FFF2-40B4-BE49-F238E27FC236}">
                <a16:creationId xmlns:a16="http://schemas.microsoft.com/office/drawing/2014/main" id="{CD8CB3C0-6E56-03AD-0B26-19248964855D}"/>
              </a:ext>
            </a:extLst>
          </p:cNvPr>
          <p:cNvPicPr>
            <a:picLocks noGrp="1" noChangeAspect="1"/>
          </p:cNvPicPr>
          <p:nvPr>
            <p:ph type="pic" sz="quarter" idx="53"/>
          </p:nvPr>
        </p:nvPicPr>
        <p:blipFill>
          <a:blip r:embed="rId2"/>
          <a:srcRect l="41617" t="-181" r="3553" b="181"/>
          <a:stretch/>
        </p:blipFill>
        <p:spPr>
          <a:xfrm>
            <a:off x="6977063" y="302600"/>
            <a:ext cx="5292000" cy="5468275"/>
          </a:xfrm>
        </p:spPr>
      </p:pic>
    </p:spTree>
    <p:extLst>
      <p:ext uri="{BB962C8B-B14F-4D97-AF65-F5344CB8AC3E}">
        <p14:creationId xmlns:p14="http://schemas.microsoft.com/office/powerpoint/2010/main" val="249475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23F1A-64E5-9D17-D5D8-A59F3113EA75}"/>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4E770B4F-4DC4-7214-9D63-BB772521A8FC}"/>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2. What does the Victims’ Rights Directive (2012/29/EU) ensure?</a:t>
            </a:r>
          </a:p>
          <a:p>
            <a:pPr marL="0" indent="0"/>
            <a:endParaRPr lang="en-US" sz="2600" dirty="0"/>
          </a:p>
          <a:p>
            <a:pPr marL="0" indent="0"/>
            <a:r>
              <a:rPr lang="en-US" dirty="0"/>
              <a:t>Answer: a) Access to justice and support for victims of crime</a:t>
            </a:r>
          </a:p>
        </p:txBody>
      </p:sp>
      <p:sp>
        <p:nvSpPr>
          <p:cNvPr id="5" name="Text Placeholder 4">
            <a:extLst>
              <a:ext uri="{FF2B5EF4-FFF2-40B4-BE49-F238E27FC236}">
                <a16:creationId xmlns:a16="http://schemas.microsoft.com/office/drawing/2014/main" id="{1AE458DA-790C-1B9E-A333-9CEB4A8D4DF4}"/>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2C8B97DC-0573-2660-C396-B3B6E0A217FD}"/>
              </a:ext>
            </a:extLst>
          </p:cNvPr>
          <p:cNvPicPr>
            <a:picLocks noGrp="1" noChangeAspect="1"/>
          </p:cNvPicPr>
          <p:nvPr>
            <p:ph type="pic" sz="quarter" idx="53"/>
          </p:nvPr>
        </p:nvPicPr>
        <p:blipFill>
          <a:blip r:embed="rId2"/>
          <a:srcRect l="41617" t="-181" r="3553" b="181"/>
          <a:stretch/>
        </p:blipFill>
        <p:spPr>
          <a:xfrm>
            <a:off x="6977063" y="302600"/>
            <a:ext cx="5292000" cy="5468275"/>
          </a:xfrm>
        </p:spPr>
      </p:pic>
    </p:spTree>
    <p:extLst>
      <p:ext uri="{BB962C8B-B14F-4D97-AF65-F5344CB8AC3E}">
        <p14:creationId xmlns:p14="http://schemas.microsoft.com/office/powerpoint/2010/main" val="3915848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84BEA-ABBF-3972-E490-203D1D402F4E}"/>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FE19FFAC-1F2E-16B0-6924-A0496EB76509}"/>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3. What is the purpose of the Work-Life Balance Directive (2019/1158)?</a:t>
            </a:r>
          </a:p>
          <a:p>
            <a:pPr marL="0" indent="0"/>
            <a:endParaRPr lang="en-US" sz="2600" dirty="0"/>
          </a:p>
          <a:p>
            <a:pPr marL="0" indent="0"/>
            <a:r>
              <a:rPr lang="en-US" dirty="0"/>
              <a:t>a) To stop gender-based violence</a:t>
            </a:r>
          </a:p>
          <a:p>
            <a:pPr marL="0" indent="0"/>
            <a:r>
              <a:rPr lang="en-US" dirty="0"/>
              <a:t>b) To improve access to family leave and flexible work arrangements</a:t>
            </a:r>
          </a:p>
          <a:p>
            <a:pPr marL="0" indent="0"/>
            <a:r>
              <a:rPr lang="en-US" dirty="0"/>
              <a:t>c) To ensure equal pay</a:t>
            </a:r>
          </a:p>
          <a:p>
            <a:pPr marL="0" indent="0"/>
            <a:r>
              <a:rPr lang="en-US" dirty="0"/>
              <a:t>d) To provide training programs</a:t>
            </a:r>
          </a:p>
        </p:txBody>
      </p:sp>
      <p:sp>
        <p:nvSpPr>
          <p:cNvPr id="5" name="Text Placeholder 4">
            <a:extLst>
              <a:ext uri="{FF2B5EF4-FFF2-40B4-BE49-F238E27FC236}">
                <a16:creationId xmlns:a16="http://schemas.microsoft.com/office/drawing/2014/main" id="{70342003-E333-596F-89AA-C7FA62481A6D}"/>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a:extLst>
              <a:ext uri="{FF2B5EF4-FFF2-40B4-BE49-F238E27FC236}">
                <a16:creationId xmlns:a16="http://schemas.microsoft.com/office/drawing/2014/main" id="{C31262BF-C661-995F-88C0-4D085948BDA0}"/>
              </a:ext>
            </a:extLst>
          </p:cNvPr>
          <p:cNvPicPr>
            <a:picLocks noGrp="1" noChangeAspect="1"/>
          </p:cNvPicPr>
          <p:nvPr>
            <p:ph type="pic" sz="quarter" idx="53"/>
          </p:nvPr>
        </p:nvPicPr>
        <p:blipFill>
          <a:blip r:embed="rId2"/>
          <a:srcRect l="33299" r="2227"/>
          <a:stretch/>
        </p:blipFill>
        <p:spPr>
          <a:xfrm>
            <a:off x="6096000" y="818225"/>
            <a:ext cx="5292000" cy="5468275"/>
          </a:xfrm>
        </p:spPr>
      </p:pic>
    </p:spTree>
    <p:extLst>
      <p:ext uri="{BB962C8B-B14F-4D97-AF65-F5344CB8AC3E}">
        <p14:creationId xmlns:p14="http://schemas.microsoft.com/office/powerpoint/2010/main" val="139214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rot="4220027">
            <a:off x="-542070" y="-4396039"/>
            <a:ext cx="10330971" cy="10652026"/>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p:cNvGrpSpPr/>
          <p:nvPr/>
        </p:nvGrpSpPr>
        <p:grpSpPr>
          <a:xfrm>
            <a:off x="-2680462" y="-6101979"/>
            <a:ext cx="16148169" cy="610198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p:cNvGrpSpPr/>
          <p:nvPr/>
        </p:nvGrpSpPr>
        <p:grpSpPr>
          <a:xfrm>
            <a:off x="-3671155" y="6857999"/>
            <a:ext cx="16148169" cy="2193027"/>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p:cNvGrpSpPr/>
          <p:nvPr/>
        </p:nvGrpSpPr>
        <p:grpSpPr>
          <a:xfrm>
            <a:off x="-2987800" y="-807842"/>
            <a:ext cx="2987800" cy="11409236"/>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01</a:t>
            </a:r>
          </a:p>
        </p:txBody>
      </p:sp>
      <p:sp>
        <p:nvSpPr>
          <p:cNvPr id="12" name="TextBox 12"/>
          <p:cNvSpPr txBox="1"/>
          <p:nvPr/>
        </p:nvSpPr>
        <p:spPr>
          <a:xfrm>
            <a:off x="875809" y="1928526"/>
            <a:ext cx="7054239" cy="1154162"/>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Understanding sexism in the kitchen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64B7-15D9-D516-196A-291BCECA9B11}"/>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E2DAAB6C-3B35-C706-2884-057077716D38}"/>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3. What is the purpose of the Work-Life Balance Directive (2019/1158)?</a:t>
            </a:r>
          </a:p>
          <a:p>
            <a:pPr marL="0" indent="0"/>
            <a:endParaRPr lang="en-US" sz="2600" dirty="0"/>
          </a:p>
          <a:p>
            <a:pPr marL="0" indent="0"/>
            <a:r>
              <a:rPr lang="en-US" dirty="0"/>
              <a:t>Answer: b) To improve access to family leave and flexible work arrangements</a:t>
            </a:r>
          </a:p>
        </p:txBody>
      </p:sp>
      <p:sp>
        <p:nvSpPr>
          <p:cNvPr id="5" name="Text Placeholder 4">
            <a:extLst>
              <a:ext uri="{FF2B5EF4-FFF2-40B4-BE49-F238E27FC236}">
                <a16:creationId xmlns:a16="http://schemas.microsoft.com/office/drawing/2014/main" id="{AFCD2D3F-34E2-42BA-C549-0372B1D61A72}"/>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062B3227-0434-843E-5F6F-49B0BDE8A006}"/>
              </a:ext>
            </a:extLst>
          </p:cNvPr>
          <p:cNvPicPr>
            <a:picLocks noGrp="1" noChangeAspect="1"/>
          </p:cNvPicPr>
          <p:nvPr>
            <p:ph type="pic" sz="quarter" idx="53"/>
          </p:nvPr>
        </p:nvPicPr>
        <p:blipFill>
          <a:blip r:embed="rId2"/>
          <a:srcRect l="33299" r="2227"/>
          <a:stretch/>
        </p:blipFill>
        <p:spPr>
          <a:xfrm>
            <a:off x="6096000" y="818225"/>
            <a:ext cx="5292000" cy="5468275"/>
          </a:xfrm>
        </p:spPr>
      </p:pic>
    </p:spTree>
    <p:extLst>
      <p:ext uri="{BB962C8B-B14F-4D97-AF65-F5344CB8AC3E}">
        <p14:creationId xmlns:p14="http://schemas.microsoft.com/office/powerpoint/2010/main" val="97518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13EF1-D663-561A-C5C5-7DADB000608F}"/>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0AED228-8F5C-6929-9A6A-307BB5F66428}"/>
              </a:ext>
            </a:extLst>
          </p:cNvPr>
          <p:cNvPicPr>
            <a:picLocks noGrp="1" noChangeAspect="1"/>
          </p:cNvPicPr>
          <p:nvPr>
            <p:ph type="pic" sz="quarter" idx="53"/>
          </p:nvPr>
        </p:nvPicPr>
        <p:blipFill>
          <a:blip r:embed="rId2"/>
          <a:srcRect l="17741" r="17741"/>
          <a:stretch/>
        </p:blipFill>
        <p:spPr>
          <a:xfrm>
            <a:off x="5868364" y="577491"/>
            <a:ext cx="5519175" cy="5703017"/>
          </a:xfrm>
        </p:spPr>
      </p:pic>
      <p:sp>
        <p:nvSpPr>
          <p:cNvPr id="4" name="Text Placeholder 5">
            <a:extLst>
              <a:ext uri="{FF2B5EF4-FFF2-40B4-BE49-F238E27FC236}">
                <a16:creationId xmlns:a16="http://schemas.microsoft.com/office/drawing/2014/main" id="{F657D9B1-EF7A-B55B-1354-F9ABDB8C6E0B}"/>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4. Which of the following is a step you should take if you experience discrimination or harassment at work?</a:t>
            </a:r>
          </a:p>
          <a:p>
            <a:pPr marL="0" indent="0"/>
            <a:endParaRPr lang="en-US" sz="2600" dirty="0"/>
          </a:p>
          <a:p>
            <a:pPr marL="0" indent="0"/>
            <a:r>
              <a:rPr lang="en-US" dirty="0"/>
              <a:t>a) Ignore the incident</a:t>
            </a:r>
          </a:p>
          <a:p>
            <a:pPr marL="0" indent="0"/>
            <a:r>
              <a:rPr lang="en-US" dirty="0"/>
              <a:t>b) Report it to your HR department or a trusted supervisor</a:t>
            </a:r>
          </a:p>
          <a:p>
            <a:pPr marL="0" indent="0"/>
            <a:r>
              <a:rPr lang="en-US" dirty="0"/>
              <a:t>c) Complain to colleagues</a:t>
            </a:r>
          </a:p>
          <a:p>
            <a:pPr marL="0" indent="0"/>
            <a:r>
              <a:rPr lang="en-US" dirty="0"/>
              <a:t>d) Quit your job</a:t>
            </a:r>
          </a:p>
        </p:txBody>
      </p:sp>
      <p:sp>
        <p:nvSpPr>
          <p:cNvPr id="5" name="Text Placeholder 4">
            <a:extLst>
              <a:ext uri="{FF2B5EF4-FFF2-40B4-BE49-F238E27FC236}">
                <a16:creationId xmlns:a16="http://schemas.microsoft.com/office/drawing/2014/main" id="{457D4E9B-86BD-5606-1DA4-658704059DBA}"/>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spTree>
    <p:extLst>
      <p:ext uri="{BB962C8B-B14F-4D97-AF65-F5344CB8AC3E}">
        <p14:creationId xmlns:p14="http://schemas.microsoft.com/office/powerpoint/2010/main" val="268689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93C65-F4C7-5650-5273-21A5692AF635}"/>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BC2DB1E9-28B9-D2A0-4662-B993123B388D}"/>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4. Which of the following is a step you should take if you experience discrimination or harassment at work?</a:t>
            </a:r>
          </a:p>
          <a:p>
            <a:pPr marL="0" indent="0"/>
            <a:endParaRPr lang="en-US" sz="2600" dirty="0"/>
          </a:p>
          <a:p>
            <a:pPr marL="0" indent="0"/>
            <a:r>
              <a:rPr lang="en-US" dirty="0"/>
              <a:t>Answer: b) Report it to your HR                       department or a trusted supervisor</a:t>
            </a:r>
          </a:p>
        </p:txBody>
      </p:sp>
      <p:sp>
        <p:nvSpPr>
          <p:cNvPr id="5" name="Text Placeholder 4">
            <a:extLst>
              <a:ext uri="{FF2B5EF4-FFF2-40B4-BE49-F238E27FC236}">
                <a16:creationId xmlns:a16="http://schemas.microsoft.com/office/drawing/2014/main" id="{DF63B965-BC9D-F018-5A44-B597A3B7AA7C}"/>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187950C3-4A83-3B48-53A5-E018D1D98B0A}"/>
              </a:ext>
            </a:extLst>
          </p:cNvPr>
          <p:cNvPicPr>
            <a:picLocks noGrp="1" noChangeAspect="1"/>
          </p:cNvPicPr>
          <p:nvPr>
            <p:ph type="pic" sz="quarter" idx="53"/>
          </p:nvPr>
        </p:nvPicPr>
        <p:blipFill>
          <a:blip r:embed="rId2"/>
          <a:srcRect l="17741" r="17741"/>
          <a:stretch/>
        </p:blipFill>
        <p:spPr>
          <a:xfrm>
            <a:off x="5868364" y="577491"/>
            <a:ext cx="5519175" cy="5703017"/>
          </a:xfrm>
        </p:spPr>
      </p:pic>
    </p:spTree>
    <p:extLst>
      <p:ext uri="{BB962C8B-B14F-4D97-AF65-F5344CB8AC3E}">
        <p14:creationId xmlns:p14="http://schemas.microsoft.com/office/powerpoint/2010/main" val="2133642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9DC3B-F610-5C10-3BE8-3E789F602338}"/>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D8684FB2-96D7-0F43-CB67-998C00642D7C}"/>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5. Why is it important to keep a record of incidents of discrimination or harassment?</a:t>
            </a:r>
          </a:p>
          <a:p>
            <a:pPr marL="0" indent="0"/>
            <a:endParaRPr lang="en-US" sz="2600" dirty="0"/>
          </a:p>
          <a:p>
            <a:pPr marL="0" indent="0"/>
            <a:r>
              <a:rPr lang="en-US" dirty="0"/>
              <a:t>a) To inform your colleagues</a:t>
            </a:r>
          </a:p>
          <a:p>
            <a:pPr marL="0" indent="0"/>
            <a:r>
              <a:rPr lang="en-US" dirty="0"/>
              <a:t>b) To provide evidence to support your claims</a:t>
            </a:r>
          </a:p>
          <a:p>
            <a:pPr marL="0" indent="0"/>
            <a:r>
              <a:rPr lang="en-US" dirty="0"/>
              <a:t>c) To write a blog post</a:t>
            </a:r>
          </a:p>
          <a:p>
            <a:pPr marL="0" indent="0"/>
            <a:r>
              <a:rPr lang="en-US" dirty="0"/>
              <a:t>d) To file a lawsuit</a:t>
            </a:r>
            <a:br>
              <a:rPr lang="en-US" dirty="0"/>
            </a:br>
            <a:endParaRPr lang="en-US" dirty="0"/>
          </a:p>
        </p:txBody>
      </p:sp>
      <p:sp>
        <p:nvSpPr>
          <p:cNvPr id="5" name="Text Placeholder 4">
            <a:extLst>
              <a:ext uri="{FF2B5EF4-FFF2-40B4-BE49-F238E27FC236}">
                <a16:creationId xmlns:a16="http://schemas.microsoft.com/office/drawing/2014/main" id="{2DE6BEBA-3986-122A-76BE-279EE44D2984}"/>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Questions</a:t>
            </a:r>
          </a:p>
        </p:txBody>
      </p:sp>
      <p:pic>
        <p:nvPicPr>
          <p:cNvPr id="7" name="Picture Placeholder 5">
            <a:extLst>
              <a:ext uri="{FF2B5EF4-FFF2-40B4-BE49-F238E27FC236}">
                <a16:creationId xmlns:a16="http://schemas.microsoft.com/office/drawing/2014/main" id="{9C095402-B969-63CE-C4DF-BF9F010A5BBA}"/>
              </a:ext>
            </a:extLst>
          </p:cNvPr>
          <p:cNvPicPr>
            <a:picLocks noChangeAspect="1"/>
          </p:cNvPicPr>
          <p:nvPr/>
        </p:nvPicPr>
        <p:blipFill>
          <a:blip r:embed="rId2"/>
          <a:srcRect l="17741" r="17741"/>
          <a:stretch/>
        </p:blipFill>
        <p:spPr>
          <a:xfrm>
            <a:off x="6689114" y="604952"/>
            <a:ext cx="5214937" cy="538864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pic>
    </p:spTree>
    <p:extLst>
      <p:ext uri="{BB962C8B-B14F-4D97-AF65-F5344CB8AC3E}">
        <p14:creationId xmlns:p14="http://schemas.microsoft.com/office/powerpoint/2010/main" val="4284346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F961-5498-90C5-5961-FF4D9B8AF41E}"/>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D1370319-0AEE-9D49-634B-FAE01F9E1C7C}"/>
              </a:ext>
            </a:extLst>
          </p:cNvPr>
          <p:cNvSpPr txBox="1">
            <a:spLocks/>
          </p:cNvSpPr>
          <p:nvPr/>
        </p:nvSpPr>
        <p:spPr>
          <a:xfrm>
            <a:off x="417729" y="2042160"/>
            <a:ext cx="5890260" cy="4815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dirty="0"/>
              <a:t>5. Why is it important to keep a record of incidents of discrimination or harassment?</a:t>
            </a:r>
          </a:p>
          <a:p>
            <a:pPr marL="0" indent="0"/>
            <a:endParaRPr lang="en-US" sz="2600" dirty="0"/>
          </a:p>
          <a:p>
            <a:pPr marL="0" indent="0"/>
            <a:r>
              <a:rPr lang="en-US" dirty="0"/>
              <a:t>Answer: b) To provide evidence to support your claims</a:t>
            </a:r>
          </a:p>
        </p:txBody>
      </p:sp>
      <p:sp>
        <p:nvSpPr>
          <p:cNvPr id="5" name="Text Placeholder 4">
            <a:extLst>
              <a:ext uri="{FF2B5EF4-FFF2-40B4-BE49-F238E27FC236}">
                <a16:creationId xmlns:a16="http://schemas.microsoft.com/office/drawing/2014/main" id="{C85E3B42-960C-A107-ABD8-233E5FAA86E7}"/>
              </a:ext>
            </a:extLst>
          </p:cNvPr>
          <p:cNvSpPr txBox="1">
            <a:spLocks/>
          </p:cNvSpPr>
          <p:nvPr/>
        </p:nvSpPr>
        <p:spPr>
          <a:xfrm>
            <a:off x="417729" y="787275"/>
            <a:ext cx="5085159" cy="13813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382B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Multiple Choice Answer</a:t>
            </a:r>
          </a:p>
        </p:txBody>
      </p:sp>
      <p:pic>
        <p:nvPicPr>
          <p:cNvPr id="7" name="Picture Placeholder 5">
            <a:extLst>
              <a:ext uri="{FF2B5EF4-FFF2-40B4-BE49-F238E27FC236}">
                <a16:creationId xmlns:a16="http://schemas.microsoft.com/office/drawing/2014/main" id="{5D49BBCA-7D92-907D-558B-192598B870F4}"/>
              </a:ext>
            </a:extLst>
          </p:cNvPr>
          <p:cNvPicPr>
            <a:picLocks noChangeAspect="1"/>
          </p:cNvPicPr>
          <p:nvPr/>
        </p:nvPicPr>
        <p:blipFill>
          <a:blip r:embed="rId2"/>
          <a:srcRect l="17741" r="17741"/>
          <a:stretch/>
        </p:blipFill>
        <p:spPr>
          <a:xfrm>
            <a:off x="6689114" y="604952"/>
            <a:ext cx="5214937" cy="538864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pic>
    </p:spTree>
    <p:extLst>
      <p:ext uri="{BB962C8B-B14F-4D97-AF65-F5344CB8AC3E}">
        <p14:creationId xmlns:p14="http://schemas.microsoft.com/office/powerpoint/2010/main" val="2736597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9EB68-1F9A-FD93-6531-EF069E07A9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A7316E-C1C2-4A1D-DA9E-565FC7C6B8D9}"/>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D2E45C34-F641-1D21-490E-CFDF33D78532}"/>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D1AE339F-F1BC-7E46-BCA6-851D2A710E74}"/>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38BB69BD-EDFE-07A7-99E2-BA051CB91A2E}"/>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6BC39D87-3AF6-AF8F-08D8-A54B101C5F3A}"/>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0CC177F5-FE65-B6B8-DA96-FD83EE88FEB9}"/>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F4E2F1DA-F551-EAD5-5D36-A0DAB90F481A}"/>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21ECC932-E383-4426-8978-72704F325A75}"/>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72CE8F7F-8E76-4F49-3F56-D496B189644F}"/>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65AA3D12-3356-C50F-C6F7-6B22552BC969}"/>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latin typeface="TT Rounds Condensed"/>
                <a:ea typeface="TT Rounds Condensed"/>
                <a:cs typeface="TT Rounds Condensed"/>
                <a:sym typeface="TT Rounds Condensed"/>
              </a:rPr>
              <a:t>03</a:t>
            </a:r>
          </a:p>
        </p:txBody>
      </p:sp>
      <p:sp>
        <p:nvSpPr>
          <p:cNvPr id="12" name="TextBox 12">
            <a:extLst>
              <a:ext uri="{FF2B5EF4-FFF2-40B4-BE49-F238E27FC236}">
                <a16:creationId xmlns:a16="http://schemas.microsoft.com/office/drawing/2014/main" id="{636269AC-2B1E-AE50-6DB0-0E53E7102FB4}"/>
              </a:ext>
            </a:extLst>
          </p:cNvPr>
          <p:cNvSpPr txBox="1"/>
          <p:nvPr/>
        </p:nvSpPr>
        <p:spPr>
          <a:xfrm>
            <a:off x="875809" y="1928526"/>
            <a:ext cx="7054239" cy="577081"/>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Support networks</a:t>
            </a:r>
          </a:p>
        </p:txBody>
      </p:sp>
      <p:pic>
        <p:nvPicPr>
          <p:cNvPr id="13" name="Picture Placeholder 5">
            <a:extLst>
              <a:ext uri="{FF2B5EF4-FFF2-40B4-BE49-F238E27FC236}">
                <a16:creationId xmlns:a16="http://schemas.microsoft.com/office/drawing/2014/main" id="{B016BCE5-BAF8-AAA8-8B8F-DB37783858DA}"/>
              </a:ext>
            </a:extLst>
          </p:cNvPr>
          <p:cNvPicPr>
            <a:picLocks noChangeAspect="1"/>
          </p:cNvPicPr>
          <p:nvPr/>
        </p:nvPicPr>
        <p:blipFill>
          <a:blip r:embed="rId3"/>
          <a:srcRect l="41617" t="-181" r="3553" b="181"/>
          <a:stretch/>
        </p:blipFill>
        <p:spPr>
          <a:xfrm>
            <a:off x="7971376" y="517379"/>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345925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C40B-775F-38F0-CDC0-F4E3F6AD1A4D}"/>
            </a:ext>
          </a:extLst>
        </p:cNvPr>
        <p:cNvGrpSpPr/>
        <p:nvPr/>
      </p:nvGrpSpPr>
      <p:grpSpPr>
        <a:xfrm>
          <a:off x="0" y="0"/>
          <a:ext cx="0" cy="0"/>
          <a:chOff x="0" y="0"/>
          <a:chExt cx="0" cy="0"/>
        </a:xfrm>
      </p:grpSpPr>
      <p:grpSp>
        <p:nvGrpSpPr>
          <p:cNvPr id="5" name="Group 3">
            <a:extLst>
              <a:ext uri="{FF2B5EF4-FFF2-40B4-BE49-F238E27FC236}">
                <a16:creationId xmlns:a16="http://schemas.microsoft.com/office/drawing/2014/main" id="{03EC8E3C-493B-88F8-9720-ECB57DCFACEA}"/>
              </a:ext>
            </a:extLst>
          </p:cNvPr>
          <p:cNvGrpSpPr/>
          <p:nvPr/>
        </p:nvGrpSpPr>
        <p:grpSpPr>
          <a:xfrm rot="4220027">
            <a:off x="4598858" y="-8494656"/>
            <a:ext cx="11488865" cy="11256265"/>
            <a:chOff x="-5581956" y="-441626"/>
            <a:chExt cx="22977730" cy="22512530"/>
          </a:xfrm>
          <a:solidFill>
            <a:srgbClr val="B6D1E1"/>
          </a:solidFill>
        </p:grpSpPr>
        <p:sp>
          <p:nvSpPr>
            <p:cNvPr id="6" name="Freeform 4">
              <a:extLst>
                <a:ext uri="{FF2B5EF4-FFF2-40B4-BE49-F238E27FC236}">
                  <a16:creationId xmlns:a16="http://schemas.microsoft.com/office/drawing/2014/main" id="{D2467157-8BA8-4AA9-3A37-A9DC74962E17}"/>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
        <p:nvSpPr>
          <p:cNvPr id="3" name="Text Placeholder 2">
            <a:extLst>
              <a:ext uri="{FF2B5EF4-FFF2-40B4-BE49-F238E27FC236}">
                <a16:creationId xmlns:a16="http://schemas.microsoft.com/office/drawing/2014/main" id="{165B0CE9-F5FD-4C9B-A6A4-94D375053664}"/>
              </a:ext>
            </a:extLst>
          </p:cNvPr>
          <p:cNvSpPr>
            <a:spLocks noGrp="1"/>
          </p:cNvSpPr>
          <p:nvPr>
            <p:ph type="body" sz="quarter" idx="18"/>
          </p:nvPr>
        </p:nvSpPr>
        <p:spPr>
          <a:xfrm>
            <a:off x="529757" y="1582750"/>
            <a:ext cx="11222532" cy="4343986"/>
          </a:xfrm>
        </p:spPr>
        <p:txBody>
          <a:bodyPr/>
          <a:lstStyle/>
          <a:p>
            <a:pPr marL="0" indent="0">
              <a:lnSpc>
                <a:spcPct val="115000"/>
              </a:lnSpc>
              <a:spcBef>
                <a:spcPts val="1600"/>
              </a:spcBef>
              <a:spcAft>
                <a:spcPts val="400"/>
              </a:spcAft>
            </a:pPr>
            <a:r>
              <a:rPr lang="en-US" dirty="0">
                <a:solidFill>
                  <a:srgbClr val="434343"/>
                </a:solidFill>
                <a:effectLst/>
              </a:rPr>
              <a:t>Being part of networks can help you to remember that you are not alone and that there are resources available to support you. Indeed, you can contact local and online organizations and people outside your workplace to have an outside perspective.</a:t>
            </a:r>
          </a:p>
          <a:p>
            <a:pPr>
              <a:lnSpc>
                <a:spcPct val="115000"/>
              </a:lnSpc>
              <a:spcBef>
                <a:spcPts val="1600"/>
              </a:spcBef>
              <a:spcAft>
                <a:spcPts val="400"/>
              </a:spcAft>
            </a:pPr>
            <a:r>
              <a:rPr lang="en-US" dirty="0">
                <a:solidFill>
                  <a:srgbClr val="434343"/>
                </a:solidFill>
                <a:effectLst/>
              </a:rPr>
              <a:t> You can join </a:t>
            </a:r>
            <a:r>
              <a:rPr lang="en-US" dirty="0"/>
              <a:t>networks such </a:t>
            </a:r>
            <a:r>
              <a:rPr lang="en-US" dirty="0">
                <a:solidFill>
                  <a:srgbClr val="434343"/>
                </a:solidFill>
              </a:rPr>
              <a:t>as </a:t>
            </a:r>
            <a:r>
              <a:rPr lang="fr-FR" altLang="fr-FR" dirty="0" err="1">
                <a:solidFill>
                  <a:srgbClr val="434343"/>
                </a:solidFill>
              </a:rPr>
              <a:t>European</a:t>
            </a:r>
            <a:r>
              <a:rPr lang="fr-FR" altLang="fr-FR" dirty="0">
                <a:solidFill>
                  <a:srgbClr val="434343"/>
                </a:solidFill>
              </a:rPr>
              <a:t> Network of Migrant </a:t>
            </a:r>
            <a:r>
              <a:rPr lang="fr-FR" altLang="fr-FR" dirty="0" err="1">
                <a:solidFill>
                  <a:srgbClr val="434343"/>
                </a:solidFill>
              </a:rPr>
              <a:t>Women</a:t>
            </a:r>
            <a:r>
              <a:rPr lang="fr-FR" altLang="fr-FR" dirty="0">
                <a:solidFill>
                  <a:srgbClr val="434343"/>
                </a:solidFill>
              </a:rPr>
              <a:t> (</a:t>
            </a:r>
            <a:r>
              <a:rPr lang="fr-FR" altLang="fr-FR" dirty="0" err="1">
                <a:solidFill>
                  <a:srgbClr val="434343"/>
                </a:solidFill>
              </a:rPr>
              <a:t>ENoMW</a:t>
            </a:r>
            <a:r>
              <a:rPr lang="fr-FR" altLang="fr-FR" dirty="0">
                <a:solidFill>
                  <a:srgbClr val="434343"/>
                </a:solidFill>
              </a:rPr>
              <a:t>) to </a:t>
            </a:r>
            <a:r>
              <a:rPr lang="fr-FR" altLang="fr-FR" dirty="0" err="1">
                <a:solidFill>
                  <a:srgbClr val="434343"/>
                </a:solidFill>
              </a:rPr>
              <a:t>strengthen</a:t>
            </a:r>
            <a:r>
              <a:rPr lang="fr-FR" altLang="fr-FR" dirty="0">
                <a:solidFill>
                  <a:srgbClr val="434343"/>
                </a:solidFill>
              </a:rPr>
              <a:t> </a:t>
            </a:r>
            <a:r>
              <a:rPr lang="fr-FR" altLang="fr-FR" dirty="0" err="1">
                <a:solidFill>
                  <a:srgbClr val="434343"/>
                </a:solidFill>
              </a:rPr>
              <a:t>your</a:t>
            </a:r>
            <a:r>
              <a:rPr lang="fr-FR" altLang="fr-FR" dirty="0">
                <a:solidFill>
                  <a:srgbClr val="434343"/>
                </a:solidFill>
              </a:rPr>
              <a:t> </a:t>
            </a:r>
            <a:r>
              <a:rPr lang="fr-FR" altLang="fr-FR" dirty="0" err="1">
                <a:solidFill>
                  <a:srgbClr val="434343"/>
                </a:solidFill>
              </a:rPr>
              <a:t>rights</a:t>
            </a:r>
            <a:r>
              <a:rPr lang="fr-FR" altLang="fr-FR" dirty="0">
                <a:solidFill>
                  <a:srgbClr val="434343"/>
                </a:solidFill>
              </a:rPr>
              <a:t>. This network aims to empower you through advocacy, networking, and capacity-building. Click and take a look at </a:t>
            </a:r>
            <a:r>
              <a:rPr lang="fr-FR" altLang="fr-FR" b="1" dirty="0">
                <a:solidFill>
                  <a:srgbClr val="434343"/>
                </a:solidFill>
                <a:hlinkClick r:id="rId2">
                  <a:extLst>
                    <a:ext uri="{A12FA001-AC4F-418D-AE19-62706E023703}">
                      <ahyp:hlinkClr xmlns:ahyp="http://schemas.microsoft.com/office/drawing/2018/hyperlinkcolor" val="tx"/>
                    </a:ext>
                  </a:extLst>
                </a:hlinkClick>
              </a:rPr>
              <a:t>ENoMW’s website</a:t>
            </a:r>
            <a:r>
              <a:rPr lang="fr-FR" altLang="fr-FR" dirty="0">
                <a:solidFill>
                  <a:srgbClr val="434343"/>
                </a:solidFill>
              </a:rPr>
              <a:t>.</a:t>
            </a:r>
          </a:p>
          <a:p>
            <a:pPr marL="0" marR="0" lvl="0" indent="0" algn="l" defTabSz="914400" rtl="0" eaLnBrk="0" fontAlgn="base" latinLnBrk="0" hangingPunct="0">
              <a:lnSpc>
                <a:spcPct val="100000"/>
              </a:lnSpc>
              <a:spcBef>
                <a:spcPct val="0"/>
              </a:spcBef>
              <a:spcAft>
                <a:spcPct val="0"/>
              </a:spcAft>
              <a:buClrTx/>
              <a:buSzTx/>
              <a:tabLst/>
            </a:pPr>
            <a:endParaRPr lang="fr-FR" altLang="fr-FR" dirty="0">
              <a:solidFill>
                <a:srgbClr val="434343"/>
              </a:solidFill>
            </a:endParaRPr>
          </a:p>
          <a:p>
            <a:pPr marL="0" marR="0" lvl="0" indent="0" algn="l" defTabSz="914400" rtl="0" eaLnBrk="0" fontAlgn="base" latinLnBrk="0" hangingPunct="0">
              <a:lnSpc>
                <a:spcPct val="100000"/>
              </a:lnSpc>
              <a:spcBef>
                <a:spcPct val="0"/>
              </a:spcBef>
              <a:spcAft>
                <a:spcPct val="0"/>
              </a:spcAft>
              <a:buClrTx/>
              <a:buSzTx/>
              <a:tabLst/>
            </a:pPr>
            <a:r>
              <a:rPr lang="fr-FR" altLang="fr-FR" dirty="0">
                <a:solidFill>
                  <a:srgbClr val="434343"/>
                </a:solidFill>
              </a:rPr>
              <a:t>If you need support services, such as a helpline, counselling, and legal assistance, you can contact the network Women Against Violence Europe (WAVE).</a:t>
            </a:r>
            <a:r>
              <a:rPr lang="fr-FR" altLang="fr-FR" b="1" dirty="0">
                <a:solidFill>
                  <a:srgbClr val="434343"/>
                </a:solidFill>
                <a:hlinkClick r:id="rId3">
                  <a:extLst>
                    <a:ext uri="{A12FA001-AC4F-418D-AE19-62706E023703}">
                      <ahyp:hlinkClr xmlns:ahyp="http://schemas.microsoft.com/office/drawing/2018/hyperlinkcolor" val="tx"/>
                    </a:ext>
                  </a:extLst>
                </a:hlinkClick>
              </a:rPr>
              <a:t>WAVE Network Website</a:t>
            </a:r>
            <a:endParaRPr lang="fr-FR" altLang="fr-FR" b="1" dirty="0">
              <a:solidFill>
                <a:srgbClr val="434343"/>
              </a:solidFill>
            </a:endParaRPr>
          </a:p>
          <a:p>
            <a:pPr marL="0" indent="0"/>
            <a:endParaRPr lang="en-US" dirty="0">
              <a:solidFill>
                <a:srgbClr val="434343"/>
              </a:solidFill>
            </a:endParaRPr>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02B2720D-C549-EDD2-E63A-C9FCD4749598}"/>
              </a:ext>
            </a:extLst>
          </p:cNvPr>
          <p:cNvSpPr>
            <a:spLocks noGrp="1"/>
          </p:cNvSpPr>
          <p:nvPr>
            <p:ph type="body" sz="quarter" idx="16"/>
          </p:nvPr>
        </p:nvSpPr>
        <p:spPr/>
        <p:txBody>
          <a:bodyPr>
            <a:normAutofit lnSpcReduction="10000"/>
          </a:bodyPr>
          <a:lstStyle/>
          <a:p>
            <a:r>
              <a:rPr lang="en-US" dirty="0"/>
              <a:t>Support networks</a:t>
            </a:r>
          </a:p>
        </p:txBody>
      </p:sp>
      <p:sp>
        <p:nvSpPr>
          <p:cNvPr id="4" name="Rectangle 3">
            <a:extLst>
              <a:ext uri="{FF2B5EF4-FFF2-40B4-BE49-F238E27FC236}">
                <a16:creationId xmlns:a16="http://schemas.microsoft.com/office/drawing/2014/main" id="{5FD9450C-C12E-3E25-BD52-D09C0CD09147}"/>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11253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70A7E-0561-33D0-C6FC-BD769ABD59B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66BEA7-6DFF-D220-FEF0-1BA3B1251D69}"/>
              </a:ext>
            </a:extLst>
          </p:cNvPr>
          <p:cNvSpPr>
            <a:spLocks noGrp="1"/>
          </p:cNvSpPr>
          <p:nvPr>
            <p:ph type="body" sz="quarter" idx="18"/>
          </p:nvPr>
        </p:nvSpPr>
        <p:spPr>
          <a:xfrm>
            <a:off x="529757" y="1582750"/>
            <a:ext cx="11222532" cy="4343986"/>
          </a:xfrm>
        </p:spPr>
        <p:txBody>
          <a:bodyPr/>
          <a:lstStyle/>
          <a:p>
            <a:pPr>
              <a:lnSpc>
                <a:spcPct val="115000"/>
              </a:lnSpc>
              <a:spcBef>
                <a:spcPts val="1600"/>
              </a:spcBef>
              <a:spcAft>
                <a:spcPts val="400"/>
              </a:spcAft>
            </a:pPr>
            <a:r>
              <a:rPr lang="fr-FR" dirty="0">
                <a:solidFill>
                  <a:srgbClr val="434343"/>
                </a:solidFill>
                <a:effectLst/>
              </a:rPr>
              <a:t>In addition, </a:t>
            </a:r>
            <a:r>
              <a:rPr lang="fr-FR" dirty="0" err="1">
                <a:solidFill>
                  <a:srgbClr val="434343"/>
                </a:solidFill>
                <a:effectLst/>
              </a:rPr>
              <a:t>find</a:t>
            </a:r>
            <a:r>
              <a:rPr lang="fr-FR" dirty="0">
                <a:solidFill>
                  <a:srgbClr val="434343"/>
                </a:solidFill>
                <a:effectLst/>
              </a:rPr>
              <a:t> </a:t>
            </a:r>
            <a:r>
              <a:rPr lang="fr-FR" dirty="0" err="1">
                <a:solidFill>
                  <a:srgbClr val="434343"/>
                </a:solidFill>
                <a:effectLst/>
              </a:rPr>
              <a:t>below</a:t>
            </a:r>
            <a:r>
              <a:rPr lang="fr-FR" dirty="0">
                <a:solidFill>
                  <a:srgbClr val="434343"/>
                </a:solidFill>
                <a:effectLst/>
              </a:rPr>
              <a:t> a </a:t>
            </a:r>
            <a:r>
              <a:rPr lang="fr-FR" dirty="0" err="1">
                <a:solidFill>
                  <a:srgbClr val="434343"/>
                </a:solidFill>
                <a:effectLst/>
              </a:rPr>
              <a:t>list</a:t>
            </a:r>
            <a:r>
              <a:rPr lang="fr-FR" dirty="0">
                <a:solidFill>
                  <a:srgbClr val="434343"/>
                </a:solidFill>
                <a:effectLst/>
              </a:rPr>
              <a:t> of networks </a:t>
            </a:r>
            <a:r>
              <a:rPr lang="fr-FR" dirty="0" err="1">
                <a:solidFill>
                  <a:srgbClr val="434343"/>
                </a:solidFill>
                <a:effectLst/>
              </a:rPr>
              <a:t>you</a:t>
            </a:r>
            <a:r>
              <a:rPr lang="fr-FR" dirty="0">
                <a:solidFill>
                  <a:srgbClr val="434343"/>
                </a:solidFill>
                <a:effectLst/>
              </a:rPr>
              <a:t> can contact,</a:t>
            </a:r>
            <a:endParaRPr lang="fr-FR" altLang="fr-FR" dirty="0">
              <a:solidFill>
                <a:srgbClr val="434343"/>
              </a:solidFill>
            </a:endParaRPr>
          </a:p>
          <a:p>
            <a:pPr marL="342900" indent="-342900" algn="l" fontAlgn="base">
              <a:buFont typeface="Arial" panose="020B0604020202020204" pitchFamily="34" charset="0"/>
              <a:buChar char="•"/>
            </a:pPr>
            <a:r>
              <a:rPr lang="en-US" b="1" i="0" dirty="0">
                <a:solidFill>
                  <a:srgbClr val="2A2E34"/>
                </a:solidFill>
                <a:effectLst/>
                <a:latin typeface="-apple-system"/>
              </a:rPr>
              <a:t>France</a:t>
            </a:r>
            <a:br>
              <a:rPr lang="en-US" b="0" i="0" dirty="0">
                <a:solidFill>
                  <a:srgbClr val="2A2E34"/>
                </a:solidFill>
                <a:effectLst/>
                <a:latin typeface="-apple-system"/>
              </a:rPr>
            </a:br>
            <a:r>
              <a:rPr lang="en-US" b="1" i="0" dirty="0">
                <a:solidFill>
                  <a:srgbClr val="2A2E34"/>
                </a:solidFill>
                <a:effectLst/>
                <a:latin typeface="inherit"/>
              </a:rPr>
              <a:t>Fédération Nationale </a:t>
            </a:r>
            <a:r>
              <a:rPr lang="en-US" b="1" i="0" dirty="0" err="1">
                <a:solidFill>
                  <a:srgbClr val="2A2E34"/>
                </a:solidFill>
                <a:effectLst/>
                <a:latin typeface="inherit"/>
              </a:rPr>
              <a:t>Solidarité</a:t>
            </a:r>
            <a:r>
              <a:rPr lang="en-US" b="1" i="0" dirty="0">
                <a:solidFill>
                  <a:srgbClr val="2A2E34"/>
                </a:solidFill>
                <a:effectLst/>
                <a:latin typeface="inherit"/>
              </a:rPr>
              <a:t> Femmes (FNSF)</a:t>
            </a:r>
            <a:r>
              <a:rPr lang="en-US" b="0" i="0" dirty="0">
                <a:solidFill>
                  <a:srgbClr val="2A2E34"/>
                </a:solidFill>
                <a:effectLst/>
                <a:latin typeface="-apple-system"/>
              </a:rPr>
              <a:t>: This organization coordinates a network of shelters and support services for women victims of violence. </a:t>
            </a:r>
            <a:r>
              <a:rPr lang="en-US" b="0" i="0" u="sng" dirty="0">
                <a:solidFill>
                  <a:srgbClr val="4A90E2"/>
                </a:solidFill>
                <a:effectLst/>
                <a:latin typeface="-apple-system"/>
                <a:hlinkClick r:id="rId2"/>
              </a:rPr>
              <a:t>Visit FNSF</a:t>
            </a:r>
            <a:br>
              <a:rPr lang="en-US" b="0" i="0" dirty="0">
                <a:solidFill>
                  <a:srgbClr val="2A2E34"/>
                </a:solidFill>
                <a:effectLst/>
                <a:latin typeface="-apple-system"/>
              </a:rPr>
            </a:br>
            <a:endParaRPr lang="en-US" b="0" i="0" dirty="0">
              <a:solidFill>
                <a:srgbClr val="2A2E34"/>
              </a:solidFill>
              <a:effectLst/>
              <a:latin typeface="-apple-system"/>
            </a:endParaRPr>
          </a:p>
          <a:p>
            <a:pPr marL="342900" indent="-342900" algn="l" fontAlgn="base">
              <a:spcBef>
                <a:spcPts val="750"/>
              </a:spcBef>
              <a:buFont typeface="Arial" panose="020B0604020202020204" pitchFamily="34" charset="0"/>
              <a:buChar char="•"/>
            </a:pPr>
            <a:r>
              <a:rPr lang="en-US" b="1" i="0" dirty="0">
                <a:solidFill>
                  <a:srgbClr val="2A2E34"/>
                </a:solidFill>
                <a:effectLst/>
                <a:latin typeface="-apple-system"/>
              </a:rPr>
              <a:t>Netherlands</a:t>
            </a:r>
            <a:br>
              <a:rPr lang="en-US" b="0" i="0" dirty="0">
                <a:solidFill>
                  <a:srgbClr val="2A2E34"/>
                </a:solidFill>
                <a:effectLst/>
                <a:latin typeface="-apple-system"/>
              </a:rPr>
            </a:br>
            <a:r>
              <a:rPr lang="en-US" b="1" i="0" dirty="0">
                <a:solidFill>
                  <a:srgbClr val="2A2E34"/>
                </a:solidFill>
                <a:effectLst/>
                <a:latin typeface="inherit"/>
              </a:rPr>
              <a:t>Mama Cash</a:t>
            </a:r>
            <a:r>
              <a:rPr lang="en-US" b="0" i="0" dirty="0">
                <a:solidFill>
                  <a:srgbClr val="2A2E34"/>
                </a:solidFill>
                <a:effectLst/>
                <a:latin typeface="-apple-system"/>
              </a:rPr>
              <a:t>: Provides funding and support to feminist and women's rights groups working on issues such as gender-based violence and discrimination. </a:t>
            </a:r>
            <a:r>
              <a:rPr lang="en-US" b="0" i="0" u="sng" dirty="0">
                <a:solidFill>
                  <a:srgbClr val="4A90E2"/>
                </a:solidFill>
                <a:effectLst/>
                <a:latin typeface="-apple-system"/>
                <a:hlinkClick r:id="rId3"/>
              </a:rPr>
              <a:t>Visit Mama Cash</a:t>
            </a:r>
            <a:endParaRPr lang="en-US" b="0" i="0" dirty="0">
              <a:solidFill>
                <a:srgbClr val="2A2E34"/>
              </a:solidFill>
              <a:effectLst/>
              <a:latin typeface="-apple-system"/>
            </a:endParaRPr>
          </a:p>
        </p:txBody>
      </p:sp>
      <p:sp>
        <p:nvSpPr>
          <p:cNvPr id="2" name="Text Placeholder 1">
            <a:extLst>
              <a:ext uri="{FF2B5EF4-FFF2-40B4-BE49-F238E27FC236}">
                <a16:creationId xmlns:a16="http://schemas.microsoft.com/office/drawing/2014/main" id="{38281F2F-DD16-B3AF-16F3-6E072A3DBD4D}"/>
              </a:ext>
            </a:extLst>
          </p:cNvPr>
          <p:cNvSpPr>
            <a:spLocks noGrp="1"/>
          </p:cNvSpPr>
          <p:nvPr>
            <p:ph type="body" sz="quarter" idx="16"/>
          </p:nvPr>
        </p:nvSpPr>
        <p:spPr/>
        <p:txBody>
          <a:bodyPr>
            <a:normAutofit lnSpcReduction="10000"/>
          </a:bodyPr>
          <a:lstStyle/>
          <a:p>
            <a:r>
              <a:rPr lang="en-US" dirty="0"/>
              <a:t>Support networks</a:t>
            </a:r>
          </a:p>
        </p:txBody>
      </p:sp>
      <p:sp>
        <p:nvSpPr>
          <p:cNvPr id="4" name="Rectangle 3">
            <a:extLst>
              <a:ext uri="{FF2B5EF4-FFF2-40B4-BE49-F238E27FC236}">
                <a16:creationId xmlns:a16="http://schemas.microsoft.com/office/drawing/2014/main" id="{D8D2AE49-73EF-92D4-1FC6-F01334A8075E}"/>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5" name="Group 3">
            <a:extLst>
              <a:ext uri="{FF2B5EF4-FFF2-40B4-BE49-F238E27FC236}">
                <a16:creationId xmlns:a16="http://schemas.microsoft.com/office/drawing/2014/main" id="{06184A39-16F3-E97F-1E61-757AFD94D545}"/>
              </a:ext>
            </a:extLst>
          </p:cNvPr>
          <p:cNvGrpSpPr/>
          <p:nvPr/>
        </p:nvGrpSpPr>
        <p:grpSpPr>
          <a:xfrm rot="4220027">
            <a:off x="4598858" y="-8494656"/>
            <a:ext cx="11488865" cy="11256265"/>
            <a:chOff x="-5581956" y="-441626"/>
            <a:chExt cx="22977730" cy="22512530"/>
          </a:xfrm>
          <a:solidFill>
            <a:srgbClr val="B6D1E1"/>
          </a:solidFill>
        </p:grpSpPr>
        <p:sp>
          <p:nvSpPr>
            <p:cNvPr id="6" name="Freeform 4">
              <a:extLst>
                <a:ext uri="{FF2B5EF4-FFF2-40B4-BE49-F238E27FC236}">
                  <a16:creationId xmlns:a16="http://schemas.microsoft.com/office/drawing/2014/main" id="{A78FFA27-18FA-BB6A-EFBE-B85EF2A95092}"/>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Tree>
    <p:extLst>
      <p:ext uri="{BB962C8B-B14F-4D97-AF65-F5344CB8AC3E}">
        <p14:creationId xmlns:p14="http://schemas.microsoft.com/office/powerpoint/2010/main" val="3782701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C95A-1083-2376-1FEF-8D6485DE2E3C}"/>
            </a:ext>
          </a:extLst>
        </p:cNvPr>
        <p:cNvGrpSpPr/>
        <p:nvPr/>
      </p:nvGrpSpPr>
      <p:grpSpPr>
        <a:xfrm>
          <a:off x="0" y="0"/>
          <a:ext cx="0" cy="0"/>
          <a:chOff x="0" y="0"/>
          <a:chExt cx="0" cy="0"/>
        </a:xfrm>
      </p:grpSpPr>
      <p:grpSp>
        <p:nvGrpSpPr>
          <p:cNvPr id="5" name="Group 3">
            <a:extLst>
              <a:ext uri="{FF2B5EF4-FFF2-40B4-BE49-F238E27FC236}">
                <a16:creationId xmlns:a16="http://schemas.microsoft.com/office/drawing/2014/main" id="{8110BC34-AEE0-0B53-1F9E-EAA17C259C4E}"/>
              </a:ext>
            </a:extLst>
          </p:cNvPr>
          <p:cNvGrpSpPr/>
          <p:nvPr/>
        </p:nvGrpSpPr>
        <p:grpSpPr>
          <a:xfrm rot="4220027">
            <a:off x="4598858" y="-8494656"/>
            <a:ext cx="11488865" cy="11256265"/>
            <a:chOff x="-5581956" y="-441626"/>
            <a:chExt cx="22977730" cy="22512530"/>
          </a:xfrm>
          <a:solidFill>
            <a:srgbClr val="B6D1E1"/>
          </a:solidFill>
        </p:grpSpPr>
        <p:sp>
          <p:nvSpPr>
            <p:cNvPr id="6" name="Freeform 4">
              <a:extLst>
                <a:ext uri="{FF2B5EF4-FFF2-40B4-BE49-F238E27FC236}">
                  <a16:creationId xmlns:a16="http://schemas.microsoft.com/office/drawing/2014/main" id="{C503A14B-2A50-734C-2443-0E5E797A32E0}"/>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
        <p:nvSpPr>
          <p:cNvPr id="3" name="Text Placeholder 2">
            <a:extLst>
              <a:ext uri="{FF2B5EF4-FFF2-40B4-BE49-F238E27FC236}">
                <a16:creationId xmlns:a16="http://schemas.microsoft.com/office/drawing/2014/main" id="{BED368E8-8C70-77F0-4579-6FFE944875B1}"/>
              </a:ext>
            </a:extLst>
          </p:cNvPr>
          <p:cNvSpPr>
            <a:spLocks noGrp="1"/>
          </p:cNvSpPr>
          <p:nvPr>
            <p:ph type="body" sz="quarter" idx="18"/>
          </p:nvPr>
        </p:nvSpPr>
        <p:spPr>
          <a:xfrm>
            <a:off x="529757" y="1582750"/>
            <a:ext cx="11222532" cy="4343986"/>
          </a:xfrm>
        </p:spPr>
        <p:txBody>
          <a:bodyPr/>
          <a:lstStyle/>
          <a:p>
            <a:pPr algn="l" fontAlgn="base">
              <a:spcBef>
                <a:spcPts val="750"/>
              </a:spcBef>
            </a:pPr>
            <a:r>
              <a:rPr lang="en-US" b="1" i="0" dirty="0">
                <a:solidFill>
                  <a:srgbClr val="2A2E34"/>
                </a:solidFill>
                <a:effectLst/>
                <a:latin typeface="-apple-system"/>
              </a:rPr>
              <a:t>Sweden</a:t>
            </a:r>
            <a:endParaRPr lang="en-US" b="0" i="0" dirty="0">
              <a:solidFill>
                <a:srgbClr val="2A2E34"/>
              </a:solidFill>
              <a:effectLst/>
              <a:latin typeface="-apple-system"/>
            </a:endParaRPr>
          </a:p>
          <a:p>
            <a:pPr algn="l" fontAlgn="base">
              <a:buFont typeface="Arial" panose="020B0604020202020204" pitchFamily="34" charset="0"/>
              <a:buChar char="•"/>
            </a:pPr>
            <a:r>
              <a:rPr lang="en-US" b="1" i="0" dirty="0">
                <a:solidFill>
                  <a:srgbClr val="2A2E34"/>
                </a:solidFill>
                <a:effectLst/>
                <a:latin typeface="inherit"/>
              </a:rPr>
              <a:t>Swedish Gender Equality Agency</a:t>
            </a:r>
            <a:r>
              <a:rPr lang="en-US" b="0" i="0" dirty="0">
                <a:solidFill>
                  <a:srgbClr val="2A2E34"/>
                </a:solidFill>
                <a:effectLst/>
                <a:latin typeface="-apple-system"/>
              </a:rPr>
              <a:t>: Promotes gender equality in all areas of society and ensures that a gender equality perspective is brought into policymaking. </a:t>
            </a:r>
            <a:r>
              <a:rPr lang="en-US" b="0" i="0" u="sng" dirty="0">
                <a:solidFill>
                  <a:srgbClr val="4A90E2"/>
                </a:solidFill>
                <a:effectLst/>
                <a:latin typeface="-apple-system"/>
                <a:hlinkClick r:id="rId2"/>
              </a:rPr>
              <a:t>Gender Equality Agency Website</a:t>
            </a:r>
            <a:endParaRPr lang="en-US" b="0" i="0" u="sng" dirty="0">
              <a:solidFill>
                <a:srgbClr val="4A90E2"/>
              </a:solidFill>
              <a:effectLst/>
              <a:latin typeface="-apple-system"/>
            </a:endParaRPr>
          </a:p>
          <a:p>
            <a:pPr algn="l" fontAlgn="base">
              <a:buFont typeface="Arial" panose="020B0604020202020204" pitchFamily="34" charset="0"/>
              <a:buChar char="•"/>
            </a:pPr>
            <a:endParaRPr lang="en-US" b="0" i="0" dirty="0">
              <a:solidFill>
                <a:srgbClr val="2A2E34"/>
              </a:solidFill>
              <a:effectLst/>
              <a:latin typeface="-apple-system"/>
            </a:endParaRPr>
          </a:p>
          <a:p>
            <a:pPr algn="l" fontAlgn="base">
              <a:spcBef>
                <a:spcPts val="750"/>
              </a:spcBef>
            </a:pPr>
            <a:r>
              <a:rPr lang="en-US" b="1" i="0" dirty="0">
                <a:solidFill>
                  <a:srgbClr val="2A2E34"/>
                </a:solidFill>
                <a:effectLst/>
                <a:latin typeface="-apple-system"/>
              </a:rPr>
              <a:t>Ireland</a:t>
            </a:r>
            <a:endParaRPr lang="en-US" b="0" i="0" dirty="0">
              <a:solidFill>
                <a:srgbClr val="2A2E34"/>
              </a:solidFill>
              <a:effectLst/>
              <a:latin typeface="-apple-system"/>
            </a:endParaRPr>
          </a:p>
          <a:p>
            <a:pPr algn="l" fontAlgn="base">
              <a:buFont typeface="Arial" panose="020B0604020202020204" pitchFamily="34" charset="0"/>
              <a:buChar char="•"/>
            </a:pPr>
            <a:r>
              <a:rPr lang="en-US" b="1" i="0" dirty="0">
                <a:solidFill>
                  <a:srgbClr val="2A2E34"/>
                </a:solidFill>
                <a:effectLst/>
                <a:latin typeface="inherit"/>
              </a:rPr>
              <a:t>National Women’s Council of Ireland (NWC)</a:t>
            </a:r>
            <a:r>
              <a:rPr lang="en-US" b="0" i="0" dirty="0">
                <a:solidFill>
                  <a:srgbClr val="2A2E34"/>
                </a:solidFill>
                <a:effectLst/>
                <a:latin typeface="-apple-system"/>
              </a:rPr>
              <a:t>: Conducts campaigns to raise awareness and combat sexism, including targeted sexist and racist attacks on women in public life. </a:t>
            </a:r>
            <a:r>
              <a:rPr lang="en-US" b="0" i="0" u="sng" dirty="0">
                <a:solidFill>
                  <a:srgbClr val="4A90E2"/>
                </a:solidFill>
                <a:effectLst/>
                <a:latin typeface="-apple-system"/>
                <a:hlinkClick r:id="rId3"/>
              </a:rPr>
              <a:t>NWC Website</a:t>
            </a:r>
            <a:endParaRPr lang="en-US" b="0" i="0" dirty="0">
              <a:solidFill>
                <a:srgbClr val="2A2E34"/>
              </a:solidFill>
              <a:effectLst/>
              <a:latin typeface="-apple-system"/>
            </a:endParaRPr>
          </a:p>
          <a:p>
            <a:pPr algn="l" fontAlgn="base">
              <a:spcBef>
                <a:spcPts val="150"/>
              </a:spcBef>
              <a:buFont typeface="Arial" panose="020B0604020202020204" pitchFamily="34" charset="0"/>
              <a:buChar char="•"/>
            </a:pPr>
            <a:r>
              <a:rPr lang="en-US" b="1" i="0" dirty="0">
                <a:solidFill>
                  <a:srgbClr val="2A2E34"/>
                </a:solidFill>
                <a:effectLst/>
                <a:latin typeface="inherit"/>
              </a:rPr>
              <a:t>Immigrant Council of Ireland</a:t>
            </a:r>
            <a:r>
              <a:rPr lang="en-US" b="0" i="0" dirty="0">
                <a:solidFill>
                  <a:srgbClr val="2A2E34"/>
                </a:solidFill>
                <a:effectLst/>
                <a:latin typeface="-apple-system"/>
              </a:rPr>
              <a:t>: Provides legal services and leads integration and policy campaigns benefiting trafficked migrant women, including those exploited in the sex industry or through forced marriages. </a:t>
            </a:r>
            <a:r>
              <a:rPr lang="en-US" b="0" i="0" u="sng" dirty="0">
                <a:solidFill>
                  <a:srgbClr val="4A90E2"/>
                </a:solidFill>
                <a:effectLst/>
                <a:latin typeface="-apple-system"/>
                <a:hlinkClick r:id="rId4"/>
              </a:rPr>
              <a:t>Immigrant Council of Ireland Website</a:t>
            </a:r>
            <a:endParaRPr lang="en-US" b="0" i="0" dirty="0">
              <a:solidFill>
                <a:srgbClr val="2A2E34"/>
              </a:solidFill>
              <a:effectLst/>
              <a:latin typeface="-apple-system"/>
            </a:endParaRPr>
          </a:p>
          <a:p>
            <a:endParaRPr lang="en-US" dirty="0"/>
          </a:p>
          <a:p>
            <a:endParaRPr lang="fr-FR" dirty="0"/>
          </a:p>
          <a:p>
            <a:br>
              <a:rPr lang="en-US" dirty="0"/>
            </a:br>
            <a:endParaRPr lang="en-US" dirty="0"/>
          </a:p>
        </p:txBody>
      </p:sp>
      <p:sp>
        <p:nvSpPr>
          <p:cNvPr id="2" name="Text Placeholder 1">
            <a:extLst>
              <a:ext uri="{FF2B5EF4-FFF2-40B4-BE49-F238E27FC236}">
                <a16:creationId xmlns:a16="http://schemas.microsoft.com/office/drawing/2014/main" id="{F322E6BC-5F0F-8B64-830B-9E02C1D6E8CF}"/>
              </a:ext>
            </a:extLst>
          </p:cNvPr>
          <p:cNvSpPr>
            <a:spLocks noGrp="1"/>
          </p:cNvSpPr>
          <p:nvPr>
            <p:ph type="body" sz="quarter" idx="16"/>
          </p:nvPr>
        </p:nvSpPr>
        <p:spPr/>
        <p:txBody>
          <a:bodyPr>
            <a:normAutofit lnSpcReduction="10000"/>
          </a:bodyPr>
          <a:lstStyle/>
          <a:p>
            <a:r>
              <a:rPr lang="en-US" dirty="0"/>
              <a:t>Support networks</a:t>
            </a:r>
          </a:p>
        </p:txBody>
      </p:sp>
      <p:sp>
        <p:nvSpPr>
          <p:cNvPr id="4" name="Rectangle 3">
            <a:extLst>
              <a:ext uri="{FF2B5EF4-FFF2-40B4-BE49-F238E27FC236}">
                <a16:creationId xmlns:a16="http://schemas.microsoft.com/office/drawing/2014/main" id="{231701CF-E26E-6D30-975B-1A2932DC9D2B}"/>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761113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819B0-FDBD-0602-385F-42CD11C53AD3}"/>
              </a:ext>
            </a:extLst>
          </p:cNvPr>
          <p:cNvSpPr>
            <a:spLocks noGrp="1"/>
          </p:cNvSpPr>
          <p:nvPr>
            <p:ph type="body" sz="quarter" idx="28"/>
          </p:nvPr>
        </p:nvSpPr>
        <p:spPr/>
        <p:txBody>
          <a:bodyPr/>
          <a:lstStyle/>
          <a:p>
            <a:r>
              <a:rPr lang="en-US" dirty="0"/>
              <a:t>www.</a:t>
            </a:r>
            <a:r>
              <a:rPr lang="en-US" b="1" dirty="0"/>
              <a:t>3kitchens</a:t>
            </a:r>
            <a:r>
              <a:rPr lang="en-US" dirty="0"/>
              <a:t>.eu</a:t>
            </a:r>
          </a:p>
        </p:txBody>
      </p:sp>
      <p:sp>
        <p:nvSpPr>
          <p:cNvPr id="5" name="Text Placeholder 4">
            <a:extLst>
              <a:ext uri="{FF2B5EF4-FFF2-40B4-BE49-F238E27FC236}">
                <a16:creationId xmlns:a16="http://schemas.microsoft.com/office/drawing/2014/main" id="{2D3CAEA5-566A-6449-5D6D-3355D0E3F3A3}"/>
              </a:ext>
            </a:extLst>
          </p:cNvPr>
          <p:cNvSpPr>
            <a:spLocks noGrp="1"/>
          </p:cNvSpPr>
          <p:nvPr>
            <p:ph type="body" sz="quarter" idx="20"/>
          </p:nvPr>
        </p:nvSpPr>
        <p:spPr/>
        <p:txBody>
          <a:bodyPr/>
          <a:lstStyle/>
          <a:p>
            <a:r>
              <a:rPr lang="en-US" dirty="0"/>
              <a:t>Thank you</a:t>
            </a:r>
          </a:p>
        </p:txBody>
      </p:sp>
      <p:grpSp>
        <p:nvGrpSpPr>
          <p:cNvPr id="7" name="Graphic 3">
            <a:extLst>
              <a:ext uri="{FF2B5EF4-FFF2-40B4-BE49-F238E27FC236}">
                <a16:creationId xmlns:a16="http://schemas.microsoft.com/office/drawing/2014/main" id="{65FC3C37-2417-9B23-5D16-30FA0705600E}"/>
              </a:ext>
            </a:extLst>
          </p:cNvPr>
          <p:cNvGrpSpPr/>
          <p:nvPr/>
        </p:nvGrpSpPr>
        <p:grpSpPr>
          <a:xfrm>
            <a:off x="10202786" y="507955"/>
            <a:ext cx="608305" cy="608305"/>
            <a:chOff x="901122" y="2499889"/>
            <a:chExt cx="850463" cy="850463"/>
          </a:xfrm>
        </p:grpSpPr>
        <p:sp>
          <p:nvSpPr>
            <p:cNvPr id="8" name="Freeform 7">
              <a:extLst>
                <a:ext uri="{FF2B5EF4-FFF2-40B4-BE49-F238E27FC236}">
                  <a16:creationId xmlns:a16="http://schemas.microsoft.com/office/drawing/2014/main" id="{C58CAE73-A1D9-D903-EF73-35F6112A2463}"/>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4BFA4"/>
            </a:solidFill>
            <a:ln w="6294"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7FFF8F2C-7EC2-76E5-6A5B-728C0F8E3F28}"/>
                </a:ext>
              </a:extLst>
            </p:cNvPr>
            <p:cNvGrpSpPr/>
            <p:nvPr/>
          </p:nvGrpSpPr>
          <p:grpSpPr>
            <a:xfrm>
              <a:off x="1080665" y="2655481"/>
              <a:ext cx="504608" cy="502728"/>
              <a:chOff x="1080665" y="2655481"/>
              <a:chExt cx="504608" cy="502728"/>
            </a:xfrm>
            <a:solidFill>
              <a:srgbClr val="FEFEFE"/>
            </a:solidFill>
          </p:grpSpPr>
          <p:sp>
            <p:nvSpPr>
              <p:cNvPr id="10" name="Freeform 9">
                <a:extLst>
                  <a:ext uri="{FF2B5EF4-FFF2-40B4-BE49-F238E27FC236}">
                    <a16:creationId xmlns:a16="http://schemas.microsoft.com/office/drawing/2014/main" id="{F1A38C48-375B-F288-E241-CA93D590E44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B37430-896E-A0CA-7E82-26784D949A6A}"/>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5B535-C4B1-AE73-745B-8E21D5B39493}"/>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a:p>
            </p:txBody>
          </p:sp>
        </p:grpSp>
      </p:grpSp>
      <p:grpSp>
        <p:nvGrpSpPr>
          <p:cNvPr id="13" name="Graphic 3">
            <a:extLst>
              <a:ext uri="{FF2B5EF4-FFF2-40B4-BE49-F238E27FC236}">
                <a16:creationId xmlns:a16="http://schemas.microsoft.com/office/drawing/2014/main" id="{5AB962F1-005E-DCBE-6933-5353DFE5B379}"/>
              </a:ext>
            </a:extLst>
          </p:cNvPr>
          <p:cNvGrpSpPr/>
          <p:nvPr/>
        </p:nvGrpSpPr>
        <p:grpSpPr>
          <a:xfrm>
            <a:off x="9549540" y="507955"/>
            <a:ext cx="608305" cy="608756"/>
            <a:chOff x="-1196056" y="2499889"/>
            <a:chExt cx="850463" cy="851093"/>
          </a:xfrm>
        </p:grpSpPr>
        <p:sp>
          <p:nvSpPr>
            <p:cNvPr id="14" name="Freeform 13">
              <a:extLst>
                <a:ext uri="{FF2B5EF4-FFF2-40B4-BE49-F238E27FC236}">
                  <a16:creationId xmlns:a16="http://schemas.microsoft.com/office/drawing/2014/main" id="{E1B9C3AB-082C-5777-353F-44E253D95817}"/>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4BFA4"/>
            </a:solidFill>
            <a:ln w="629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D93843D1-B30E-F882-9CAD-C4CD3FA88C1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6D08F39A-73E2-BFE8-5D8E-C302FA33D7E5}"/>
              </a:ext>
            </a:extLst>
          </p:cNvPr>
          <p:cNvGrpSpPr/>
          <p:nvPr/>
        </p:nvGrpSpPr>
        <p:grpSpPr>
          <a:xfrm>
            <a:off x="10856033" y="507955"/>
            <a:ext cx="608305" cy="608305"/>
            <a:chOff x="1322411" y="8986040"/>
            <a:chExt cx="280634" cy="280634"/>
          </a:xfrm>
        </p:grpSpPr>
        <p:sp>
          <p:nvSpPr>
            <p:cNvPr id="17" name="Freeform 16">
              <a:extLst>
                <a:ext uri="{FF2B5EF4-FFF2-40B4-BE49-F238E27FC236}">
                  <a16:creationId xmlns:a16="http://schemas.microsoft.com/office/drawing/2014/main" id="{E4C960B8-1133-D072-8CED-DBE59DA2DC46}"/>
                </a:ext>
              </a:extLst>
            </p:cNvPr>
            <p:cNvSpPr/>
            <p:nvPr/>
          </p:nvSpPr>
          <p:spPr>
            <a:xfrm>
              <a:off x="1322411" y="8986040"/>
              <a:ext cx="280634" cy="280634"/>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4BFA4"/>
            </a:solidFill>
            <a:ln w="6294" cap="flat">
              <a:noFill/>
              <a:prstDash val="solid"/>
              <a:miter/>
            </a:ln>
          </p:spPr>
          <p:txBody>
            <a:bodyPr rtlCol="0" anchor="ctr"/>
            <a:lstStyle/>
            <a:p>
              <a:endParaRPr lang="en-US" dirty="0"/>
            </a:p>
          </p:txBody>
        </p:sp>
        <p:pic>
          <p:nvPicPr>
            <p:cNvPr id="18" name="Graphic 17" descr="World with solid fill">
              <a:extLst>
                <a:ext uri="{FF2B5EF4-FFF2-40B4-BE49-F238E27FC236}">
                  <a16:creationId xmlns:a16="http://schemas.microsoft.com/office/drawing/2014/main" id="{6115C41F-8FC2-2128-A397-9DF2F8C5B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803" y="9010977"/>
              <a:ext cx="231850" cy="230760"/>
            </a:xfrm>
            <a:prstGeom prst="rect">
              <a:avLst/>
            </a:prstGeom>
          </p:spPr>
        </p:pic>
      </p:grpSp>
    </p:spTree>
    <p:extLst>
      <p:ext uri="{BB962C8B-B14F-4D97-AF65-F5344CB8AC3E}">
        <p14:creationId xmlns:p14="http://schemas.microsoft.com/office/powerpoint/2010/main" val="188996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35E-F773-815F-5301-61DD51B2B6B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E9D81E-192E-33F2-B4F8-38E761CFA38B}"/>
              </a:ext>
            </a:extLst>
          </p:cNvPr>
          <p:cNvSpPr>
            <a:spLocks noGrp="1"/>
          </p:cNvSpPr>
          <p:nvPr>
            <p:ph type="body" sz="quarter" idx="18"/>
          </p:nvPr>
        </p:nvSpPr>
        <p:spPr>
          <a:xfrm>
            <a:off x="529757" y="1308897"/>
            <a:ext cx="6185193" cy="4343986"/>
          </a:xfrm>
        </p:spPr>
        <p:txBody>
          <a:bodyPr/>
          <a:lstStyle/>
          <a:p>
            <a:r>
              <a:rPr lang="en-US" dirty="0"/>
              <a:t>	</a:t>
            </a:r>
            <a:r>
              <a:rPr lang="en-US" sz="2800" dirty="0"/>
              <a:t>In this sensitive module, we will explore what sexism looks like in the kitchen, provide practical examples, and offer strategies to handle these situations effectively. </a:t>
            </a:r>
          </a:p>
          <a:p>
            <a:r>
              <a:rPr lang="en-US" sz="2800" dirty="0"/>
              <a:t>   Sexism in the culinary industry can manifest in various and insidious ways. The aim of this module is to help you recognize theses behaviours and address them.</a:t>
            </a:r>
          </a:p>
          <a:p>
            <a:r>
              <a:rPr lang="en-US" sz="2800" dirty="0"/>
              <a:t>  We will also cover the legal framework in place to protect you. Each section includes a quiz to test your knowledge,</a:t>
            </a:r>
            <a:br>
              <a:rPr lang="en-US" dirty="0"/>
            </a:br>
            <a:endParaRPr lang="en-US" dirty="0"/>
          </a:p>
        </p:txBody>
      </p:sp>
      <p:sp>
        <p:nvSpPr>
          <p:cNvPr id="2" name="Text Placeholder 1">
            <a:extLst>
              <a:ext uri="{FF2B5EF4-FFF2-40B4-BE49-F238E27FC236}">
                <a16:creationId xmlns:a16="http://schemas.microsoft.com/office/drawing/2014/main" id="{0C0F3892-8E5C-19C2-9109-CB067AA6A5A5}"/>
              </a:ext>
            </a:extLst>
          </p:cNvPr>
          <p:cNvSpPr>
            <a:spLocks noGrp="1"/>
          </p:cNvSpPr>
          <p:nvPr>
            <p:ph type="body" sz="quarter" idx="16"/>
          </p:nvPr>
        </p:nvSpPr>
        <p:spPr/>
        <p:txBody>
          <a:bodyPr>
            <a:normAutofit lnSpcReduction="10000"/>
          </a:bodyPr>
          <a:lstStyle/>
          <a:p>
            <a:r>
              <a:rPr lang="en-US" dirty="0"/>
              <a:t>Understanding sexism in the kitchen</a:t>
            </a:r>
          </a:p>
        </p:txBody>
      </p:sp>
      <p:sp>
        <p:nvSpPr>
          <p:cNvPr id="4" name="Rectangle 3">
            <a:extLst>
              <a:ext uri="{FF2B5EF4-FFF2-40B4-BE49-F238E27FC236}">
                <a16:creationId xmlns:a16="http://schemas.microsoft.com/office/drawing/2014/main" id="{4FE4ADCA-16C4-D2BF-C4E8-A9C7520F686F}"/>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pic>
        <p:nvPicPr>
          <p:cNvPr id="5" name="Picture Placeholder 5">
            <a:extLst>
              <a:ext uri="{FF2B5EF4-FFF2-40B4-BE49-F238E27FC236}">
                <a16:creationId xmlns:a16="http://schemas.microsoft.com/office/drawing/2014/main" id="{482C5B68-9790-F7CD-50C2-1E554F634CEF}"/>
              </a:ext>
            </a:extLst>
          </p:cNvPr>
          <p:cNvPicPr>
            <a:picLocks noChangeAspect="1"/>
          </p:cNvPicPr>
          <p:nvPr/>
        </p:nvPicPr>
        <p:blipFill>
          <a:blip r:embed="rId2"/>
          <a:srcRect l="33299" r="2227"/>
          <a:stretch/>
        </p:blipFill>
        <p:spPr>
          <a:xfrm>
            <a:off x="7010399" y="746753"/>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59535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AC1E-05FE-05E6-F55F-40C75F12B1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446174-A913-94C9-5CCA-F2847DA98C18}"/>
              </a:ext>
            </a:extLst>
          </p:cNvPr>
          <p:cNvSpPr>
            <a:spLocks noGrp="1"/>
          </p:cNvSpPr>
          <p:nvPr>
            <p:ph type="body" sz="quarter" idx="20"/>
          </p:nvPr>
        </p:nvSpPr>
        <p:spPr>
          <a:xfrm>
            <a:off x="6096000" y="906580"/>
            <a:ext cx="5377132" cy="4214986"/>
          </a:xfrm>
        </p:spPr>
        <p:txBody>
          <a:bodyPr/>
          <a:lstStyle/>
          <a:p>
            <a:r>
              <a:rPr lang="en-US" dirty="0"/>
              <a:t>Women may be given less important tasks or fewer opportunities to advance compared to their male colleagues. </a:t>
            </a:r>
          </a:p>
          <a:p>
            <a:r>
              <a:rPr lang="en-US" dirty="0"/>
              <a:t>For instance, while men might be assigned to the grill or sauté stations, women may be relegated to the salad station, which may be perceived as less prestigious or challenging.</a:t>
            </a:r>
          </a:p>
        </p:txBody>
      </p:sp>
      <p:sp>
        <p:nvSpPr>
          <p:cNvPr id="6" name="Text Placeholder 5">
            <a:extLst>
              <a:ext uri="{FF2B5EF4-FFF2-40B4-BE49-F238E27FC236}">
                <a16:creationId xmlns:a16="http://schemas.microsoft.com/office/drawing/2014/main" id="{20808E82-9A49-E81A-42E7-418B05A7D46C}"/>
              </a:ext>
            </a:extLst>
          </p:cNvPr>
          <p:cNvSpPr>
            <a:spLocks noGrp="1"/>
          </p:cNvSpPr>
          <p:nvPr>
            <p:ph type="body" sz="quarter" idx="23"/>
          </p:nvPr>
        </p:nvSpPr>
        <p:spPr>
          <a:xfrm>
            <a:off x="304789" y="642281"/>
            <a:ext cx="3721396" cy="5573437"/>
          </a:xfrm>
        </p:spPr>
        <p:txBody>
          <a:bodyPr/>
          <a:lstStyle/>
          <a:p>
            <a:r>
              <a:rPr lang="en-US" b="1" dirty="0"/>
              <a:t>Understanding sexism in the Kitchen</a:t>
            </a:r>
          </a:p>
          <a:p>
            <a:endParaRPr lang="en-US" dirty="0"/>
          </a:p>
          <a:p>
            <a:r>
              <a:rPr lang="en-US" dirty="0"/>
              <a:t>Unequal treatment</a:t>
            </a:r>
          </a:p>
        </p:txBody>
      </p:sp>
      <p:sp>
        <p:nvSpPr>
          <p:cNvPr id="7" name="Text Placeholder 6">
            <a:extLst>
              <a:ext uri="{FF2B5EF4-FFF2-40B4-BE49-F238E27FC236}">
                <a16:creationId xmlns:a16="http://schemas.microsoft.com/office/drawing/2014/main" id="{C539DF92-AE0D-71A4-6657-DD1BC8E6EFC3}"/>
              </a:ext>
            </a:extLst>
          </p:cNvPr>
          <p:cNvSpPr>
            <a:spLocks noGrp="1"/>
          </p:cNvSpPr>
          <p:nvPr>
            <p:ph type="body" sz="quarter" idx="24"/>
          </p:nvPr>
        </p:nvSpPr>
        <p:spPr/>
        <p:txBody>
          <a:bodyPr/>
          <a:lstStyle/>
          <a:p>
            <a:r>
              <a:rPr lang="en-US" dirty="0"/>
              <a:t>01</a:t>
            </a:r>
          </a:p>
        </p:txBody>
      </p:sp>
      <p:grpSp>
        <p:nvGrpSpPr>
          <p:cNvPr id="2" name="Group 3">
            <a:extLst>
              <a:ext uri="{FF2B5EF4-FFF2-40B4-BE49-F238E27FC236}">
                <a16:creationId xmlns:a16="http://schemas.microsoft.com/office/drawing/2014/main" id="{8F43AD78-C600-2875-08DD-758CB1E119B9}"/>
              </a:ext>
            </a:extLst>
          </p:cNvPr>
          <p:cNvGrpSpPr/>
          <p:nvPr/>
        </p:nvGrpSpPr>
        <p:grpSpPr>
          <a:xfrm rot="4220027">
            <a:off x="-2846240" y="5104312"/>
            <a:ext cx="11488865" cy="11256265"/>
            <a:chOff x="-5581956" y="-441626"/>
            <a:chExt cx="22977730" cy="22512530"/>
          </a:xfrm>
          <a:solidFill>
            <a:srgbClr val="84BFA4"/>
          </a:solidFill>
        </p:grpSpPr>
        <p:sp>
          <p:nvSpPr>
            <p:cNvPr id="3" name="Freeform 4">
              <a:extLst>
                <a:ext uri="{FF2B5EF4-FFF2-40B4-BE49-F238E27FC236}">
                  <a16:creationId xmlns:a16="http://schemas.microsoft.com/office/drawing/2014/main" id="{66B47F31-14BC-8B93-CB42-EDF3BDDE2914}"/>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Tree>
    <p:extLst>
      <p:ext uri="{BB962C8B-B14F-4D97-AF65-F5344CB8AC3E}">
        <p14:creationId xmlns:p14="http://schemas.microsoft.com/office/powerpoint/2010/main" val="243246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EDCB8-6F69-8EC2-6EF7-17894F1C1A5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70998D5-0C5C-1699-F29D-A96ABF15F026}"/>
              </a:ext>
            </a:extLst>
          </p:cNvPr>
          <p:cNvSpPr>
            <a:spLocks noGrp="1"/>
          </p:cNvSpPr>
          <p:nvPr>
            <p:ph type="body" sz="quarter" idx="20"/>
          </p:nvPr>
        </p:nvSpPr>
        <p:spPr>
          <a:xfrm>
            <a:off x="6096000" y="906580"/>
            <a:ext cx="5132263" cy="4214986"/>
          </a:xfrm>
        </p:spPr>
        <p:txBody>
          <a:bodyPr/>
          <a:lstStyle/>
          <a:p>
            <a:r>
              <a:rPr lang="en-US" dirty="0"/>
              <a:t>How to face it : </a:t>
            </a:r>
          </a:p>
          <a:p>
            <a:r>
              <a:rPr lang="en-US" dirty="0"/>
              <a:t>	</a:t>
            </a:r>
            <a:r>
              <a:rPr lang="en-US" b="1" dirty="0"/>
              <a:t>By promoting yourself: </a:t>
            </a:r>
          </a:p>
          <a:p>
            <a:r>
              <a:rPr lang="en-US" dirty="0"/>
              <a:t>If you are given less challenging tasks compared to your male colleagues, you need to speak up. </a:t>
            </a:r>
          </a:p>
          <a:p>
            <a:r>
              <a:rPr lang="en-US" dirty="0"/>
              <a:t>Politely ask your supervisor for more responsibilities and explain how you can handle them. </a:t>
            </a:r>
          </a:p>
          <a:p>
            <a:r>
              <a:rPr lang="en-US" dirty="0"/>
              <a:t>You could say, "I’ve noticed that I’ve been working on the salad station for a while. I’m confident in my skills and would love the opportunity to work on the grill station."</a:t>
            </a:r>
          </a:p>
          <a:p>
            <a:endParaRPr lang="en-US" dirty="0"/>
          </a:p>
        </p:txBody>
      </p:sp>
      <p:sp>
        <p:nvSpPr>
          <p:cNvPr id="6" name="Text Placeholder 5">
            <a:extLst>
              <a:ext uri="{FF2B5EF4-FFF2-40B4-BE49-F238E27FC236}">
                <a16:creationId xmlns:a16="http://schemas.microsoft.com/office/drawing/2014/main" id="{8161D69C-DC2A-5D39-A903-9D5AF605BA6A}"/>
              </a:ext>
            </a:extLst>
          </p:cNvPr>
          <p:cNvSpPr>
            <a:spLocks noGrp="1"/>
          </p:cNvSpPr>
          <p:nvPr>
            <p:ph type="body" sz="quarter" idx="23"/>
          </p:nvPr>
        </p:nvSpPr>
        <p:spPr>
          <a:xfrm>
            <a:off x="304789" y="642281"/>
            <a:ext cx="3721396" cy="5573437"/>
          </a:xfrm>
        </p:spPr>
        <p:txBody>
          <a:bodyPr/>
          <a:lstStyle/>
          <a:p>
            <a:r>
              <a:rPr lang="en-US" b="1" dirty="0"/>
              <a:t>Understanding sexism in the Kitchen</a:t>
            </a:r>
          </a:p>
          <a:p>
            <a:endParaRPr lang="en-US" dirty="0"/>
          </a:p>
          <a:p>
            <a:r>
              <a:rPr lang="en-US" dirty="0"/>
              <a:t>Unequal treatment</a:t>
            </a:r>
          </a:p>
        </p:txBody>
      </p:sp>
      <p:sp>
        <p:nvSpPr>
          <p:cNvPr id="7" name="Text Placeholder 6">
            <a:extLst>
              <a:ext uri="{FF2B5EF4-FFF2-40B4-BE49-F238E27FC236}">
                <a16:creationId xmlns:a16="http://schemas.microsoft.com/office/drawing/2014/main" id="{A06B3B43-DC07-3167-42DC-3671747517F5}"/>
              </a:ext>
            </a:extLst>
          </p:cNvPr>
          <p:cNvSpPr>
            <a:spLocks noGrp="1"/>
          </p:cNvSpPr>
          <p:nvPr>
            <p:ph type="body" sz="quarter" idx="24"/>
          </p:nvPr>
        </p:nvSpPr>
        <p:spPr/>
        <p:txBody>
          <a:bodyPr/>
          <a:lstStyle/>
          <a:p>
            <a:r>
              <a:rPr lang="en-US" dirty="0"/>
              <a:t>01</a:t>
            </a:r>
          </a:p>
        </p:txBody>
      </p:sp>
      <p:grpSp>
        <p:nvGrpSpPr>
          <p:cNvPr id="2" name="Group 3">
            <a:extLst>
              <a:ext uri="{FF2B5EF4-FFF2-40B4-BE49-F238E27FC236}">
                <a16:creationId xmlns:a16="http://schemas.microsoft.com/office/drawing/2014/main" id="{A51FA9CE-B214-45A6-E70F-440CC78C8C32}"/>
              </a:ext>
            </a:extLst>
          </p:cNvPr>
          <p:cNvGrpSpPr/>
          <p:nvPr/>
        </p:nvGrpSpPr>
        <p:grpSpPr>
          <a:xfrm rot="4220027">
            <a:off x="-2846240" y="5104312"/>
            <a:ext cx="11488865" cy="11256265"/>
            <a:chOff x="-5581956" y="-441626"/>
            <a:chExt cx="22977730" cy="22512530"/>
          </a:xfrm>
          <a:solidFill>
            <a:srgbClr val="84BFA4"/>
          </a:solidFill>
        </p:grpSpPr>
        <p:sp>
          <p:nvSpPr>
            <p:cNvPr id="3" name="Freeform 4">
              <a:extLst>
                <a:ext uri="{FF2B5EF4-FFF2-40B4-BE49-F238E27FC236}">
                  <a16:creationId xmlns:a16="http://schemas.microsoft.com/office/drawing/2014/main" id="{31C22553-9FD8-AA35-B8FD-266F4F869292}"/>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Tree>
    <p:extLst>
      <p:ext uri="{BB962C8B-B14F-4D97-AF65-F5344CB8AC3E}">
        <p14:creationId xmlns:p14="http://schemas.microsoft.com/office/powerpoint/2010/main" val="460383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5D93-F041-1DF0-930D-8C6C9DF6AE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4B88-BB94-A414-4464-D93E1D4EC93B}"/>
              </a:ext>
            </a:extLst>
          </p:cNvPr>
          <p:cNvSpPr>
            <a:spLocks noGrp="1"/>
          </p:cNvSpPr>
          <p:nvPr>
            <p:ph type="body" sz="quarter" idx="20"/>
          </p:nvPr>
        </p:nvSpPr>
        <p:spPr>
          <a:xfrm>
            <a:off x="6096000" y="906580"/>
            <a:ext cx="5132263" cy="4214986"/>
          </a:xfrm>
        </p:spPr>
        <p:txBody>
          <a:bodyPr/>
          <a:lstStyle/>
          <a:p>
            <a:r>
              <a:rPr lang="en-US" dirty="0"/>
              <a:t>Comments about a woman's appearance or abilities based on gender are unfortunately common. </a:t>
            </a:r>
          </a:p>
          <a:p>
            <a:endParaRPr lang="en-US" dirty="0"/>
          </a:p>
          <a:p>
            <a:r>
              <a:rPr lang="en-US" dirty="0"/>
              <a:t>For example, a male chef might tell you, "Are you sure you can handle that? It’s pretty heavy for a girl," implying that women are not strong enough for certain tasks.</a:t>
            </a:r>
          </a:p>
          <a:p>
            <a:endParaRPr lang="en-US" dirty="0"/>
          </a:p>
        </p:txBody>
      </p:sp>
      <p:sp>
        <p:nvSpPr>
          <p:cNvPr id="6" name="Text Placeholder 5">
            <a:extLst>
              <a:ext uri="{FF2B5EF4-FFF2-40B4-BE49-F238E27FC236}">
                <a16:creationId xmlns:a16="http://schemas.microsoft.com/office/drawing/2014/main" id="{A984FDA8-B630-3E83-6710-62C34E38B3E7}"/>
              </a:ext>
            </a:extLst>
          </p:cNvPr>
          <p:cNvSpPr>
            <a:spLocks noGrp="1"/>
          </p:cNvSpPr>
          <p:nvPr>
            <p:ph type="body" sz="quarter" idx="23"/>
          </p:nvPr>
        </p:nvSpPr>
        <p:spPr>
          <a:xfrm>
            <a:off x="304789" y="642281"/>
            <a:ext cx="3721396" cy="5573437"/>
          </a:xfrm>
        </p:spPr>
        <p:txBody>
          <a:bodyPr/>
          <a:lstStyle/>
          <a:p>
            <a:r>
              <a:rPr lang="en-US" b="1" dirty="0"/>
              <a:t>Understanding sexism in the Kitchen</a:t>
            </a:r>
          </a:p>
          <a:p>
            <a:endParaRPr lang="en-US" dirty="0"/>
          </a:p>
          <a:p>
            <a:r>
              <a:rPr lang="en-US" dirty="0"/>
              <a:t>Inappropriate comments</a:t>
            </a:r>
          </a:p>
        </p:txBody>
      </p:sp>
      <p:sp>
        <p:nvSpPr>
          <p:cNvPr id="7" name="Text Placeholder 6">
            <a:extLst>
              <a:ext uri="{FF2B5EF4-FFF2-40B4-BE49-F238E27FC236}">
                <a16:creationId xmlns:a16="http://schemas.microsoft.com/office/drawing/2014/main" id="{B4BAFDE5-B3B6-5E1E-FA54-606D225C7401}"/>
              </a:ext>
            </a:extLst>
          </p:cNvPr>
          <p:cNvSpPr>
            <a:spLocks noGrp="1"/>
          </p:cNvSpPr>
          <p:nvPr>
            <p:ph type="body" sz="quarter" idx="24"/>
          </p:nvPr>
        </p:nvSpPr>
        <p:spPr/>
        <p:txBody>
          <a:bodyPr/>
          <a:lstStyle/>
          <a:p>
            <a:r>
              <a:rPr lang="en-US" dirty="0"/>
              <a:t>02</a:t>
            </a:r>
          </a:p>
        </p:txBody>
      </p:sp>
      <p:grpSp>
        <p:nvGrpSpPr>
          <p:cNvPr id="2" name="Group 3">
            <a:extLst>
              <a:ext uri="{FF2B5EF4-FFF2-40B4-BE49-F238E27FC236}">
                <a16:creationId xmlns:a16="http://schemas.microsoft.com/office/drawing/2014/main" id="{7835F30F-1495-F8DA-B074-B3654AD5294F}"/>
              </a:ext>
            </a:extLst>
          </p:cNvPr>
          <p:cNvGrpSpPr/>
          <p:nvPr/>
        </p:nvGrpSpPr>
        <p:grpSpPr>
          <a:xfrm rot="4220027">
            <a:off x="-2846240" y="5104312"/>
            <a:ext cx="11488865" cy="11256265"/>
            <a:chOff x="-5581956" y="-441626"/>
            <a:chExt cx="22977730" cy="22512530"/>
          </a:xfrm>
          <a:solidFill>
            <a:srgbClr val="84BFA4"/>
          </a:solidFill>
        </p:grpSpPr>
        <p:sp>
          <p:nvSpPr>
            <p:cNvPr id="3" name="Freeform 4">
              <a:extLst>
                <a:ext uri="{FF2B5EF4-FFF2-40B4-BE49-F238E27FC236}">
                  <a16:creationId xmlns:a16="http://schemas.microsoft.com/office/drawing/2014/main" id="{1614013F-CDBD-A3E3-3D3E-8B021E9C6B19}"/>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Tree>
    <p:extLst>
      <p:ext uri="{BB962C8B-B14F-4D97-AF65-F5344CB8AC3E}">
        <p14:creationId xmlns:p14="http://schemas.microsoft.com/office/powerpoint/2010/main" val="269532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04E1-7D31-AD77-52BB-E9048FA44C8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20A3121-C080-E1B8-811F-A7F0F5B4BAB2}"/>
              </a:ext>
            </a:extLst>
          </p:cNvPr>
          <p:cNvSpPr>
            <a:spLocks noGrp="1"/>
          </p:cNvSpPr>
          <p:nvPr>
            <p:ph type="body" sz="quarter" idx="20"/>
          </p:nvPr>
        </p:nvSpPr>
        <p:spPr>
          <a:xfrm>
            <a:off x="6096000" y="906580"/>
            <a:ext cx="5132263" cy="4214986"/>
          </a:xfrm>
        </p:spPr>
        <p:txBody>
          <a:bodyPr/>
          <a:lstStyle/>
          <a:p>
            <a:r>
              <a:rPr lang="en-US" dirty="0"/>
              <a:t>How to face it : </a:t>
            </a:r>
          </a:p>
          <a:p>
            <a:r>
              <a:rPr lang="en-US" dirty="0"/>
              <a:t>-	Addressing the comment:</a:t>
            </a:r>
          </a:p>
          <a:p>
            <a:r>
              <a:rPr lang="en-US" dirty="0"/>
              <a:t>If someone makes this kind of comment, you can respond by saying, "That comment is not appropriate and makes me uncomfortable. Please stop." </a:t>
            </a:r>
          </a:p>
          <a:p>
            <a:r>
              <a:rPr lang="en-US" dirty="0"/>
              <a:t>Another one, if a colleague says, "You’re pretty good for a girl," you could respond, "I’d prefer if you judged my work based on its quality, not my gender."</a:t>
            </a:r>
          </a:p>
          <a:p>
            <a:endParaRPr lang="en-US" dirty="0"/>
          </a:p>
        </p:txBody>
      </p:sp>
      <p:sp>
        <p:nvSpPr>
          <p:cNvPr id="6" name="Text Placeholder 5">
            <a:extLst>
              <a:ext uri="{FF2B5EF4-FFF2-40B4-BE49-F238E27FC236}">
                <a16:creationId xmlns:a16="http://schemas.microsoft.com/office/drawing/2014/main" id="{5EC25B93-BC81-4AD1-7817-AFB2823676A9}"/>
              </a:ext>
            </a:extLst>
          </p:cNvPr>
          <p:cNvSpPr>
            <a:spLocks noGrp="1"/>
          </p:cNvSpPr>
          <p:nvPr>
            <p:ph type="body" sz="quarter" idx="23"/>
          </p:nvPr>
        </p:nvSpPr>
        <p:spPr>
          <a:xfrm>
            <a:off x="304789" y="642281"/>
            <a:ext cx="3721396" cy="5573437"/>
          </a:xfrm>
        </p:spPr>
        <p:txBody>
          <a:bodyPr/>
          <a:lstStyle/>
          <a:p>
            <a:r>
              <a:rPr lang="en-US" b="1" dirty="0"/>
              <a:t>Understanding sexism in the Kitchen</a:t>
            </a:r>
          </a:p>
          <a:p>
            <a:endParaRPr lang="en-US" dirty="0"/>
          </a:p>
          <a:p>
            <a:r>
              <a:rPr lang="en-US" dirty="0"/>
              <a:t>Inappropriate comments</a:t>
            </a:r>
          </a:p>
        </p:txBody>
      </p:sp>
      <p:sp>
        <p:nvSpPr>
          <p:cNvPr id="7" name="Text Placeholder 6">
            <a:extLst>
              <a:ext uri="{FF2B5EF4-FFF2-40B4-BE49-F238E27FC236}">
                <a16:creationId xmlns:a16="http://schemas.microsoft.com/office/drawing/2014/main" id="{698B99BA-D013-FE70-DCD3-06A6B74D39E7}"/>
              </a:ext>
            </a:extLst>
          </p:cNvPr>
          <p:cNvSpPr>
            <a:spLocks noGrp="1"/>
          </p:cNvSpPr>
          <p:nvPr>
            <p:ph type="body" sz="quarter" idx="24"/>
          </p:nvPr>
        </p:nvSpPr>
        <p:spPr/>
        <p:txBody>
          <a:bodyPr/>
          <a:lstStyle/>
          <a:p>
            <a:r>
              <a:rPr lang="en-US" dirty="0"/>
              <a:t>02</a:t>
            </a:r>
          </a:p>
        </p:txBody>
      </p:sp>
      <p:grpSp>
        <p:nvGrpSpPr>
          <p:cNvPr id="2" name="Group 3">
            <a:extLst>
              <a:ext uri="{FF2B5EF4-FFF2-40B4-BE49-F238E27FC236}">
                <a16:creationId xmlns:a16="http://schemas.microsoft.com/office/drawing/2014/main" id="{F38B97BB-0C21-38BE-003D-3F249038BB07}"/>
              </a:ext>
            </a:extLst>
          </p:cNvPr>
          <p:cNvGrpSpPr/>
          <p:nvPr/>
        </p:nvGrpSpPr>
        <p:grpSpPr>
          <a:xfrm rot="4220027">
            <a:off x="-2846240" y="5104312"/>
            <a:ext cx="11488865" cy="11256265"/>
            <a:chOff x="-5581956" y="-441626"/>
            <a:chExt cx="22977730" cy="22512530"/>
          </a:xfrm>
          <a:solidFill>
            <a:srgbClr val="84BFA4"/>
          </a:solidFill>
        </p:grpSpPr>
        <p:sp>
          <p:nvSpPr>
            <p:cNvPr id="3" name="Freeform 4">
              <a:extLst>
                <a:ext uri="{FF2B5EF4-FFF2-40B4-BE49-F238E27FC236}">
                  <a16:creationId xmlns:a16="http://schemas.microsoft.com/office/drawing/2014/main" id="{12D67C2D-2D64-F920-3614-7D3C1A1AC22A}"/>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Tree>
    <p:extLst>
      <p:ext uri="{BB962C8B-B14F-4D97-AF65-F5344CB8AC3E}">
        <p14:creationId xmlns:p14="http://schemas.microsoft.com/office/powerpoint/2010/main" val="162204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3A62B-E88D-4B62-ACFE-C274631449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6440538-C01C-B56D-1182-98247387BF89}"/>
              </a:ext>
            </a:extLst>
          </p:cNvPr>
          <p:cNvSpPr>
            <a:spLocks noGrp="1"/>
          </p:cNvSpPr>
          <p:nvPr>
            <p:ph type="body" sz="quarter" idx="20"/>
          </p:nvPr>
        </p:nvSpPr>
        <p:spPr>
          <a:xfrm>
            <a:off x="5913120" y="906580"/>
            <a:ext cx="5745480" cy="4214986"/>
          </a:xfrm>
        </p:spPr>
        <p:txBody>
          <a:bodyPr/>
          <a:lstStyle/>
          <a:p>
            <a:r>
              <a:rPr lang="en-US" dirty="0"/>
              <a:t>Being left out of team meetings or networking social events can impact a woman’s career.</a:t>
            </a:r>
          </a:p>
          <a:p>
            <a:r>
              <a:rPr lang="en-US" dirty="0"/>
              <a:t>It seems small but after-work drinks or social events are crucial to develop your network and get to know your colleagues better. But perhaps this is not part of your culture. If this applies  </a:t>
            </a:r>
          </a:p>
          <a:p>
            <a:r>
              <a:rPr lang="en-US" dirty="0"/>
              <a:t>How to face it :</a:t>
            </a:r>
          </a:p>
          <a:p>
            <a:r>
              <a:rPr lang="en-US" dirty="0"/>
              <a:t>Express your desire to be included to your supervisor or HR, by putting </a:t>
            </a:r>
            <a:r>
              <a:rPr lang="en-US" dirty="0" err="1"/>
              <a:t>spotlighton</a:t>
            </a:r>
            <a:r>
              <a:rPr lang="en-US" dirty="0"/>
              <a:t> how your participation is beneficial for the team. You might say, "I think my input could be valuable. Can we ensure I’m included in future discussions?"</a:t>
            </a:r>
          </a:p>
          <a:p>
            <a:endParaRPr lang="en-US" dirty="0"/>
          </a:p>
        </p:txBody>
      </p:sp>
      <p:sp>
        <p:nvSpPr>
          <p:cNvPr id="6" name="Text Placeholder 5">
            <a:extLst>
              <a:ext uri="{FF2B5EF4-FFF2-40B4-BE49-F238E27FC236}">
                <a16:creationId xmlns:a16="http://schemas.microsoft.com/office/drawing/2014/main" id="{DFD8F147-C7EF-18D7-2F24-584BF734BFE3}"/>
              </a:ext>
            </a:extLst>
          </p:cNvPr>
          <p:cNvSpPr>
            <a:spLocks noGrp="1"/>
          </p:cNvSpPr>
          <p:nvPr>
            <p:ph type="body" sz="quarter" idx="23"/>
          </p:nvPr>
        </p:nvSpPr>
        <p:spPr>
          <a:xfrm>
            <a:off x="304789" y="642281"/>
            <a:ext cx="3721396" cy="5573437"/>
          </a:xfrm>
        </p:spPr>
        <p:txBody>
          <a:bodyPr/>
          <a:lstStyle/>
          <a:p>
            <a:r>
              <a:rPr lang="en-US" b="1" dirty="0"/>
              <a:t>Understanding sexism in the Kitchen</a:t>
            </a:r>
          </a:p>
          <a:p>
            <a:endParaRPr lang="en-US" dirty="0"/>
          </a:p>
          <a:p>
            <a:r>
              <a:rPr lang="en-US" dirty="0"/>
              <a:t>Exclusion</a:t>
            </a:r>
          </a:p>
        </p:txBody>
      </p:sp>
      <p:sp>
        <p:nvSpPr>
          <p:cNvPr id="7" name="Text Placeholder 6">
            <a:extLst>
              <a:ext uri="{FF2B5EF4-FFF2-40B4-BE49-F238E27FC236}">
                <a16:creationId xmlns:a16="http://schemas.microsoft.com/office/drawing/2014/main" id="{F9F6E130-14A5-2FB3-7D8B-E9D5132EEF6B}"/>
              </a:ext>
            </a:extLst>
          </p:cNvPr>
          <p:cNvSpPr>
            <a:spLocks noGrp="1"/>
          </p:cNvSpPr>
          <p:nvPr>
            <p:ph type="body" sz="quarter" idx="24"/>
          </p:nvPr>
        </p:nvSpPr>
        <p:spPr/>
        <p:txBody>
          <a:bodyPr/>
          <a:lstStyle/>
          <a:p>
            <a:r>
              <a:rPr lang="en-US" dirty="0"/>
              <a:t>03</a:t>
            </a:r>
          </a:p>
        </p:txBody>
      </p:sp>
      <p:grpSp>
        <p:nvGrpSpPr>
          <p:cNvPr id="2" name="Group 3">
            <a:extLst>
              <a:ext uri="{FF2B5EF4-FFF2-40B4-BE49-F238E27FC236}">
                <a16:creationId xmlns:a16="http://schemas.microsoft.com/office/drawing/2014/main" id="{A1FA144F-EEBC-9E89-FFC7-85EDE495ACD5}"/>
              </a:ext>
            </a:extLst>
          </p:cNvPr>
          <p:cNvGrpSpPr/>
          <p:nvPr/>
        </p:nvGrpSpPr>
        <p:grpSpPr>
          <a:xfrm rot="4220027">
            <a:off x="-2846240" y="5104312"/>
            <a:ext cx="11488865" cy="11256265"/>
            <a:chOff x="-5581956" y="-441626"/>
            <a:chExt cx="22977730" cy="22512530"/>
          </a:xfrm>
          <a:solidFill>
            <a:srgbClr val="84BFA4"/>
          </a:solidFill>
        </p:grpSpPr>
        <p:sp>
          <p:nvSpPr>
            <p:cNvPr id="3" name="Freeform 4">
              <a:extLst>
                <a:ext uri="{FF2B5EF4-FFF2-40B4-BE49-F238E27FC236}">
                  <a16:creationId xmlns:a16="http://schemas.microsoft.com/office/drawing/2014/main" id="{B7D39627-190A-4E49-525A-648794C76665}"/>
                </a:ext>
              </a:extLst>
            </p:cNvPr>
            <p:cNvSpPr/>
            <p:nvPr/>
          </p:nvSpPr>
          <p:spPr>
            <a:xfrm>
              <a:off x="-5581956" y="-441626"/>
              <a:ext cx="22977730" cy="22512530"/>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grpFill/>
          </p:spPr>
          <p:txBody>
            <a:bodyPr/>
            <a:lstStyle/>
            <a:p>
              <a:endParaRPr lang="fr-FR" sz="1200"/>
            </a:p>
          </p:txBody>
        </p:sp>
      </p:grpSp>
    </p:spTree>
    <p:extLst>
      <p:ext uri="{BB962C8B-B14F-4D97-AF65-F5344CB8AC3E}">
        <p14:creationId xmlns:p14="http://schemas.microsoft.com/office/powerpoint/2010/main" val="347722055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1953</Words>
  <Application>Microsoft Office PowerPoint</Application>
  <PresentationFormat>Widescreen</PresentationFormat>
  <Paragraphs>218</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-apple-system</vt:lpstr>
      <vt:lpstr>Arial</vt:lpstr>
      <vt:lpstr>Calibri</vt:lpstr>
      <vt:lpstr>inherit</vt:lpstr>
      <vt:lpstr>Montserrat</vt:lpstr>
      <vt:lpstr>Montserrat Light</vt:lpstr>
      <vt:lpstr>TT Rounds Condensed</vt:lpstr>
      <vt:lpstr>TT Rounds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281</cp:revision>
  <dcterms:created xsi:type="dcterms:W3CDTF">2020-10-14T13:32:04Z</dcterms:created>
  <dcterms:modified xsi:type="dcterms:W3CDTF">2024-11-28T15:49:33Z</dcterms:modified>
</cp:coreProperties>
</file>