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02" r:id="rId2"/>
    <p:sldId id="4362" r:id="rId3"/>
    <p:sldId id="4300" r:id="rId4"/>
    <p:sldId id="4308" r:id="rId5"/>
    <p:sldId id="4377" r:id="rId6"/>
    <p:sldId id="4367" r:id="rId7"/>
    <p:sldId id="4389" r:id="rId8"/>
    <p:sldId id="4390" r:id="rId9"/>
    <p:sldId id="4391" r:id="rId10"/>
    <p:sldId id="4392" r:id="rId11"/>
    <p:sldId id="4393" r:id="rId12"/>
    <p:sldId id="4394" r:id="rId13"/>
    <p:sldId id="4307" r:id="rId14"/>
    <p:sldId id="4396" r:id="rId15"/>
    <p:sldId id="4399" r:id="rId16"/>
    <p:sldId id="4400" r:id="rId17"/>
    <p:sldId id="4401" r:id="rId18"/>
    <p:sldId id="4402" r:id="rId19"/>
    <p:sldId id="4403" r:id="rId20"/>
    <p:sldId id="4404" r:id="rId21"/>
    <p:sldId id="4405" r:id="rId22"/>
    <p:sldId id="4395" r:id="rId23"/>
    <p:sldId id="4388" r:id="rId24"/>
    <p:sldId id="4397" r:id="rId25"/>
    <p:sldId id="4398" r:id="rId26"/>
    <p:sldId id="434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84BFA4"/>
    <a:srgbClr val="B6D1E1"/>
    <a:srgbClr val="E6C8C7"/>
    <a:srgbClr val="DC81AB"/>
    <a:srgbClr val="E995B1"/>
    <a:srgbClr val="000000"/>
    <a:srgbClr val="3C3D3C"/>
    <a:srgbClr val="C4DAE7"/>
    <a:srgbClr val="94C7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30"/>
    <p:restoredTop sz="94677"/>
  </p:normalViewPr>
  <p:slideViewPr>
    <p:cSldViewPr snapToGrid="0" snapToObjects="1">
      <p:cViewPr varScale="1">
        <p:scale>
          <a:sx n="78" d="100"/>
          <a:sy n="78" d="100"/>
        </p:scale>
        <p:origin x="186" y="27"/>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rot="8100000">
            <a:off x="7882155" y="-190384"/>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12149136" y="-1083628"/>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009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3"/>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34.sv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40.sv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hyperlink" Target="https://www.youtube.com/watch?v=HfVEYhhu08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hyperlink" Target="https://www.youtube.com/watch?v=9BfMd0HZt1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hyperlink" Target="https://www.ted.com/playlists/226/before_public_speaking"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649767" y="4267165"/>
            <a:ext cx="7635066" cy="697353"/>
          </a:xfrm>
        </p:spPr>
        <p:txBody>
          <a:bodyPr>
            <a:noAutofit/>
          </a:bodyPr>
          <a:lstStyle/>
          <a:p>
            <a:pPr>
              <a:lnSpc>
                <a:spcPct val="100000"/>
              </a:lnSpc>
              <a:spcBef>
                <a:spcPts val="0"/>
              </a:spcBef>
            </a:pPr>
            <a:r>
              <a:rPr lang="en-US" sz="4400" b="1" dirty="0"/>
              <a:t>M2.4</a:t>
            </a:r>
            <a:r>
              <a:rPr lang="en-US" sz="4800" b="1" dirty="0"/>
              <a:t> </a:t>
            </a:r>
          </a:p>
          <a:p>
            <a:pPr>
              <a:lnSpc>
                <a:spcPct val="100000"/>
              </a:lnSpc>
              <a:spcBef>
                <a:spcPts val="0"/>
              </a:spcBef>
            </a:pPr>
            <a:r>
              <a:rPr lang="en-US" sz="4800" b="1" dirty="0"/>
              <a:t>PUBLIC SPEAKING SKILLS</a:t>
            </a: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3"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www.</a:t>
            </a:r>
            <a:r>
              <a:rPr lang="en-US" b="1" dirty="0">
                <a:solidFill>
                  <a:schemeClr val="bg1"/>
                </a:solidFill>
              </a:rPr>
              <a:t>3kitchens</a:t>
            </a:r>
            <a:r>
              <a:rPr lang="en-US" dirty="0">
                <a:solidFill>
                  <a:schemeClr val="bg1"/>
                </a:solidFill>
              </a:rPr>
              <a:t>.eu</a:t>
            </a:r>
          </a:p>
        </p:txBody>
      </p:sp>
      <p:pic>
        <p:nvPicPr>
          <p:cNvPr id="28" name="Picture Placeholder 27">
            <a:extLst>
              <a:ext uri="{FF2B5EF4-FFF2-40B4-BE49-F238E27FC236}">
                <a16:creationId xmlns:a16="http://schemas.microsoft.com/office/drawing/2014/main" id="{9F009197-9CF8-5483-4944-C4A5706D10F5}"/>
              </a:ext>
            </a:extLst>
          </p:cNvPr>
          <p:cNvPicPr>
            <a:picLocks noGrp="1" noChangeAspect="1"/>
          </p:cNvPicPr>
          <p:nvPr>
            <p:ph type="pic" sz="quarter" idx="17"/>
          </p:nvPr>
        </p:nvPicPr>
        <p:blipFill>
          <a:blip r:embed="rId2"/>
          <a:srcRect l="9100" r="9100"/>
          <a:stretch>
            <a:fillRect/>
          </a:stretch>
        </p:blipFill>
        <p:spPr/>
      </p:pic>
      <p:sp>
        <p:nvSpPr>
          <p:cNvPr id="2" name="TextBox 1">
            <a:extLst>
              <a:ext uri="{FF2B5EF4-FFF2-40B4-BE49-F238E27FC236}">
                <a16:creationId xmlns:a16="http://schemas.microsoft.com/office/drawing/2014/main" id="{4CC9E7FC-FEBD-867E-C278-9B0FDF424209}"/>
              </a:ext>
            </a:extLst>
          </p:cNvPr>
          <p:cNvSpPr txBox="1"/>
          <p:nvPr/>
        </p:nvSpPr>
        <p:spPr>
          <a:xfrm>
            <a:off x="709090" y="3897833"/>
            <a:ext cx="6540159" cy="369332"/>
          </a:xfrm>
          <a:prstGeom prst="rect">
            <a:avLst/>
          </a:prstGeom>
          <a:noFill/>
        </p:spPr>
        <p:txBody>
          <a:bodyPr wrap="square" rtlCol="0">
            <a:spAutoFit/>
          </a:bodyPr>
          <a:lstStyle/>
          <a:p>
            <a:r>
              <a:rPr lang="en-IE" b="1" dirty="0">
                <a:solidFill>
                  <a:schemeClr val="bg1"/>
                </a:solidFill>
                <a:highlight>
                  <a:srgbClr val="84BFA4"/>
                </a:highlight>
              </a:rPr>
              <a:t>Employability Programme  - </a:t>
            </a:r>
            <a:r>
              <a:rPr lang="en-IE" sz="1600" b="1" dirty="0">
                <a:solidFill>
                  <a:schemeClr val="bg1"/>
                </a:solidFill>
                <a:effectLst/>
                <a:highlight>
                  <a:srgbClr val="84BFA4"/>
                </a:highlight>
                <a:latin typeface="Aptos" panose="020B0004020202020204" pitchFamily="34" charset="0"/>
                <a:ea typeface="Aptos" panose="020B0004020202020204" pitchFamily="34" charset="0"/>
                <a:cs typeface="Times New Roman" panose="02020603050405020304" pitchFamily="18" charset="0"/>
              </a:rPr>
              <a:t>Self-Improvement Skills</a:t>
            </a:r>
            <a:endParaRPr lang="en-IE" dirty="0">
              <a:solidFill>
                <a:schemeClr val="bg1"/>
              </a:solidFill>
              <a:highlight>
                <a:srgbClr val="84BFA4"/>
              </a:highlight>
            </a:endParaRPr>
          </a:p>
        </p:txBody>
      </p:sp>
      <p:pic>
        <p:nvPicPr>
          <p:cNvPr id="5" name="Picture 4" descr="A grey square and blue square with yellow stars&#10;&#10;Description automatically generated">
            <a:extLst>
              <a:ext uri="{FF2B5EF4-FFF2-40B4-BE49-F238E27FC236}">
                <a16:creationId xmlns:a16="http://schemas.microsoft.com/office/drawing/2014/main" id="{69E225D9-CE23-539A-B059-D0EFB907ACF4}"/>
              </a:ext>
            </a:extLst>
          </p:cNvPr>
          <p:cNvPicPr>
            <a:picLocks noChangeAspect="1"/>
          </p:cNvPicPr>
          <p:nvPr/>
        </p:nvPicPr>
        <p:blipFill>
          <a:blip r:embed="rId3"/>
          <a:stretch>
            <a:fillRect/>
          </a:stretch>
        </p:blipFill>
        <p:spPr>
          <a:xfrm>
            <a:off x="8566399" y="5864313"/>
            <a:ext cx="3319487" cy="866781"/>
          </a:xfrm>
          <a:prstGeom prst="rect">
            <a:avLst/>
          </a:prstGeom>
        </p:spPr>
      </p:pic>
    </p:spTree>
    <p:extLst>
      <p:ext uri="{BB962C8B-B14F-4D97-AF65-F5344CB8AC3E}">
        <p14:creationId xmlns:p14="http://schemas.microsoft.com/office/powerpoint/2010/main" val="17371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61525" y="1303393"/>
            <a:ext cx="7965250"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Use slides, charts, or props to support your message. Ensure visuals are clear and relevant to your speech.</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Don’t overcrowd slides with text or images. Use bullet points and simple graphics to enhance understanding.</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FA772FB-0DF9-85D3-BCA4-B003BA5C6B1F}"/>
              </a:ext>
            </a:extLst>
          </p:cNvPr>
          <p:cNvGrpSpPr/>
          <p:nvPr/>
        </p:nvGrpSpPr>
        <p:grpSpPr>
          <a:xfrm>
            <a:off x="1379621" y="801155"/>
            <a:ext cx="2115582" cy="239682"/>
            <a:chOff x="1267333" y="1065256"/>
            <a:chExt cx="2115582"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488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Use of visual aids</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07</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705378" y="3862111"/>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Encourage audience interaction by asking questions or inviting comments.</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Personal stories can make your speech more relatable and engaging.</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If possible, address individuals by name to create a more personal connection.</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51AF9E46-48BC-03E0-5214-4BB51108A96D}"/>
              </a:ext>
            </a:extLst>
          </p:cNvPr>
          <p:cNvGrpSpPr/>
          <p:nvPr/>
        </p:nvGrpSpPr>
        <p:grpSpPr>
          <a:xfrm>
            <a:off x="1299411" y="3359873"/>
            <a:ext cx="2139645" cy="239682"/>
            <a:chOff x="1243270" y="1065256"/>
            <a:chExt cx="2139645" cy="239682"/>
          </a:xfrm>
        </p:grpSpPr>
        <p:cxnSp>
          <p:nvCxnSpPr>
            <p:cNvPr id="17" name="Straight Connector 16">
              <a:extLst>
                <a:ext uri="{FF2B5EF4-FFF2-40B4-BE49-F238E27FC236}">
                  <a16:creationId xmlns:a16="http://schemas.microsoft.com/office/drawing/2014/main" id="{A980C98F-E759-AE07-1AE9-401C9F919A9A}"/>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7161FDD-21A2-7B2A-0D2D-E1491347D57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92727" y="3220045"/>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Engage and Interact</a:t>
            </a:r>
          </a:p>
        </p:txBody>
      </p:sp>
      <p:sp>
        <p:nvSpPr>
          <p:cNvPr id="20" name="Graphic 4">
            <a:extLst>
              <a:ext uri="{FF2B5EF4-FFF2-40B4-BE49-F238E27FC236}">
                <a16:creationId xmlns:a16="http://schemas.microsoft.com/office/drawing/2014/main" id="{EC2554EE-35B1-02F0-64E0-D0951A846E68}"/>
              </a:ext>
            </a:extLst>
          </p:cNvPr>
          <p:cNvSpPr/>
          <p:nvPr/>
        </p:nvSpPr>
        <p:spPr>
          <a:xfrm>
            <a:off x="266366" y="2791326"/>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3132113"/>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08</a:t>
            </a:r>
          </a:p>
        </p:txBody>
      </p:sp>
      <p:sp>
        <p:nvSpPr>
          <p:cNvPr id="36" name="Rectangle 35">
            <a:extLst>
              <a:ext uri="{FF2B5EF4-FFF2-40B4-BE49-F238E27FC236}">
                <a16:creationId xmlns:a16="http://schemas.microsoft.com/office/drawing/2014/main" id="{7D807724-8374-E441-BE64-A97C9DC7274E}"/>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Illustrator outline">
            <a:extLst>
              <a:ext uri="{FF2B5EF4-FFF2-40B4-BE49-F238E27FC236}">
                <a16:creationId xmlns:a16="http://schemas.microsoft.com/office/drawing/2014/main" id="{0706DB61-C062-942C-5296-19190E28CD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97242" y="565483"/>
            <a:ext cx="914400" cy="914400"/>
          </a:xfrm>
          <a:prstGeom prst="rect">
            <a:avLst/>
          </a:prstGeom>
        </p:spPr>
      </p:pic>
      <p:pic>
        <p:nvPicPr>
          <p:cNvPr id="8" name="Graphic 7" descr="Touchscreen outline">
            <a:extLst>
              <a:ext uri="{FF2B5EF4-FFF2-40B4-BE49-F238E27FC236}">
                <a16:creationId xmlns:a16="http://schemas.microsoft.com/office/drawing/2014/main" id="{3B60402D-675F-DBEC-F04E-81AA084625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65158" y="3052011"/>
            <a:ext cx="914400" cy="914400"/>
          </a:xfrm>
          <a:prstGeom prst="rect">
            <a:avLst/>
          </a:prstGeom>
        </p:spPr>
      </p:pic>
    </p:spTree>
    <p:extLst>
      <p:ext uri="{BB962C8B-B14F-4D97-AF65-F5344CB8AC3E}">
        <p14:creationId xmlns:p14="http://schemas.microsoft.com/office/powerpoint/2010/main" val="385681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84AE483-260E-D21B-841C-DC72745CBC03}"/>
              </a:ext>
            </a:extLst>
          </p:cNvPr>
          <p:cNvGrpSpPr/>
          <p:nvPr/>
        </p:nvGrpSpPr>
        <p:grpSpPr>
          <a:xfrm>
            <a:off x="1283369" y="4274273"/>
            <a:ext cx="2139645" cy="239682"/>
            <a:chOff x="1243270" y="1065256"/>
            <a:chExt cx="2139645" cy="239682"/>
          </a:xfrm>
        </p:grpSpPr>
        <p:cxnSp>
          <p:nvCxnSpPr>
            <p:cNvPr id="37" name="Straight Connector 36">
              <a:extLst>
                <a:ext uri="{FF2B5EF4-FFF2-40B4-BE49-F238E27FC236}">
                  <a16:creationId xmlns:a16="http://schemas.microsoft.com/office/drawing/2014/main" id="{B5E9CBC3-792C-BC1D-FC5D-054B891DEA00}"/>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4F93039-AEBD-3F7E-E545-D04405D19300}"/>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29440" y="1303393"/>
            <a:ext cx="7965253"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Anticipate potential questions and prepare thoughtful responses.</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Handle unexpected questions or feedback calmly and professionally. If you don’t know the answer, it’s okay to admit it and offer to follow up later.</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90"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Handle questions and feedback</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09</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673294" y="4744424"/>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Ask for constructive feedback from peers or mentors to identify areas for improvement.</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60643" y="41023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Continuous Improvement</a:t>
            </a:r>
          </a:p>
        </p:txBody>
      </p:sp>
      <p:sp>
        <p:nvSpPr>
          <p:cNvPr id="20" name="Graphic 4">
            <a:extLst>
              <a:ext uri="{FF2B5EF4-FFF2-40B4-BE49-F238E27FC236}">
                <a16:creationId xmlns:a16="http://schemas.microsoft.com/office/drawing/2014/main" id="{EC2554EE-35B1-02F0-64E0-D0951A846E68}"/>
              </a:ext>
            </a:extLst>
          </p:cNvPr>
          <p:cNvSpPr/>
          <p:nvPr/>
        </p:nvSpPr>
        <p:spPr>
          <a:xfrm>
            <a:off x="266366" y="3673639"/>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4014426"/>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10</a:t>
            </a:r>
          </a:p>
        </p:txBody>
      </p:sp>
      <p:pic>
        <p:nvPicPr>
          <p:cNvPr id="3" name="Graphic 2" descr="Badge Question Mark outline">
            <a:extLst>
              <a:ext uri="{FF2B5EF4-FFF2-40B4-BE49-F238E27FC236}">
                <a16:creationId xmlns:a16="http://schemas.microsoft.com/office/drawing/2014/main" id="{56D90E6D-629C-5995-C0B9-43FFAB3EE7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1200" y="469232"/>
            <a:ext cx="914400" cy="914400"/>
          </a:xfrm>
          <a:prstGeom prst="rect">
            <a:avLst/>
          </a:prstGeom>
        </p:spPr>
      </p:pic>
      <p:pic>
        <p:nvPicPr>
          <p:cNvPr id="7" name="Graphic 6" descr="Escalator Up outline">
            <a:extLst>
              <a:ext uri="{FF2B5EF4-FFF2-40B4-BE49-F238E27FC236}">
                <a16:creationId xmlns:a16="http://schemas.microsoft.com/office/drawing/2014/main" id="{C44D2395-3E26-965D-A999-FF5972FE2B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3074" y="3902242"/>
            <a:ext cx="914400" cy="914400"/>
          </a:xfrm>
          <a:prstGeom prst="rect">
            <a:avLst/>
          </a:prstGeom>
        </p:spPr>
      </p:pic>
    </p:spTree>
    <p:extLst>
      <p:ext uri="{BB962C8B-B14F-4D97-AF65-F5344CB8AC3E}">
        <p14:creationId xmlns:p14="http://schemas.microsoft.com/office/powerpoint/2010/main" val="402624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678902" y="757580"/>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Essential public speaking skills</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 Placeholder 3">
            <a:extLst>
              <a:ext uri="{FF2B5EF4-FFF2-40B4-BE49-F238E27FC236}">
                <a16:creationId xmlns:a16="http://schemas.microsoft.com/office/drawing/2014/main" id="{B142A832-CE2D-8C34-6B2A-86676986BA8D}"/>
              </a:ext>
            </a:extLst>
          </p:cNvPr>
          <p:cNvSpPr txBox="1">
            <a:spLocks/>
          </p:cNvSpPr>
          <p:nvPr/>
        </p:nvSpPr>
        <p:spPr>
          <a:xfrm>
            <a:off x="678902" y="1937054"/>
            <a:ext cx="7229855" cy="18970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By developing these public speaking skills and practicing regularly, you can become a more confident and effective speaker. The ability to communicate clearly and persuasively in front of an audience is a powerful tool that can open many doors in both your personal and professional life.</a:t>
            </a: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p:txBody>
      </p:sp>
      <p:sp>
        <p:nvSpPr>
          <p:cNvPr id="61" name="Freeform 60">
            <a:extLst>
              <a:ext uri="{FF2B5EF4-FFF2-40B4-BE49-F238E27FC236}">
                <a16:creationId xmlns:a16="http://schemas.microsoft.com/office/drawing/2014/main" id="{CC986BFD-F0DC-603A-364E-26E12BF432BE}"/>
              </a:ext>
            </a:extLst>
          </p:cNvPr>
          <p:cNvSpPr/>
          <p:nvPr/>
        </p:nvSpPr>
        <p:spPr>
          <a:xfrm>
            <a:off x="8031622" y="1376691"/>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rcRect/>
            <a:stretch>
              <a:fillRect l="-46762" t="-1968" r="-13543" b="-1078"/>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2" name="Graphic 4">
            <a:extLst>
              <a:ext uri="{FF2B5EF4-FFF2-40B4-BE49-F238E27FC236}">
                <a16:creationId xmlns:a16="http://schemas.microsoft.com/office/drawing/2014/main" id="{F3382A01-BA29-1F8E-8619-53BA029AA80C}"/>
              </a:ext>
            </a:extLst>
          </p:cNvPr>
          <p:cNvSpPr/>
          <p:nvPr/>
        </p:nvSpPr>
        <p:spPr>
          <a:xfrm>
            <a:off x="6539662" y="4216806"/>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3" name="Straight Connector 62">
            <a:extLst>
              <a:ext uri="{FF2B5EF4-FFF2-40B4-BE49-F238E27FC236}">
                <a16:creationId xmlns:a16="http://schemas.microsoft.com/office/drawing/2014/main" id="{AA7AAFAF-138E-5E59-89A5-6EB6BC47BE26}"/>
              </a:ext>
            </a:extLst>
          </p:cNvPr>
          <p:cNvCxnSpPr>
            <a:cxnSpLocks/>
          </p:cNvCxnSpPr>
          <p:nvPr/>
        </p:nvCxnSpPr>
        <p:spPr>
          <a:xfrm flipH="1">
            <a:off x="665554" y="1616500"/>
            <a:ext cx="7130908"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188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184368" y="632975"/>
            <a:ext cx="7176159" cy="3217862"/>
          </a:xfrm>
        </p:spPr>
        <p:txBody>
          <a:bodyPr/>
          <a:lstStyle/>
          <a:p>
            <a:r>
              <a:rPr lang="en-US" dirty="0"/>
              <a:t>02</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359393" y="1955501"/>
            <a:ext cx="8826108" cy="3217862"/>
          </a:xfrm>
        </p:spPr>
        <p:txBody>
          <a:bodyPr/>
          <a:lstStyle/>
          <a:p>
            <a:r>
              <a:rPr lang="en-GB" sz="6000" dirty="0">
                <a:effectLst/>
                <a:latin typeface="Calibri" panose="020F0502020204030204" pitchFamily="34" charset="0"/>
                <a:ea typeface="Calibri" panose="020F0502020204030204" pitchFamily="34" charset="0"/>
              </a:rPr>
              <a:t>A Few </a:t>
            </a:r>
            <a:r>
              <a:rPr lang="en-GB" sz="6000" dirty="0">
                <a:ea typeface="Calibri" panose="020F0502020204030204" pitchFamily="34" charset="0"/>
              </a:rPr>
              <a:t>S</a:t>
            </a:r>
            <a:r>
              <a:rPr lang="en-GB" sz="6000" dirty="0">
                <a:effectLst/>
                <a:latin typeface="Calibri" panose="020F0502020204030204" pitchFamily="34" charset="0"/>
                <a:ea typeface="Calibri" panose="020F0502020204030204" pitchFamily="34" charset="0"/>
              </a:rPr>
              <a:t>trategies to Help </a:t>
            </a:r>
            <a:r>
              <a:rPr lang="en-GB" sz="6000" dirty="0">
                <a:ea typeface="Calibri" panose="020F0502020204030204" pitchFamily="34" charset="0"/>
              </a:rPr>
              <a:t>Y</a:t>
            </a:r>
            <a:r>
              <a:rPr lang="en-GB" sz="6000" dirty="0">
                <a:effectLst/>
                <a:latin typeface="Calibri" panose="020F0502020204030204" pitchFamily="34" charset="0"/>
                <a:ea typeface="Calibri" panose="020F0502020204030204" pitchFamily="34" charset="0"/>
              </a:rPr>
              <a:t>ou</a:t>
            </a:r>
          </a:p>
          <a:p>
            <a:endParaRPr lang="en-US" sz="6000" dirty="0"/>
          </a:p>
        </p:txBody>
      </p:sp>
    </p:spTree>
    <p:extLst>
      <p:ext uri="{BB962C8B-B14F-4D97-AF65-F5344CB8AC3E}">
        <p14:creationId xmlns:p14="http://schemas.microsoft.com/office/powerpoint/2010/main" val="3286225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4338193" y="1327065"/>
            <a:ext cx="7853807"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0"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Breathe</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Admit that you are nervous</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Use a minimum amount of notes</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Become comfortable with "The Pause"</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Be aware of your hand gestures</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Move around some, but not too much</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Incorporate visual prompts</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Practice, Practice, Practice…Then practice some more</a:t>
            </a:r>
          </a:p>
          <a:p>
            <a:pPr marL="587375"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Record yourself speaking</a:t>
            </a:r>
          </a:p>
          <a:p>
            <a:pPr marL="587375" indent="-587375">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a:p>
            <a:pPr marL="457200" lvl="0" indent="-457200">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p:txBody>
      </p:sp>
      <p:sp>
        <p:nvSpPr>
          <p:cNvPr id="6" name="Graphic 4">
            <a:extLst>
              <a:ext uri="{FF2B5EF4-FFF2-40B4-BE49-F238E27FC236}">
                <a16:creationId xmlns:a16="http://schemas.microsoft.com/office/drawing/2014/main" id="{37757EB1-68D1-704C-468C-A2800FFEC9F7}"/>
              </a:ext>
            </a:extLst>
          </p:cNvPr>
          <p:cNvSpPr/>
          <p:nvPr/>
        </p:nvSpPr>
        <p:spPr>
          <a:xfrm rot="4967076">
            <a:off x="-790025" y="-1763844"/>
            <a:ext cx="4867119" cy="50183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646809" y="504186"/>
            <a:ext cx="2641823"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A Few Strategies to Help you</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465154" y="2529842"/>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93037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61525" y="1303393"/>
            <a:ext cx="7965250"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When you're nervous, your heart rate speeds up, you begin to sweat, and if you're not careful you can easily work yourself into an anxiety attack. To help control all of these responses, take a few minutes before delivering your speech to close your eyes and take a couple of deep breaths. Calm your body so you can enter the stage (or speaking area) with a certain level of peace and not feeling all frenzied.</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FA772FB-0DF9-85D3-BCA4-B003BA5C6B1F}"/>
              </a:ext>
            </a:extLst>
          </p:cNvPr>
          <p:cNvGrpSpPr/>
          <p:nvPr/>
        </p:nvGrpSpPr>
        <p:grpSpPr>
          <a:xfrm>
            <a:off x="1379621" y="801155"/>
            <a:ext cx="2115582" cy="239682"/>
            <a:chOff x="1267333" y="1065256"/>
            <a:chExt cx="2115582"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488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Breathe</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
        <p:nvSpPr>
          <p:cNvPr id="36" name="Rectangle 35">
            <a:extLst>
              <a:ext uri="{FF2B5EF4-FFF2-40B4-BE49-F238E27FC236}">
                <a16:creationId xmlns:a16="http://schemas.microsoft.com/office/drawing/2014/main" id="{7D807724-8374-E441-BE64-A97C9DC7274E}"/>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Nose outline">
            <a:extLst>
              <a:ext uri="{FF2B5EF4-FFF2-40B4-BE49-F238E27FC236}">
                <a16:creationId xmlns:a16="http://schemas.microsoft.com/office/drawing/2014/main" id="{D484926C-8159-7EB5-9222-D2DA1DF8D8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45368" y="501315"/>
            <a:ext cx="914400" cy="914400"/>
          </a:xfrm>
          <a:prstGeom prst="rect">
            <a:avLst/>
          </a:prstGeom>
        </p:spPr>
      </p:pic>
    </p:spTree>
    <p:extLst>
      <p:ext uri="{BB962C8B-B14F-4D97-AF65-F5344CB8AC3E}">
        <p14:creationId xmlns:p14="http://schemas.microsoft.com/office/powerpoint/2010/main" val="3737468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84AE483-260E-D21B-841C-DC72745CBC03}"/>
              </a:ext>
            </a:extLst>
          </p:cNvPr>
          <p:cNvGrpSpPr/>
          <p:nvPr/>
        </p:nvGrpSpPr>
        <p:grpSpPr>
          <a:xfrm>
            <a:off x="1283369" y="3199452"/>
            <a:ext cx="2139645" cy="239682"/>
            <a:chOff x="1243270" y="1065256"/>
            <a:chExt cx="2139645" cy="239682"/>
          </a:xfrm>
        </p:grpSpPr>
        <p:cxnSp>
          <p:nvCxnSpPr>
            <p:cNvPr id="37" name="Straight Connector 36">
              <a:extLst>
                <a:ext uri="{FF2B5EF4-FFF2-40B4-BE49-F238E27FC236}">
                  <a16:creationId xmlns:a16="http://schemas.microsoft.com/office/drawing/2014/main" id="{B5E9CBC3-792C-BC1D-FC5D-054B891DEA00}"/>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4F93039-AEBD-3F7E-E545-D04405D19300}"/>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29440" y="1303393"/>
            <a:ext cx="7965253"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Even the most experienced public speaker can feel nervous on stage. The harder you try to hide this nervousness, the more obvious it will be.</a:t>
            </a:r>
          </a:p>
          <a:p>
            <a:pPr marL="0" lvl="1"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90"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Admit that you are nervous</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673294" y="3669603"/>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If public speaking makes you anxious, you may be minded to write your speech out word for word so you can look at it if you forget your next statement. If you read from a script you will lose your audience. Instead, keep your notes to a minimum, using only one or two-word prompts for each point you want to make. This will help you keep your place without detracting from your audience.</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60643" y="302753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Use minimum amount of notes</a:t>
            </a:r>
          </a:p>
        </p:txBody>
      </p:sp>
      <p:sp>
        <p:nvSpPr>
          <p:cNvPr id="20" name="Graphic 4">
            <a:extLst>
              <a:ext uri="{FF2B5EF4-FFF2-40B4-BE49-F238E27FC236}">
                <a16:creationId xmlns:a16="http://schemas.microsoft.com/office/drawing/2014/main" id="{EC2554EE-35B1-02F0-64E0-D0951A846E68}"/>
              </a:ext>
            </a:extLst>
          </p:cNvPr>
          <p:cNvSpPr/>
          <p:nvPr/>
        </p:nvSpPr>
        <p:spPr>
          <a:xfrm>
            <a:off x="266366" y="259881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293960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pic>
        <p:nvPicPr>
          <p:cNvPr id="2" name="Graphic 1" descr="Nervous face outline with solid fill">
            <a:extLst>
              <a:ext uri="{FF2B5EF4-FFF2-40B4-BE49-F238E27FC236}">
                <a16:creationId xmlns:a16="http://schemas.microsoft.com/office/drawing/2014/main" id="{2D018858-DCBB-6337-36F0-E2B50C8521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1201" y="469232"/>
            <a:ext cx="914400" cy="914400"/>
          </a:xfrm>
          <a:prstGeom prst="rect">
            <a:avLst/>
          </a:prstGeom>
        </p:spPr>
      </p:pic>
      <p:pic>
        <p:nvPicPr>
          <p:cNvPr id="6" name="Graphic 5" descr="Clipboard outline">
            <a:extLst>
              <a:ext uri="{FF2B5EF4-FFF2-40B4-BE49-F238E27FC236}">
                <a16:creationId xmlns:a16="http://schemas.microsoft.com/office/drawing/2014/main" id="{77635ECD-FAFA-0984-753F-C78D63D963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65158" y="2827421"/>
            <a:ext cx="914400" cy="914400"/>
          </a:xfrm>
          <a:prstGeom prst="rect">
            <a:avLst/>
          </a:prstGeom>
        </p:spPr>
      </p:pic>
    </p:spTree>
    <p:extLst>
      <p:ext uri="{BB962C8B-B14F-4D97-AF65-F5344CB8AC3E}">
        <p14:creationId xmlns:p14="http://schemas.microsoft.com/office/powerpoint/2010/main" val="20099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6" y="1912993"/>
            <a:ext cx="7965253"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One of the biggest distractions is when a speaker who constantly says "uh" or "um." A well-timed break in speaking can even be used to help strengthen a point, letting it sit with the audience before moving on to the next topic. Become more comfortable with this pause and you will become a better public speaker </a:t>
            </a: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89" y="661327"/>
            <a:ext cx="5106369" cy="16166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Become comfortable with "The Pause"</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3" name="Graphic 2" descr="Pause outline">
            <a:extLst>
              <a:ext uri="{FF2B5EF4-FFF2-40B4-BE49-F238E27FC236}">
                <a16:creationId xmlns:a16="http://schemas.microsoft.com/office/drawing/2014/main" id="{CDA8526A-C218-79B2-9EDD-96E249AD16F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5158" y="533400"/>
            <a:ext cx="914400" cy="914400"/>
          </a:xfrm>
          <a:prstGeom prst="rect">
            <a:avLst/>
          </a:prstGeom>
        </p:spPr>
      </p:pic>
    </p:spTree>
    <p:extLst>
      <p:ext uri="{BB962C8B-B14F-4D97-AF65-F5344CB8AC3E}">
        <p14:creationId xmlns:p14="http://schemas.microsoft.com/office/powerpoint/2010/main" val="122118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B5DE7A2-F2E6-069E-1091-567DD9F21B50}"/>
              </a:ext>
            </a:extLst>
          </p:cNvPr>
          <p:cNvGrpSpPr/>
          <p:nvPr/>
        </p:nvGrpSpPr>
        <p:grpSpPr>
          <a:xfrm>
            <a:off x="1283369" y="4354483"/>
            <a:ext cx="2139645" cy="239682"/>
            <a:chOff x="1243270" y="1065256"/>
            <a:chExt cx="2139645" cy="239682"/>
          </a:xfrm>
        </p:grpSpPr>
        <p:cxnSp>
          <p:nvCxnSpPr>
            <p:cNvPr id="6" name="Straight Connector 5">
              <a:extLst>
                <a:ext uri="{FF2B5EF4-FFF2-40B4-BE49-F238E27FC236}">
                  <a16:creationId xmlns:a16="http://schemas.microsoft.com/office/drawing/2014/main" id="{D84BABB8-A462-C693-E409-345EB81A5ABD}"/>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1FF2E35D-050E-0351-3EC6-93C3725B94F5}"/>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61525" y="1303393"/>
            <a:ext cx="7965250"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Have you ever talked to someone who is all worked up and noticed that their hands are flying  wildly? Some people naturally speak with their hands. While some hand movement is a great way to emphasise certain points, it's also important to not let these movements distract from what you're trying to say. So, pay attention to your hands when you're speaking. </a:t>
            </a:r>
          </a:p>
          <a:p>
            <a:pPr marL="0" lvl="1" indent="0">
              <a:lnSpc>
                <a:spcPts val="2760"/>
              </a:lnSpc>
              <a:spcBef>
                <a:spcPts val="0"/>
              </a:spcBef>
              <a:buClr>
                <a:srgbClr val="B6D1E1"/>
              </a:buClr>
              <a:buNone/>
            </a:pPr>
            <a:endParaRPr lang="sv-SE" sz="20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FA772FB-0DF9-85D3-BCA4-B003BA5C6B1F}"/>
              </a:ext>
            </a:extLst>
          </p:cNvPr>
          <p:cNvGrpSpPr/>
          <p:nvPr/>
        </p:nvGrpSpPr>
        <p:grpSpPr>
          <a:xfrm>
            <a:off x="1379621" y="801155"/>
            <a:ext cx="2115582" cy="239682"/>
            <a:chOff x="1267333" y="1065256"/>
            <a:chExt cx="2115582"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488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Be aware of your hand gesture</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36" name="Rectangle 35">
            <a:extLst>
              <a:ext uri="{FF2B5EF4-FFF2-40B4-BE49-F238E27FC236}">
                <a16:creationId xmlns:a16="http://schemas.microsoft.com/office/drawing/2014/main" id="{7D807724-8374-E441-BE64-A97C9DC7274E}"/>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F97B6C5E-DA02-DE46-61AA-936AEFA2F83B}"/>
              </a:ext>
            </a:extLst>
          </p:cNvPr>
          <p:cNvSpPr txBox="1">
            <a:spLocks/>
          </p:cNvSpPr>
          <p:nvPr/>
        </p:nvSpPr>
        <p:spPr>
          <a:xfrm>
            <a:off x="3673294" y="4824634"/>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People often pace when they're nervous. If this is you, you may have a tendency to walk back and forth across the stage when public speaking.</a:t>
            </a:r>
          </a:p>
          <a:p>
            <a:pPr marL="0" lvl="1"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5">
            <a:extLst>
              <a:ext uri="{FF2B5EF4-FFF2-40B4-BE49-F238E27FC236}">
                <a16:creationId xmlns:a16="http://schemas.microsoft.com/office/drawing/2014/main" id="{8F98C8FA-7BC1-1264-7AC4-1923E20FEBCE}"/>
              </a:ext>
            </a:extLst>
          </p:cNvPr>
          <p:cNvSpPr txBox="1">
            <a:spLocks/>
          </p:cNvSpPr>
          <p:nvPr/>
        </p:nvSpPr>
        <p:spPr>
          <a:xfrm>
            <a:off x="3660643" y="4182568"/>
            <a:ext cx="7679034" cy="64854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Move around some, but not too much</a:t>
            </a:r>
          </a:p>
        </p:txBody>
      </p:sp>
      <p:sp>
        <p:nvSpPr>
          <p:cNvPr id="10" name="Graphic 4">
            <a:extLst>
              <a:ext uri="{FF2B5EF4-FFF2-40B4-BE49-F238E27FC236}">
                <a16:creationId xmlns:a16="http://schemas.microsoft.com/office/drawing/2014/main" id="{E106CC40-AAB3-597F-263D-A485A01AF1A5}"/>
              </a:ext>
            </a:extLst>
          </p:cNvPr>
          <p:cNvSpPr/>
          <p:nvPr/>
        </p:nvSpPr>
        <p:spPr>
          <a:xfrm>
            <a:off x="266366" y="3753849"/>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11" name="Text Placeholder 23">
            <a:extLst>
              <a:ext uri="{FF2B5EF4-FFF2-40B4-BE49-F238E27FC236}">
                <a16:creationId xmlns:a16="http://schemas.microsoft.com/office/drawing/2014/main" id="{F05C3970-F4EB-8C03-2E82-48A2BFBF3160}"/>
              </a:ext>
            </a:extLst>
          </p:cNvPr>
          <p:cNvSpPr txBox="1">
            <a:spLocks/>
          </p:cNvSpPr>
          <p:nvPr/>
        </p:nvSpPr>
        <p:spPr>
          <a:xfrm>
            <a:off x="121713" y="4094636"/>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06</a:t>
            </a:r>
          </a:p>
        </p:txBody>
      </p:sp>
      <p:pic>
        <p:nvPicPr>
          <p:cNvPr id="13" name="Graphic 12" descr="Sign language outline">
            <a:extLst>
              <a:ext uri="{FF2B5EF4-FFF2-40B4-BE49-F238E27FC236}">
                <a16:creationId xmlns:a16="http://schemas.microsoft.com/office/drawing/2014/main" id="{D4AD251D-0D13-9A67-7357-A1F7743518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1200" y="389021"/>
            <a:ext cx="1038726" cy="1038726"/>
          </a:xfrm>
          <a:prstGeom prst="rect">
            <a:avLst/>
          </a:prstGeom>
        </p:spPr>
      </p:pic>
      <p:pic>
        <p:nvPicPr>
          <p:cNvPr id="17" name="Graphic 16" descr="Transfer with solid fill">
            <a:extLst>
              <a:ext uri="{FF2B5EF4-FFF2-40B4-BE49-F238E27FC236}">
                <a16:creationId xmlns:a16="http://schemas.microsoft.com/office/drawing/2014/main" id="{2A0CA033-C0E9-0E82-2A8A-7C68BB385A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93495" y="4203031"/>
            <a:ext cx="709863" cy="709863"/>
          </a:xfrm>
          <a:prstGeom prst="rect">
            <a:avLst/>
          </a:prstGeom>
        </p:spPr>
      </p:pic>
    </p:spTree>
    <p:extLst>
      <p:ext uri="{BB962C8B-B14F-4D97-AF65-F5344CB8AC3E}">
        <p14:creationId xmlns:p14="http://schemas.microsoft.com/office/powerpoint/2010/main" val="2779564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84AE483-260E-D21B-841C-DC72745CBC03}"/>
              </a:ext>
            </a:extLst>
          </p:cNvPr>
          <p:cNvGrpSpPr/>
          <p:nvPr/>
        </p:nvGrpSpPr>
        <p:grpSpPr>
          <a:xfrm>
            <a:off x="1283369" y="3744880"/>
            <a:ext cx="2139645" cy="239682"/>
            <a:chOff x="1243270" y="1065256"/>
            <a:chExt cx="2139645" cy="239682"/>
          </a:xfrm>
        </p:grpSpPr>
        <p:cxnSp>
          <p:nvCxnSpPr>
            <p:cNvPr id="37" name="Straight Connector 36">
              <a:extLst>
                <a:ext uri="{FF2B5EF4-FFF2-40B4-BE49-F238E27FC236}">
                  <a16:creationId xmlns:a16="http://schemas.microsoft.com/office/drawing/2014/main" id="{B5E9CBC3-792C-BC1D-FC5D-054B891DEA00}"/>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4F93039-AEBD-3F7E-E545-D04405D19300}"/>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29440" y="1303393"/>
            <a:ext cx="7965253"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If the idea of having all eyes on you makes you nervous, visual prompts are a good way to divert the audience's attention yet still stay on topic. These prompts can include slides.</a:t>
            </a:r>
          </a:p>
          <a:p>
            <a:pPr marL="0" lvl="1"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90"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Incorporate visual prompts</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07</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673294" y="4732415"/>
            <a:ext cx="8213904" cy="1804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One way to overcome your nerves, is to practice, practice, and practice some more. </a:t>
            </a:r>
          </a:p>
          <a:p>
            <a:pPr marL="0" lvl="1"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60643" y="3572965"/>
            <a:ext cx="7679034" cy="14321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Practice, Practice, Practice…</a:t>
            </a:r>
          </a:p>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Then practice some more</a:t>
            </a: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Graphic 4">
            <a:extLst>
              <a:ext uri="{FF2B5EF4-FFF2-40B4-BE49-F238E27FC236}">
                <a16:creationId xmlns:a16="http://schemas.microsoft.com/office/drawing/2014/main" id="{EC2554EE-35B1-02F0-64E0-D0951A846E68}"/>
              </a:ext>
            </a:extLst>
          </p:cNvPr>
          <p:cNvSpPr/>
          <p:nvPr/>
        </p:nvSpPr>
        <p:spPr>
          <a:xfrm>
            <a:off x="266366" y="3144246"/>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3485033"/>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08</a:t>
            </a:r>
          </a:p>
        </p:txBody>
      </p:sp>
      <p:pic>
        <p:nvPicPr>
          <p:cNvPr id="3" name="Graphic 2" descr="Eye outline">
            <a:extLst>
              <a:ext uri="{FF2B5EF4-FFF2-40B4-BE49-F238E27FC236}">
                <a16:creationId xmlns:a16="http://schemas.microsoft.com/office/drawing/2014/main" id="{F0F75E93-2B99-1F75-FA7D-231FC93E02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5158" y="437148"/>
            <a:ext cx="914400" cy="914400"/>
          </a:xfrm>
          <a:prstGeom prst="rect">
            <a:avLst/>
          </a:prstGeom>
        </p:spPr>
      </p:pic>
      <p:grpSp>
        <p:nvGrpSpPr>
          <p:cNvPr id="8" name="Graphic 2">
            <a:extLst>
              <a:ext uri="{FF2B5EF4-FFF2-40B4-BE49-F238E27FC236}">
                <a16:creationId xmlns:a16="http://schemas.microsoft.com/office/drawing/2014/main" id="{537A8BCE-93DA-3CEC-7EDD-96CFDC024796}"/>
              </a:ext>
            </a:extLst>
          </p:cNvPr>
          <p:cNvGrpSpPr/>
          <p:nvPr/>
        </p:nvGrpSpPr>
        <p:grpSpPr>
          <a:xfrm>
            <a:off x="2021366" y="3387350"/>
            <a:ext cx="923646" cy="923888"/>
            <a:chOff x="10376768" y="3823816"/>
            <a:chExt cx="923646" cy="923888"/>
          </a:xfrm>
          <a:solidFill>
            <a:srgbClr val="382B1B"/>
          </a:solidFill>
        </p:grpSpPr>
        <p:sp>
          <p:nvSpPr>
            <p:cNvPr id="9" name="Freeform 8">
              <a:extLst>
                <a:ext uri="{FF2B5EF4-FFF2-40B4-BE49-F238E27FC236}">
                  <a16:creationId xmlns:a16="http://schemas.microsoft.com/office/drawing/2014/main" id="{3573EE77-C00E-F495-C35F-A7220515ABE5}"/>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 name="Freeform 9">
              <a:extLst>
                <a:ext uri="{FF2B5EF4-FFF2-40B4-BE49-F238E27FC236}">
                  <a16:creationId xmlns:a16="http://schemas.microsoft.com/office/drawing/2014/main" id="{53146512-EED3-E227-03B8-1ABC2B89A8B6}"/>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47F518C1-617B-1336-81FD-27185D895452}"/>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35810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342EAB87-F3FD-CCEA-7961-2C4EC9EADEA7}"/>
              </a:ext>
            </a:extLst>
          </p:cNvPr>
          <p:cNvSpPr/>
          <p:nvPr/>
        </p:nvSpPr>
        <p:spPr>
          <a:xfrm>
            <a:off x="8496" y="0"/>
            <a:ext cx="12183504" cy="3982032"/>
          </a:xfrm>
          <a:custGeom>
            <a:avLst/>
            <a:gdLst>
              <a:gd name="connsiteX0" fmla="*/ 0 w 12183504"/>
              <a:gd name="connsiteY0" fmla="*/ 0 h 3982032"/>
              <a:gd name="connsiteX1" fmla="*/ 12183504 w 12183504"/>
              <a:gd name="connsiteY1" fmla="*/ 0 h 3982032"/>
              <a:gd name="connsiteX2" fmla="*/ 12183504 w 12183504"/>
              <a:gd name="connsiteY2" fmla="*/ 2194550 h 3982032"/>
              <a:gd name="connsiteX3" fmla="*/ 12103237 w 12183504"/>
              <a:gd name="connsiteY3" fmla="*/ 2245542 h 3982032"/>
              <a:gd name="connsiteX4" fmla="*/ 10188834 w 12183504"/>
              <a:gd name="connsiteY4" fmla="*/ 2945125 h 3982032"/>
              <a:gd name="connsiteX5" fmla="*/ 5039511 w 12183504"/>
              <a:gd name="connsiteY5" fmla="*/ 3280056 h 3982032"/>
              <a:gd name="connsiteX6" fmla="*/ 4957122 w 12183504"/>
              <a:gd name="connsiteY6" fmla="*/ 3282612 h 3982032"/>
              <a:gd name="connsiteX7" fmla="*/ 3895208 w 12183504"/>
              <a:gd name="connsiteY7" fmla="*/ 3520391 h 3982032"/>
              <a:gd name="connsiteX8" fmla="*/ 3245251 w 12183504"/>
              <a:gd name="connsiteY8" fmla="*/ 3916678 h 3982032"/>
              <a:gd name="connsiteX9" fmla="*/ 2631913 w 12183504"/>
              <a:gd name="connsiteY9" fmla="*/ 3870657 h 3982032"/>
              <a:gd name="connsiteX10" fmla="*/ 2503755 w 12183504"/>
              <a:gd name="connsiteY10" fmla="*/ 3717261 h 3982032"/>
              <a:gd name="connsiteX11" fmla="*/ 974963 w 12183504"/>
              <a:gd name="connsiteY11" fmla="*/ 2975802 h 3982032"/>
              <a:gd name="connsiteX12" fmla="*/ 121185 w 12183504"/>
              <a:gd name="connsiteY12" fmla="*/ 2719886 h 3982032"/>
              <a:gd name="connsiteX13" fmla="*/ 0 w 12183504"/>
              <a:gd name="connsiteY13" fmla="*/ 2663240 h 398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3504" h="3982032">
                <a:moveTo>
                  <a:pt x="0" y="0"/>
                </a:moveTo>
                <a:lnTo>
                  <a:pt x="12183504" y="0"/>
                </a:lnTo>
                <a:lnTo>
                  <a:pt x="12183504" y="2194550"/>
                </a:lnTo>
                <a:lnTo>
                  <a:pt x="12103237" y="2245542"/>
                </a:lnTo>
                <a:cubicBezTo>
                  <a:pt x="11707313" y="2481719"/>
                  <a:pt x="11090539" y="2731638"/>
                  <a:pt x="10188834" y="2945125"/>
                </a:cubicBezTo>
                <a:cubicBezTo>
                  <a:pt x="8499856" y="3343976"/>
                  <a:pt x="5423984" y="3287724"/>
                  <a:pt x="5039511" y="3280056"/>
                </a:cubicBezTo>
                <a:cubicBezTo>
                  <a:pt x="5012043" y="3280056"/>
                  <a:pt x="4984574" y="3280056"/>
                  <a:pt x="4957122" y="3282612"/>
                </a:cubicBezTo>
                <a:cubicBezTo>
                  <a:pt x="4142373" y="3359319"/>
                  <a:pt x="3895208" y="3520391"/>
                  <a:pt x="3895208" y="3520391"/>
                </a:cubicBezTo>
                <a:lnTo>
                  <a:pt x="3245251" y="3916678"/>
                </a:lnTo>
                <a:cubicBezTo>
                  <a:pt x="3071323" y="4021506"/>
                  <a:pt x="2737179" y="3995940"/>
                  <a:pt x="2631913" y="3870657"/>
                </a:cubicBezTo>
                <a:lnTo>
                  <a:pt x="2503755" y="3717261"/>
                </a:lnTo>
                <a:cubicBezTo>
                  <a:pt x="2215380" y="3374654"/>
                  <a:pt x="1661538" y="3108752"/>
                  <a:pt x="974963" y="2975802"/>
                </a:cubicBezTo>
                <a:cubicBezTo>
                  <a:pt x="643118" y="2910606"/>
                  <a:pt x="360906" y="2823198"/>
                  <a:pt x="121185" y="2719886"/>
                </a:cubicBezTo>
                <a:lnTo>
                  <a:pt x="0" y="2663240"/>
                </a:lnTo>
                <a:close/>
              </a:path>
            </a:pathLst>
          </a:cu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83" dirty="0"/>
          </a:p>
        </p:txBody>
      </p:sp>
      <p:sp>
        <p:nvSpPr>
          <p:cNvPr id="10" name="Text Placeholder 2">
            <a:extLst>
              <a:ext uri="{FF2B5EF4-FFF2-40B4-BE49-F238E27FC236}">
                <a16:creationId xmlns:a16="http://schemas.microsoft.com/office/drawing/2014/main" id="{766667F3-A666-161C-A714-05F2CE148582}"/>
              </a:ext>
            </a:extLst>
          </p:cNvPr>
          <p:cNvSpPr txBox="1">
            <a:spLocks/>
          </p:cNvSpPr>
          <p:nvPr/>
        </p:nvSpPr>
        <p:spPr>
          <a:xfrm>
            <a:off x="686010" y="495728"/>
            <a:ext cx="7655884" cy="23453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380"/>
              </a:lnSpc>
              <a:spcBef>
                <a:spcPts val="0"/>
              </a:spcBef>
              <a:buClr>
                <a:srgbClr val="382B1B"/>
              </a:buClr>
              <a:buNone/>
            </a:pPr>
            <a:r>
              <a:rPr lang="en-GB" sz="3400" dirty="0">
                <a:solidFill>
                  <a:schemeClr val="bg1"/>
                </a:solidFill>
                <a:latin typeface="Calibri" panose="020F0502020204030204" pitchFamily="34" charset="0"/>
                <a:ea typeface="Calibri" panose="020F0502020204030204" pitchFamily="34" charset="0"/>
              </a:rPr>
              <a:t>This module outline helps participants understand the fundamental </a:t>
            </a:r>
            <a:r>
              <a:rPr lang="en-GB" sz="3400" dirty="0">
                <a:solidFill>
                  <a:schemeClr val="bg1"/>
                </a:solidFill>
                <a:highlight>
                  <a:srgbClr val="84BFA4"/>
                </a:highlight>
                <a:latin typeface="Calibri" panose="020F0502020204030204" pitchFamily="34" charset="0"/>
                <a:ea typeface="Calibri" panose="020F0502020204030204" pitchFamily="34" charset="0"/>
              </a:rPr>
              <a:t>public speaking skills</a:t>
            </a:r>
            <a:r>
              <a:rPr lang="en-GB" sz="3400" dirty="0">
                <a:solidFill>
                  <a:schemeClr val="bg1"/>
                </a:solidFill>
                <a:latin typeface="Calibri" panose="020F0502020204030204" pitchFamily="34" charset="0"/>
                <a:ea typeface="Calibri" panose="020F0502020204030204" pitchFamily="34" charset="0"/>
              </a:rPr>
              <a:t> while offering practical tips and activities to enhance their confidence and effectiveness </a:t>
            </a:r>
            <a:endParaRPr lang="sv-SE" sz="2400" dirty="0">
              <a:solidFill>
                <a:srgbClr val="382B1B"/>
              </a:solidFill>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87AC853B-0C10-EC78-62DD-A209A12A2B95}"/>
              </a:ext>
            </a:extLst>
          </p:cNvPr>
          <p:cNvCxnSpPr>
            <a:cxnSpLocks/>
          </p:cNvCxnSpPr>
          <p:nvPr/>
        </p:nvCxnSpPr>
        <p:spPr>
          <a:xfrm>
            <a:off x="943243" y="4249985"/>
            <a:ext cx="0" cy="1912800"/>
          </a:xfrm>
          <a:prstGeom prst="line">
            <a:avLst/>
          </a:prstGeom>
          <a:ln w="28575">
            <a:solidFill>
              <a:srgbClr val="B6D1E1"/>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B5CE2CDE-D365-16D6-AC92-6D95CC40042F}"/>
              </a:ext>
            </a:extLst>
          </p:cNvPr>
          <p:cNvSpPr/>
          <p:nvPr/>
        </p:nvSpPr>
        <p:spPr>
          <a:xfrm>
            <a:off x="8412266" y="295715"/>
            <a:ext cx="4229293" cy="4359158"/>
          </a:xfrm>
          <a:custGeom>
            <a:avLst/>
            <a:gdLst>
              <a:gd name="connsiteX0" fmla="*/ 1925946 w 4229293"/>
              <a:gd name="connsiteY0" fmla="*/ 17 h 4359158"/>
              <a:gd name="connsiteX1" fmla="*/ 2560919 w 4229293"/>
              <a:gd name="connsiteY1" fmla="*/ 102144 h 4359158"/>
              <a:gd name="connsiteX2" fmla="*/ 3311201 w 4229293"/>
              <a:gd name="connsiteY2" fmla="*/ 409982 h 4359158"/>
              <a:gd name="connsiteX3" fmla="*/ 4111882 w 4229293"/>
              <a:gd name="connsiteY3" fmla="*/ 1123619 h 4359158"/>
              <a:gd name="connsiteX4" fmla="*/ 2524520 w 4229293"/>
              <a:gd name="connsiteY4" fmla="*/ 4319590 h 4359158"/>
              <a:gd name="connsiteX5" fmla="*/ 21700 w 4229293"/>
              <a:gd name="connsiteY5" fmla="*/ 2354999 h 4359158"/>
              <a:gd name="connsiteX6" fmla="*/ 962364 w 4229293"/>
              <a:gd name="connsiteY6" fmla="*/ 432371 h 4359158"/>
              <a:gd name="connsiteX7" fmla="*/ 1925946 w 4229293"/>
              <a:gd name="connsiteY7" fmla="*/ 17 h 435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9293" h="4359158">
                <a:moveTo>
                  <a:pt x="1925946" y="17"/>
                </a:moveTo>
                <a:cubicBezTo>
                  <a:pt x="2135340" y="-966"/>
                  <a:pt x="2349901" y="39175"/>
                  <a:pt x="2560919" y="102144"/>
                </a:cubicBezTo>
                <a:cubicBezTo>
                  <a:pt x="2821274" y="180502"/>
                  <a:pt x="3073243" y="292440"/>
                  <a:pt x="3311201" y="409982"/>
                </a:cubicBezTo>
                <a:cubicBezTo>
                  <a:pt x="3641555" y="572303"/>
                  <a:pt x="3991500" y="748612"/>
                  <a:pt x="4111882" y="1123619"/>
                </a:cubicBezTo>
                <a:cubicBezTo>
                  <a:pt x="4515017" y="2366190"/>
                  <a:pt x="3854316" y="4109701"/>
                  <a:pt x="2524520" y="4319590"/>
                </a:cubicBezTo>
                <a:cubicBezTo>
                  <a:pt x="1161132" y="4535081"/>
                  <a:pt x="-188263" y="3869022"/>
                  <a:pt x="21700" y="2354999"/>
                </a:cubicBezTo>
                <a:cubicBezTo>
                  <a:pt x="111290" y="1705724"/>
                  <a:pt x="528426" y="919326"/>
                  <a:pt x="962364" y="432371"/>
                </a:cubicBezTo>
                <a:cubicBezTo>
                  <a:pt x="1242320" y="117536"/>
                  <a:pt x="1576955" y="1658"/>
                  <a:pt x="1925946" y="17"/>
                </a:cubicBezTo>
                <a:close/>
              </a:path>
            </a:pathLst>
          </a:custGeom>
          <a:blipFill>
            <a:blip r:embed="rId2"/>
            <a:srcRect/>
            <a:stretch>
              <a:fillRect l="-25251" r="-25251"/>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Graphic 4">
            <a:extLst>
              <a:ext uri="{FF2B5EF4-FFF2-40B4-BE49-F238E27FC236}">
                <a16:creationId xmlns:a16="http://schemas.microsoft.com/office/drawing/2014/main" id="{DF5AE6B3-4176-60DF-A6D1-31F987F55EB1}"/>
              </a:ext>
            </a:extLst>
          </p:cNvPr>
          <p:cNvSpPr/>
          <p:nvPr/>
        </p:nvSpPr>
        <p:spPr>
          <a:xfrm>
            <a:off x="8239401" y="3631159"/>
            <a:ext cx="1967462" cy="20286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5" name="Picture 4">
            <a:extLst>
              <a:ext uri="{FF2B5EF4-FFF2-40B4-BE49-F238E27FC236}">
                <a16:creationId xmlns:a16="http://schemas.microsoft.com/office/drawing/2014/main" id="{AB4B2B9B-9B38-BBF3-302B-47F2EE954426}"/>
              </a:ext>
            </a:extLst>
          </p:cNvPr>
          <p:cNvPicPr>
            <a:picLocks noChangeAspect="1"/>
          </p:cNvPicPr>
          <p:nvPr/>
        </p:nvPicPr>
        <p:blipFill>
          <a:blip r:embed="rId3"/>
          <a:stretch>
            <a:fillRect/>
          </a:stretch>
        </p:blipFill>
        <p:spPr>
          <a:xfrm>
            <a:off x="1279709" y="5816613"/>
            <a:ext cx="1580952" cy="333333"/>
          </a:xfrm>
          <a:prstGeom prst="rect">
            <a:avLst/>
          </a:prstGeom>
        </p:spPr>
      </p:pic>
      <p:pic>
        <p:nvPicPr>
          <p:cNvPr id="7" name="Picture 6" descr="A close-up of a text&#10;&#10;Description automatically generated">
            <a:extLst>
              <a:ext uri="{FF2B5EF4-FFF2-40B4-BE49-F238E27FC236}">
                <a16:creationId xmlns:a16="http://schemas.microsoft.com/office/drawing/2014/main" id="{358E3B8D-41A9-FA7C-D61F-F49B0F5E917F}"/>
              </a:ext>
            </a:extLst>
          </p:cNvPr>
          <p:cNvPicPr>
            <a:picLocks noChangeAspect="1"/>
          </p:cNvPicPr>
          <p:nvPr/>
        </p:nvPicPr>
        <p:blipFill>
          <a:blip r:embed="rId4"/>
          <a:stretch>
            <a:fillRect/>
          </a:stretch>
        </p:blipFill>
        <p:spPr>
          <a:xfrm>
            <a:off x="3071128" y="5589223"/>
            <a:ext cx="3619526" cy="638180"/>
          </a:xfrm>
          <a:prstGeom prst="rect">
            <a:avLst/>
          </a:prstGeom>
        </p:spPr>
      </p:pic>
    </p:spTree>
    <p:extLst>
      <p:ext uri="{BB962C8B-B14F-4D97-AF65-F5344CB8AC3E}">
        <p14:creationId xmlns:p14="http://schemas.microsoft.com/office/powerpoint/2010/main" val="643944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697357" y="1732547"/>
            <a:ext cx="6649802" cy="20854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This final public speaking tip is intended to help you recognise how you may come across to an audience. When you record yourself speaking and watch it back, you may notice that you do things that you didn't even realise. This provides the opportunity to correct these issues before being in front of a live audience. </a:t>
            </a:r>
          </a:p>
          <a:p>
            <a:pPr marL="0" lvl="1" indent="0">
              <a:lnSpc>
                <a:spcPts val="2760"/>
              </a:lnSpc>
              <a:spcBef>
                <a:spcPts val="0"/>
              </a:spcBef>
              <a:buClr>
                <a:srgbClr val="B6D1E1"/>
              </a:buClr>
              <a:buNone/>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89" y="661327"/>
            <a:ext cx="6534116" cy="16166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Record yourself speaking</a:t>
            </a: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09</a:t>
            </a:r>
          </a:p>
        </p:txBody>
      </p:sp>
      <p:pic>
        <p:nvPicPr>
          <p:cNvPr id="3" name="Graphic 2" descr="Radio microphone outline">
            <a:extLst>
              <a:ext uri="{FF2B5EF4-FFF2-40B4-BE49-F238E27FC236}">
                <a16:creationId xmlns:a16="http://schemas.microsoft.com/office/drawing/2014/main" id="{6ECFD3E4-BF1D-F17A-55F8-869337210F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49115" y="477253"/>
            <a:ext cx="954505" cy="954505"/>
          </a:xfrm>
          <a:prstGeom prst="rect">
            <a:avLst/>
          </a:prstGeom>
        </p:spPr>
      </p:pic>
    </p:spTree>
    <p:extLst>
      <p:ext uri="{BB962C8B-B14F-4D97-AF65-F5344CB8AC3E}">
        <p14:creationId xmlns:p14="http://schemas.microsoft.com/office/powerpoint/2010/main" val="2707354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678902" y="757580"/>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Public speaking is a common fear</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 Placeholder 3">
            <a:extLst>
              <a:ext uri="{FF2B5EF4-FFF2-40B4-BE49-F238E27FC236}">
                <a16:creationId xmlns:a16="http://schemas.microsoft.com/office/drawing/2014/main" id="{B142A832-CE2D-8C34-6B2A-86676986BA8D}"/>
              </a:ext>
            </a:extLst>
          </p:cNvPr>
          <p:cNvSpPr txBox="1">
            <a:spLocks/>
          </p:cNvSpPr>
          <p:nvPr/>
        </p:nvSpPr>
        <p:spPr>
          <a:xfrm>
            <a:off x="678903" y="1937054"/>
            <a:ext cx="5786066" cy="18970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The good news, however, is that this fear doesn't have to stop you from delivering an amazing speech. These public speaking tips can help you feel some calmness while also better connecting with your audience…making you a more impactful public speaker.</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 </a:t>
            </a:r>
          </a:p>
        </p:txBody>
      </p:sp>
      <p:sp>
        <p:nvSpPr>
          <p:cNvPr id="61" name="Freeform 60">
            <a:extLst>
              <a:ext uri="{FF2B5EF4-FFF2-40B4-BE49-F238E27FC236}">
                <a16:creationId xmlns:a16="http://schemas.microsoft.com/office/drawing/2014/main" id="{CC986BFD-F0DC-603A-364E-26E12BF432BE}"/>
              </a:ext>
            </a:extLst>
          </p:cNvPr>
          <p:cNvSpPr/>
          <p:nvPr/>
        </p:nvSpPr>
        <p:spPr>
          <a:xfrm>
            <a:off x="8095791" y="863344"/>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rcRect/>
            <a:stretch>
              <a:fillRect l="-36993" r="-36993"/>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2" name="Graphic 4">
            <a:extLst>
              <a:ext uri="{FF2B5EF4-FFF2-40B4-BE49-F238E27FC236}">
                <a16:creationId xmlns:a16="http://schemas.microsoft.com/office/drawing/2014/main" id="{F3382A01-BA29-1F8E-8619-53BA029AA80C}"/>
              </a:ext>
            </a:extLst>
          </p:cNvPr>
          <p:cNvSpPr/>
          <p:nvPr/>
        </p:nvSpPr>
        <p:spPr>
          <a:xfrm>
            <a:off x="6603831" y="3703459"/>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3" name="Straight Connector 62">
            <a:extLst>
              <a:ext uri="{FF2B5EF4-FFF2-40B4-BE49-F238E27FC236}">
                <a16:creationId xmlns:a16="http://schemas.microsoft.com/office/drawing/2014/main" id="{AA7AAFAF-138E-5E59-89A5-6EB6BC47BE26}"/>
              </a:ext>
            </a:extLst>
          </p:cNvPr>
          <p:cNvCxnSpPr>
            <a:cxnSpLocks/>
          </p:cNvCxnSpPr>
          <p:nvPr/>
        </p:nvCxnSpPr>
        <p:spPr>
          <a:xfrm flipH="1">
            <a:off x="665554" y="1616500"/>
            <a:ext cx="7130908"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103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54784" y="985901"/>
            <a:ext cx="7176159" cy="3217862"/>
          </a:xfrm>
        </p:spPr>
        <p:txBody>
          <a:bodyPr/>
          <a:lstStyle/>
          <a:p>
            <a:r>
              <a:rPr lang="en-US" dirty="0"/>
              <a:t>03</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296113" y="2228914"/>
            <a:ext cx="7176159" cy="3217862"/>
          </a:xfrm>
          <a:prstGeom prst="rect">
            <a:avLst/>
          </a:prstGeom>
        </p:spPr>
        <p:txBody>
          <a:bodyPr/>
          <a:lstStyle/>
          <a:p>
            <a:r>
              <a:rPr lang="en-GB" sz="6000" dirty="0">
                <a:effectLst/>
                <a:latin typeface="Calibri" panose="020F0502020204030204" pitchFamily="34" charset="0"/>
                <a:ea typeface="Calibri" panose="020F0502020204030204" pitchFamily="34" charset="0"/>
              </a:rPr>
              <a:t>Useful videos</a:t>
            </a:r>
          </a:p>
          <a:p>
            <a:endParaRPr lang="en-GB" sz="6000" dirty="0">
              <a:effectLst/>
              <a:latin typeface="Calibri" panose="020F0502020204030204" pitchFamily="34" charset="0"/>
              <a:ea typeface="Calibri" panose="020F0502020204030204" pitchFamily="34" charset="0"/>
            </a:endParaRPr>
          </a:p>
          <a:p>
            <a:endParaRPr lang="en-US" sz="6000" dirty="0"/>
          </a:p>
        </p:txBody>
      </p:sp>
    </p:spTree>
    <p:extLst>
      <p:ext uri="{BB962C8B-B14F-4D97-AF65-F5344CB8AC3E}">
        <p14:creationId xmlns:p14="http://schemas.microsoft.com/office/powerpoint/2010/main" val="2874582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909411" y="542553"/>
            <a:ext cx="2892568"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Useful videos</a:t>
            </a: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flipH="1">
            <a:off x="537219" y="1680669"/>
            <a:ext cx="3216634"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D25C6B-49E0-7B4B-395A-5906AF3773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34" t="4156"/>
          <a:stretch/>
        </p:blipFill>
        <p:spPr>
          <a:xfrm flipH="1">
            <a:off x="3096128" y="392349"/>
            <a:ext cx="9095872" cy="6465651"/>
          </a:xfrm>
          <a:prstGeom prst="rect">
            <a:avLst/>
          </a:prstGeom>
          <a:noFill/>
        </p:spPr>
      </p:pic>
      <p:pic>
        <p:nvPicPr>
          <p:cNvPr id="20" name="Picture 19">
            <a:extLst>
              <a:ext uri="{FF2B5EF4-FFF2-40B4-BE49-F238E27FC236}">
                <a16:creationId xmlns:a16="http://schemas.microsoft.com/office/drawing/2014/main" id="{23E3EA92-9027-89B4-98CD-BB3D1CCA8E5F}"/>
              </a:ext>
            </a:extLst>
          </p:cNvPr>
          <p:cNvPicPr>
            <a:picLocks noChangeAspect="1"/>
          </p:cNvPicPr>
          <p:nvPr/>
        </p:nvPicPr>
        <p:blipFill rotWithShape="1">
          <a:blip r:embed="rId3"/>
          <a:srcRect l="-475" t="1248" r="475" b="10522"/>
          <a:stretch/>
        </p:blipFill>
        <p:spPr>
          <a:xfrm>
            <a:off x="4443663" y="753978"/>
            <a:ext cx="6753726" cy="4272875"/>
          </a:xfrm>
          <a:prstGeom prst="rect">
            <a:avLst/>
          </a:prstGeom>
        </p:spPr>
      </p:pic>
      <p:sp>
        <p:nvSpPr>
          <p:cNvPr id="21" name="Oval 20">
            <a:extLst>
              <a:ext uri="{FF2B5EF4-FFF2-40B4-BE49-F238E27FC236}">
                <a16:creationId xmlns:a16="http://schemas.microsoft.com/office/drawing/2014/main" id="{52DC49BF-F10B-08CF-B713-6D82D84E1632}"/>
              </a:ext>
            </a:extLst>
          </p:cNvPr>
          <p:cNvSpPr/>
          <p:nvPr/>
        </p:nvSpPr>
        <p:spPr>
          <a:xfrm>
            <a:off x="3031958" y="3048000"/>
            <a:ext cx="1748589" cy="1748589"/>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a:extLst>
              <a:ext uri="{FF2B5EF4-FFF2-40B4-BE49-F238E27FC236}">
                <a16:creationId xmlns:a16="http://schemas.microsoft.com/office/drawing/2014/main" id="{E0853090-0640-A921-2050-E4CB8473CAE7}"/>
              </a:ext>
            </a:extLst>
          </p:cNvPr>
          <p:cNvSpPr txBox="1">
            <a:spLocks/>
          </p:cNvSpPr>
          <p:nvPr/>
        </p:nvSpPr>
        <p:spPr>
          <a:xfrm>
            <a:off x="3067075" y="3577390"/>
            <a:ext cx="1681388" cy="1203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760"/>
              </a:lnSpc>
              <a:spcBef>
                <a:spcPts val="0"/>
              </a:spcBef>
              <a:buNone/>
            </a:pP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Click to </a:t>
            </a: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View</a:t>
            </a:r>
            <a:endParaRPr lang="sv-SE"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3635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909411" y="542553"/>
            <a:ext cx="2892568"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Useful videos</a:t>
            </a: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flipH="1">
            <a:off x="537219" y="1680669"/>
            <a:ext cx="3216634"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D25C6B-49E0-7B4B-395A-5906AF3773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34" t="4156"/>
          <a:stretch/>
        </p:blipFill>
        <p:spPr>
          <a:xfrm flipH="1">
            <a:off x="3096128" y="392349"/>
            <a:ext cx="9095872" cy="6465651"/>
          </a:xfrm>
          <a:prstGeom prst="rect">
            <a:avLst/>
          </a:prstGeom>
          <a:noFill/>
        </p:spPr>
      </p:pic>
      <p:pic>
        <p:nvPicPr>
          <p:cNvPr id="3" name="Picture 2">
            <a:extLst>
              <a:ext uri="{FF2B5EF4-FFF2-40B4-BE49-F238E27FC236}">
                <a16:creationId xmlns:a16="http://schemas.microsoft.com/office/drawing/2014/main" id="{E8F963A2-66D5-BE3D-C574-1DD8F10C9926}"/>
              </a:ext>
            </a:extLst>
          </p:cNvPr>
          <p:cNvPicPr>
            <a:picLocks noChangeAspect="1"/>
          </p:cNvPicPr>
          <p:nvPr/>
        </p:nvPicPr>
        <p:blipFill rotWithShape="1">
          <a:blip r:embed="rId3"/>
          <a:srcRect l="294" r="294"/>
          <a:stretch/>
        </p:blipFill>
        <p:spPr>
          <a:xfrm>
            <a:off x="4395537" y="825835"/>
            <a:ext cx="6867358" cy="4291597"/>
          </a:xfrm>
          <a:prstGeom prst="rect">
            <a:avLst/>
          </a:prstGeom>
        </p:spPr>
      </p:pic>
      <p:sp>
        <p:nvSpPr>
          <p:cNvPr id="4" name="Oval 3">
            <a:extLst>
              <a:ext uri="{FF2B5EF4-FFF2-40B4-BE49-F238E27FC236}">
                <a16:creationId xmlns:a16="http://schemas.microsoft.com/office/drawing/2014/main" id="{32FDA7E6-AFFC-2814-6F9C-9FEBF11548DF}"/>
              </a:ext>
            </a:extLst>
          </p:cNvPr>
          <p:cNvSpPr/>
          <p:nvPr/>
        </p:nvSpPr>
        <p:spPr>
          <a:xfrm>
            <a:off x="3031958" y="3048000"/>
            <a:ext cx="1748589" cy="1748589"/>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095F3A8D-7262-42A8-65A5-1ED27F2B6DD3}"/>
              </a:ext>
            </a:extLst>
          </p:cNvPr>
          <p:cNvSpPr txBox="1">
            <a:spLocks/>
          </p:cNvSpPr>
          <p:nvPr/>
        </p:nvSpPr>
        <p:spPr>
          <a:xfrm>
            <a:off x="3067075" y="3577390"/>
            <a:ext cx="1681388" cy="1203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760"/>
              </a:lnSpc>
              <a:spcBef>
                <a:spcPts val="0"/>
              </a:spcBef>
              <a:buNone/>
            </a:pP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Click to </a:t>
            </a:r>
            <a:r>
              <a:rPr lang="en-IE" sz="3200" b="1"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View</a:t>
            </a:r>
            <a:endParaRPr lang="sv-SE"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332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076631A8-51B9-4D3F-DC77-CC9F5D9A65A0}"/>
              </a:ext>
            </a:extLst>
          </p:cNvPr>
          <p:cNvSpPr txBox="1">
            <a:spLocks/>
          </p:cNvSpPr>
          <p:nvPr/>
        </p:nvSpPr>
        <p:spPr>
          <a:xfrm>
            <a:off x="909411" y="542553"/>
            <a:ext cx="2892568" cy="1712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Useful videos</a:t>
            </a:r>
          </a:p>
          <a:p>
            <a:pPr marL="0" indent="0">
              <a:lnSpc>
                <a:spcPts val="4020"/>
              </a:lnSpc>
              <a:spcBef>
                <a:spcPts val="0"/>
              </a:spcBef>
              <a:buNone/>
            </a:pPr>
            <a:endPar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65823559-708E-3144-8811-C4D2813DC501}"/>
              </a:ext>
            </a:extLst>
          </p:cNvPr>
          <p:cNvCxnSpPr>
            <a:cxnSpLocks/>
          </p:cNvCxnSpPr>
          <p:nvPr/>
        </p:nvCxnSpPr>
        <p:spPr>
          <a:xfrm flipH="1">
            <a:off x="537219" y="1680669"/>
            <a:ext cx="3216634"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DD25C6B-49E0-7B4B-395A-5906AF3773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334" t="4156"/>
          <a:stretch/>
        </p:blipFill>
        <p:spPr>
          <a:xfrm flipH="1">
            <a:off x="3096128" y="392349"/>
            <a:ext cx="9095872" cy="6465651"/>
          </a:xfrm>
          <a:prstGeom prst="rect">
            <a:avLst/>
          </a:prstGeom>
          <a:noFill/>
        </p:spPr>
      </p:pic>
      <p:pic>
        <p:nvPicPr>
          <p:cNvPr id="7" name="Picture 6">
            <a:extLst>
              <a:ext uri="{FF2B5EF4-FFF2-40B4-BE49-F238E27FC236}">
                <a16:creationId xmlns:a16="http://schemas.microsoft.com/office/drawing/2014/main" id="{F552D19B-6C1C-2EC0-506E-2E53EEF97097}"/>
              </a:ext>
            </a:extLst>
          </p:cNvPr>
          <p:cNvPicPr>
            <a:picLocks noChangeAspect="1"/>
          </p:cNvPicPr>
          <p:nvPr/>
        </p:nvPicPr>
        <p:blipFill rotWithShape="1">
          <a:blip r:embed="rId3"/>
          <a:srcRect l="6564" t="-1766" r="7079" b="8834"/>
          <a:stretch/>
        </p:blipFill>
        <p:spPr>
          <a:xfrm>
            <a:off x="4443663" y="834189"/>
            <a:ext cx="6764690" cy="4219074"/>
          </a:xfrm>
          <a:prstGeom prst="rect">
            <a:avLst/>
          </a:prstGeom>
        </p:spPr>
      </p:pic>
      <p:sp>
        <p:nvSpPr>
          <p:cNvPr id="9" name="Oval 8">
            <a:extLst>
              <a:ext uri="{FF2B5EF4-FFF2-40B4-BE49-F238E27FC236}">
                <a16:creationId xmlns:a16="http://schemas.microsoft.com/office/drawing/2014/main" id="{36504274-8958-886A-F9CB-108772EB7BB4}"/>
              </a:ext>
            </a:extLst>
          </p:cNvPr>
          <p:cNvSpPr/>
          <p:nvPr/>
        </p:nvSpPr>
        <p:spPr>
          <a:xfrm>
            <a:off x="3031958" y="3048000"/>
            <a:ext cx="1748589" cy="1748589"/>
          </a:xfrm>
          <a:prstGeom prst="ellipse">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6CE52753-20B1-4D57-7177-BBECDD086B50}"/>
              </a:ext>
            </a:extLst>
          </p:cNvPr>
          <p:cNvSpPr txBox="1">
            <a:spLocks/>
          </p:cNvSpPr>
          <p:nvPr/>
        </p:nvSpPr>
        <p:spPr>
          <a:xfrm>
            <a:off x="3067075" y="3577390"/>
            <a:ext cx="1681388" cy="1203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760"/>
              </a:lnSpc>
              <a:spcBef>
                <a:spcPts val="0"/>
              </a:spcBef>
              <a:buNone/>
            </a:pPr>
            <a:r>
              <a:rPr lang="en-IE" sz="3200" dirty="0">
                <a:solidFill>
                  <a:schemeClr val="bg1"/>
                </a:solidFill>
                <a:latin typeface="Calibri" panose="020F0502020204030204" pitchFamily="34" charset="0"/>
                <a:ea typeface="Calibri" panose="020F0502020204030204" pitchFamily="34" charset="0"/>
                <a:cs typeface="Calibri" panose="020F0502020204030204" pitchFamily="34" charset="0"/>
              </a:rPr>
              <a:t>Click to </a:t>
            </a:r>
            <a:r>
              <a:rPr lang="en-IE" sz="3200" b="1"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View</a:t>
            </a:r>
            <a:endParaRPr lang="sv-SE" sz="32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7347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54544-6DDA-FB3D-70AC-44218F5BB86E}"/>
              </a:ext>
            </a:extLst>
          </p:cNvPr>
          <p:cNvSpPr>
            <a:spLocks noGrp="1"/>
          </p:cNvSpPr>
          <p:nvPr>
            <p:ph type="body" sz="quarter" idx="20"/>
          </p:nvPr>
        </p:nvSpPr>
        <p:spPr>
          <a:xfrm>
            <a:off x="5314122" y="2413596"/>
            <a:ext cx="6609899" cy="1740959"/>
          </a:xfrm>
        </p:spPr>
        <p:txBody>
          <a:bodyPr>
            <a:normAutofit/>
          </a:bodyPr>
          <a:lstStyle/>
          <a:p>
            <a:pPr algn="l"/>
            <a:r>
              <a:rPr lang="en-US" sz="3600" b="0" dirty="0">
                <a:highlight>
                  <a:srgbClr val="84BFA4"/>
                </a:highlight>
              </a:rPr>
              <a:t> Well done, you have completed</a:t>
            </a:r>
            <a:r>
              <a:rPr lang="en-US" sz="3600" b="0" dirty="0">
                <a:solidFill>
                  <a:srgbClr val="84BFA4"/>
                </a:solidFill>
                <a:highlight>
                  <a:srgbClr val="84BFA4"/>
                </a:highlight>
              </a:rPr>
              <a:t>.</a:t>
            </a:r>
          </a:p>
        </p:txBody>
      </p:sp>
      <p:sp>
        <p:nvSpPr>
          <p:cNvPr id="8" name="Text Placeholder 2">
            <a:extLst>
              <a:ext uri="{FF2B5EF4-FFF2-40B4-BE49-F238E27FC236}">
                <a16:creationId xmlns:a16="http://schemas.microsoft.com/office/drawing/2014/main" id="{2F5EF597-4B58-6D67-FBC1-120192E8A5EC}"/>
              </a:ext>
            </a:extLst>
          </p:cNvPr>
          <p:cNvSpPr txBox="1">
            <a:spLocks/>
          </p:cNvSpPr>
          <p:nvPr/>
        </p:nvSpPr>
        <p:spPr>
          <a:xfrm>
            <a:off x="7138737" y="3992982"/>
            <a:ext cx="4860757" cy="6973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600"/>
              </a:lnSpc>
              <a:spcBef>
                <a:spcPts val="0"/>
              </a:spcBef>
              <a:buNone/>
            </a:pPr>
            <a:r>
              <a:rPr lang="en-US" sz="5400" b="1" dirty="0">
                <a:solidFill>
                  <a:schemeClr val="bg1"/>
                </a:solidFill>
              </a:rPr>
              <a:t>M2.4 PUBLIC SPEAKING SKILLS</a:t>
            </a:r>
          </a:p>
        </p:txBody>
      </p:sp>
      <p:sp>
        <p:nvSpPr>
          <p:cNvPr id="9" name="Text Placeholder 5">
            <a:extLst>
              <a:ext uri="{FF2B5EF4-FFF2-40B4-BE49-F238E27FC236}">
                <a16:creationId xmlns:a16="http://schemas.microsoft.com/office/drawing/2014/main" id="{76410C18-7E5E-ECCE-F6C3-FA8CB3626EF9}"/>
              </a:ext>
            </a:extLst>
          </p:cNvPr>
          <p:cNvSpPr txBox="1">
            <a:spLocks/>
          </p:cNvSpPr>
          <p:nvPr/>
        </p:nvSpPr>
        <p:spPr>
          <a:xfrm>
            <a:off x="8877260" y="5713258"/>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www.</a:t>
            </a:r>
            <a:r>
              <a:rPr lang="en-US" b="1" dirty="0">
                <a:solidFill>
                  <a:schemeClr val="bg1"/>
                </a:solidFill>
              </a:rPr>
              <a:t>3kitchens</a:t>
            </a:r>
            <a:r>
              <a:rPr lang="en-US" dirty="0">
                <a:solidFill>
                  <a:schemeClr val="bg1"/>
                </a:solidFill>
              </a:rPr>
              <a:t>.eu</a:t>
            </a:r>
          </a:p>
        </p:txBody>
      </p:sp>
      <p:pic>
        <p:nvPicPr>
          <p:cNvPr id="3" name="Picture 2">
            <a:extLst>
              <a:ext uri="{FF2B5EF4-FFF2-40B4-BE49-F238E27FC236}">
                <a16:creationId xmlns:a16="http://schemas.microsoft.com/office/drawing/2014/main" id="{3C18CC67-4E67-0651-BB56-D360FBDA8B1E}"/>
              </a:ext>
            </a:extLst>
          </p:cNvPr>
          <p:cNvPicPr>
            <a:picLocks noChangeAspect="1"/>
          </p:cNvPicPr>
          <p:nvPr/>
        </p:nvPicPr>
        <p:blipFill>
          <a:blip r:embed="rId2"/>
          <a:stretch>
            <a:fillRect/>
          </a:stretch>
        </p:blipFill>
        <p:spPr>
          <a:xfrm>
            <a:off x="850125" y="5713258"/>
            <a:ext cx="2387722" cy="503435"/>
          </a:xfrm>
          <a:prstGeom prst="rect">
            <a:avLst/>
          </a:prstGeom>
        </p:spPr>
      </p:pic>
    </p:spTree>
    <p:extLst>
      <p:ext uri="{BB962C8B-B14F-4D97-AF65-F5344CB8AC3E}">
        <p14:creationId xmlns:p14="http://schemas.microsoft.com/office/powerpoint/2010/main" val="647664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C8B245-2173-312A-D7E3-0CC350F67C38}"/>
              </a:ext>
            </a:extLst>
          </p:cNvPr>
          <p:cNvSpPr/>
          <p:nvPr/>
        </p:nvSpPr>
        <p:spPr>
          <a:xfrm>
            <a:off x="5299" y="0"/>
            <a:ext cx="4438364" cy="685799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9" name="Text Placeholder 18">
            <a:extLst>
              <a:ext uri="{FF2B5EF4-FFF2-40B4-BE49-F238E27FC236}">
                <a16:creationId xmlns:a16="http://schemas.microsoft.com/office/drawing/2014/main" id="{91652846-9F98-C50D-267D-C9E01676B01A}"/>
              </a:ext>
            </a:extLst>
          </p:cNvPr>
          <p:cNvSpPr>
            <a:spLocks noGrp="1"/>
          </p:cNvSpPr>
          <p:nvPr>
            <p:ph type="body" sz="quarter" idx="15"/>
          </p:nvPr>
        </p:nvSpPr>
        <p:spPr>
          <a:xfrm>
            <a:off x="5591898" y="1069095"/>
            <a:ext cx="700387" cy="689518"/>
          </a:xfrm>
        </p:spPr>
        <p:txBody>
          <a:bodyPr/>
          <a:lstStyle/>
          <a:p>
            <a:r>
              <a:rPr lang="en-US" dirty="0"/>
              <a:t>01</a:t>
            </a:r>
          </a:p>
        </p:txBody>
      </p:sp>
      <p:sp>
        <p:nvSpPr>
          <p:cNvPr id="21" name="Text Placeholder 20">
            <a:extLst>
              <a:ext uri="{FF2B5EF4-FFF2-40B4-BE49-F238E27FC236}">
                <a16:creationId xmlns:a16="http://schemas.microsoft.com/office/drawing/2014/main" id="{70A1A5CE-BD0B-A6C2-3753-08594125AE23}"/>
              </a:ext>
            </a:extLst>
          </p:cNvPr>
          <p:cNvSpPr>
            <a:spLocks noGrp="1"/>
          </p:cNvSpPr>
          <p:nvPr>
            <p:ph type="body" sz="quarter" idx="14"/>
          </p:nvPr>
        </p:nvSpPr>
        <p:spPr>
          <a:xfrm>
            <a:off x="6303263" y="1069095"/>
            <a:ext cx="4804984" cy="689519"/>
          </a:xfrm>
        </p:spPr>
        <p:txBody>
          <a:bodyPr/>
          <a:lstStyle/>
          <a:p>
            <a:r>
              <a:rPr lang="en-GB" sz="2400" dirty="0">
                <a:effectLst/>
                <a:latin typeface="Calibri" panose="020F0502020204030204" pitchFamily="34" charset="0"/>
                <a:ea typeface="Calibri" panose="020F0502020204030204" pitchFamily="34" charset="0"/>
              </a:rPr>
              <a:t>Essential Public Speaking Skills</a:t>
            </a:r>
          </a:p>
        </p:txBody>
      </p:sp>
      <p:sp>
        <p:nvSpPr>
          <p:cNvPr id="23" name="Text Placeholder 22">
            <a:extLst>
              <a:ext uri="{FF2B5EF4-FFF2-40B4-BE49-F238E27FC236}">
                <a16:creationId xmlns:a16="http://schemas.microsoft.com/office/drawing/2014/main" id="{9E1E7557-624B-34E8-1A3F-66256A3FA1BB}"/>
              </a:ext>
            </a:extLst>
          </p:cNvPr>
          <p:cNvSpPr>
            <a:spLocks noGrp="1"/>
          </p:cNvSpPr>
          <p:nvPr>
            <p:ph type="body" sz="quarter" idx="29"/>
          </p:nvPr>
        </p:nvSpPr>
        <p:spPr>
          <a:xfrm>
            <a:off x="5591898" y="1750467"/>
            <a:ext cx="700387" cy="689518"/>
          </a:xfrm>
        </p:spPr>
        <p:txBody>
          <a:bodyPr/>
          <a:lstStyle/>
          <a:p>
            <a:r>
              <a:rPr lang="en-US" dirty="0"/>
              <a:t>02</a:t>
            </a:r>
          </a:p>
        </p:txBody>
      </p:sp>
      <p:sp>
        <p:nvSpPr>
          <p:cNvPr id="25" name="Text Placeholder 24">
            <a:extLst>
              <a:ext uri="{FF2B5EF4-FFF2-40B4-BE49-F238E27FC236}">
                <a16:creationId xmlns:a16="http://schemas.microsoft.com/office/drawing/2014/main" id="{ECEC036F-1F07-5075-F1F7-9BBBB7240855}"/>
              </a:ext>
            </a:extLst>
          </p:cNvPr>
          <p:cNvSpPr>
            <a:spLocks noGrp="1"/>
          </p:cNvSpPr>
          <p:nvPr>
            <p:ph type="body" sz="quarter" idx="30"/>
          </p:nvPr>
        </p:nvSpPr>
        <p:spPr>
          <a:xfrm>
            <a:off x="6303263" y="1753675"/>
            <a:ext cx="4804984" cy="689519"/>
          </a:xfrm>
        </p:spPr>
        <p:txBody>
          <a:bodyPr/>
          <a:lstStyle/>
          <a:p>
            <a:pPr>
              <a:lnSpc>
                <a:spcPct val="107000"/>
              </a:lnSpc>
              <a:spcAft>
                <a:spcPts val="800"/>
              </a:spcAft>
            </a:pPr>
            <a:r>
              <a:rPr lang="sv-SE" sz="2400" dirty="0">
                <a:effectLst/>
                <a:latin typeface="Calibri" panose="020F0502020204030204" pitchFamily="34" charset="0"/>
                <a:ea typeface="Calibri" panose="020F0502020204030204" pitchFamily="34" charset="0"/>
              </a:rPr>
              <a:t>A Few </a:t>
            </a:r>
            <a:r>
              <a:rPr lang="sv-SE" sz="2400" dirty="0">
                <a:latin typeface="Calibri" panose="020F0502020204030204" pitchFamily="34" charset="0"/>
                <a:ea typeface="Calibri" panose="020F0502020204030204" pitchFamily="34" charset="0"/>
              </a:rPr>
              <a:t>S</a:t>
            </a:r>
            <a:r>
              <a:rPr lang="sv-SE" sz="2400" dirty="0">
                <a:effectLst/>
                <a:latin typeface="Calibri" panose="020F0502020204030204" pitchFamily="34" charset="0"/>
                <a:ea typeface="Calibri" panose="020F0502020204030204" pitchFamily="34" charset="0"/>
              </a:rPr>
              <a:t>trategies to </a:t>
            </a:r>
            <a:r>
              <a:rPr lang="sv-SE" sz="2400" dirty="0">
                <a:latin typeface="Calibri" panose="020F0502020204030204" pitchFamily="34" charset="0"/>
                <a:ea typeface="Calibri" panose="020F0502020204030204" pitchFamily="34" charset="0"/>
              </a:rPr>
              <a:t>H</a:t>
            </a:r>
            <a:r>
              <a:rPr lang="sv-SE" sz="2400" dirty="0">
                <a:effectLst/>
                <a:latin typeface="Calibri" panose="020F0502020204030204" pitchFamily="34" charset="0"/>
                <a:ea typeface="Calibri" panose="020F0502020204030204" pitchFamily="34" charset="0"/>
              </a:rPr>
              <a:t>elp </a:t>
            </a:r>
            <a:r>
              <a:rPr lang="sv-SE" sz="2400" dirty="0">
                <a:latin typeface="Calibri" panose="020F0502020204030204" pitchFamily="34" charset="0"/>
                <a:ea typeface="Calibri" panose="020F0502020204030204" pitchFamily="34" charset="0"/>
              </a:rPr>
              <a:t>Y</a:t>
            </a:r>
            <a:r>
              <a:rPr lang="sv-SE" sz="2400" dirty="0">
                <a:effectLst/>
                <a:latin typeface="Calibri" panose="020F0502020204030204" pitchFamily="34" charset="0"/>
                <a:ea typeface="Calibri" panose="020F0502020204030204" pitchFamily="34" charset="0"/>
              </a:rPr>
              <a:t>ou</a:t>
            </a:r>
          </a:p>
        </p:txBody>
      </p:sp>
      <p:sp>
        <p:nvSpPr>
          <p:cNvPr id="20" name="Text Placeholder 2">
            <a:extLst>
              <a:ext uri="{FF2B5EF4-FFF2-40B4-BE49-F238E27FC236}">
                <a16:creationId xmlns:a16="http://schemas.microsoft.com/office/drawing/2014/main" id="{E9550D01-52A0-408C-C979-6B9D15CC40A1}"/>
              </a:ext>
            </a:extLst>
          </p:cNvPr>
          <p:cNvSpPr txBox="1">
            <a:spLocks/>
          </p:cNvSpPr>
          <p:nvPr/>
        </p:nvSpPr>
        <p:spPr>
          <a:xfrm>
            <a:off x="485301" y="1186971"/>
            <a:ext cx="4872762"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4600"/>
              </a:lnSpc>
              <a:spcBef>
                <a:spcPts val="0"/>
              </a:spcBef>
            </a:pPr>
            <a:r>
              <a:rPr lang="en-US" sz="6000" b="1" dirty="0"/>
              <a:t>PUBLIC SPEAKING</a:t>
            </a:r>
          </a:p>
        </p:txBody>
      </p:sp>
      <p:sp>
        <p:nvSpPr>
          <p:cNvPr id="11" name="Graphic 4">
            <a:extLst>
              <a:ext uri="{FF2B5EF4-FFF2-40B4-BE49-F238E27FC236}">
                <a16:creationId xmlns:a16="http://schemas.microsoft.com/office/drawing/2014/main" id="{F951E37E-6F13-84DE-CF61-486EB7682733}"/>
              </a:ext>
            </a:extLst>
          </p:cNvPr>
          <p:cNvSpPr/>
          <p:nvPr/>
        </p:nvSpPr>
        <p:spPr>
          <a:xfrm>
            <a:off x="2456636" y="4185327"/>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Text Placeholder 22">
            <a:extLst>
              <a:ext uri="{FF2B5EF4-FFF2-40B4-BE49-F238E27FC236}">
                <a16:creationId xmlns:a16="http://schemas.microsoft.com/office/drawing/2014/main" id="{C16580DF-D771-966F-043C-4E9AA9071F38}"/>
              </a:ext>
            </a:extLst>
          </p:cNvPr>
          <p:cNvSpPr txBox="1">
            <a:spLocks/>
          </p:cNvSpPr>
          <p:nvPr/>
        </p:nvSpPr>
        <p:spPr>
          <a:xfrm>
            <a:off x="5591898" y="2431840"/>
            <a:ext cx="700387" cy="689518"/>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baseline="0">
                <a:solidFill>
                  <a:srgbClr val="84BFA4"/>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03</a:t>
            </a:r>
          </a:p>
        </p:txBody>
      </p:sp>
      <p:sp>
        <p:nvSpPr>
          <p:cNvPr id="30" name="Text Placeholder 24">
            <a:extLst>
              <a:ext uri="{FF2B5EF4-FFF2-40B4-BE49-F238E27FC236}">
                <a16:creationId xmlns:a16="http://schemas.microsoft.com/office/drawing/2014/main" id="{7D7CAC49-AFCF-88AD-8793-4DA1BABE451F}"/>
              </a:ext>
            </a:extLst>
          </p:cNvPr>
          <p:cNvSpPr txBox="1">
            <a:spLocks/>
          </p:cNvSpPr>
          <p:nvPr/>
        </p:nvSpPr>
        <p:spPr>
          <a:xfrm>
            <a:off x="6303263" y="2438256"/>
            <a:ext cx="4804984"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400" dirty="0">
                <a:latin typeface="Calibri" panose="020F0502020204030204" pitchFamily="34" charset="0"/>
                <a:ea typeface="Calibri" panose="020F0502020204030204" pitchFamily="34" charset="0"/>
              </a:rPr>
              <a:t>Useful Videos</a:t>
            </a:r>
          </a:p>
        </p:txBody>
      </p:sp>
    </p:spTree>
    <p:extLst>
      <p:ext uri="{BB962C8B-B14F-4D97-AF65-F5344CB8AC3E}">
        <p14:creationId xmlns:p14="http://schemas.microsoft.com/office/powerpoint/2010/main" val="2536835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C9203C-6663-E3B7-2548-87C21B807893}"/>
              </a:ext>
            </a:extLst>
          </p:cNvPr>
          <p:cNvSpPr>
            <a:spLocks noGrp="1"/>
          </p:cNvSpPr>
          <p:nvPr>
            <p:ph type="body" sz="quarter" idx="14"/>
          </p:nvPr>
        </p:nvSpPr>
        <p:spPr>
          <a:xfrm>
            <a:off x="1213909" y="736854"/>
            <a:ext cx="7176159" cy="3217862"/>
          </a:xfrm>
        </p:spPr>
        <p:txBody>
          <a:bodyPr/>
          <a:lstStyle/>
          <a:p>
            <a:r>
              <a:rPr lang="en-US" dirty="0"/>
              <a:t>01</a:t>
            </a:r>
          </a:p>
        </p:txBody>
      </p:sp>
      <p:sp>
        <p:nvSpPr>
          <p:cNvPr id="3" name="Text Placeholder 2">
            <a:extLst>
              <a:ext uri="{FF2B5EF4-FFF2-40B4-BE49-F238E27FC236}">
                <a16:creationId xmlns:a16="http://schemas.microsoft.com/office/drawing/2014/main" id="{6183CCB9-EF15-4B2E-1E5E-536700B96AEA}"/>
              </a:ext>
            </a:extLst>
          </p:cNvPr>
          <p:cNvSpPr>
            <a:spLocks noGrp="1"/>
          </p:cNvSpPr>
          <p:nvPr>
            <p:ph type="body" sz="quarter" idx="15"/>
          </p:nvPr>
        </p:nvSpPr>
        <p:spPr>
          <a:xfrm>
            <a:off x="192505" y="1979867"/>
            <a:ext cx="9095874" cy="3217862"/>
          </a:xfrm>
        </p:spPr>
        <p:txBody>
          <a:bodyPr/>
          <a:lstStyle/>
          <a:p>
            <a:pPr>
              <a:lnSpc>
                <a:spcPts val="6100"/>
              </a:lnSpc>
              <a:spcBef>
                <a:spcPts val="0"/>
              </a:spcBef>
            </a:pPr>
            <a:r>
              <a:rPr lang="en-GB" sz="6000" dirty="0">
                <a:effectLst/>
                <a:latin typeface="Calibri" panose="020F0502020204030204" pitchFamily="34" charset="0"/>
                <a:ea typeface="Calibri" panose="020F0502020204030204" pitchFamily="34" charset="0"/>
              </a:rPr>
              <a:t>Essential public                 speaking skills</a:t>
            </a:r>
          </a:p>
          <a:p>
            <a:pPr>
              <a:lnSpc>
                <a:spcPts val="6100"/>
              </a:lnSpc>
              <a:spcBef>
                <a:spcPts val="0"/>
              </a:spcBef>
            </a:pPr>
            <a:endParaRPr lang="sv-SE" sz="6000" dirty="0">
              <a:solidFill>
                <a:schemeClr val="bg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2443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64">
            <a:extLst>
              <a:ext uri="{FF2B5EF4-FFF2-40B4-BE49-F238E27FC236}">
                <a16:creationId xmlns:a16="http://schemas.microsoft.com/office/drawing/2014/main" id="{EB21D748-4AFD-FC84-2641-098D0DE37E05}"/>
              </a:ext>
            </a:extLst>
          </p:cNvPr>
          <p:cNvSpPr/>
          <p:nvPr/>
        </p:nvSpPr>
        <p:spPr>
          <a:xfrm>
            <a:off x="-655180" y="358017"/>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solidFill>
            <a:srgbClr val="DC81AB"/>
          </a:solid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4512966" y="1014253"/>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Essential public speaking skills</a:t>
            </a:r>
          </a:p>
          <a:p>
            <a:pPr marL="0" indent="0">
              <a:lnSpc>
                <a:spcPts val="4020"/>
              </a:lnSpc>
              <a:spcBef>
                <a:spcPts val="0"/>
              </a:spcBef>
              <a:buNone/>
            </a:pPr>
            <a:endPar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 Placeholder 3">
            <a:extLst>
              <a:ext uri="{FF2B5EF4-FFF2-40B4-BE49-F238E27FC236}">
                <a16:creationId xmlns:a16="http://schemas.microsoft.com/office/drawing/2014/main" id="{B142A832-CE2D-8C34-6B2A-86676986BA8D}"/>
              </a:ext>
            </a:extLst>
          </p:cNvPr>
          <p:cNvSpPr txBox="1">
            <a:spLocks/>
          </p:cNvSpPr>
          <p:nvPr/>
        </p:nvSpPr>
        <p:spPr>
          <a:xfrm>
            <a:off x="4512966" y="2193727"/>
            <a:ext cx="7229855" cy="18970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760"/>
              </a:lnSpc>
              <a:spcBef>
                <a:spcPts val="0"/>
              </a:spcBef>
              <a:buClr>
                <a:srgbClr val="B6D1E1"/>
              </a:buClr>
              <a:buNone/>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Public speaking is a valuable skill that can enhance your personal and professional life. </a:t>
            </a:r>
          </a:p>
          <a:p>
            <a:pPr marL="0" indent="0">
              <a:lnSpc>
                <a:spcPts val="2760"/>
              </a:lnSpc>
              <a:spcBef>
                <a:spcPts val="0"/>
              </a:spcBef>
              <a:buClr>
                <a:srgbClr val="B6D1E1"/>
              </a:buClr>
              <a:buNone/>
            </a:pP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a:p>
            <a:pPr marL="0" indent="0">
              <a:lnSpc>
                <a:spcPts val="2760"/>
              </a:lnSpc>
              <a:spcBef>
                <a:spcPts val="0"/>
              </a:spcBef>
              <a:buClr>
                <a:srgbClr val="B6D1E1"/>
              </a:buClr>
              <a:buNone/>
            </a:pPr>
            <a:r>
              <a:rPr lang="en-GB" sz="2600" dirty="0">
                <a:solidFill>
                  <a:srgbClr val="382B1B"/>
                </a:solidFill>
                <a:latin typeface="Calibri" panose="020F0502020204030204" pitchFamily="34" charset="0"/>
                <a:ea typeface="Calibri" panose="020F0502020204030204" pitchFamily="34" charset="0"/>
                <a:cs typeface="Calibri" panose="020F0502020204030204" pitchFamily="34" charset="0"/>
              </a:rPr>
              <a:t>Whether you ever speak in public or not, the skill gained will enhance your communication skills and also boost your confidence, help you network effectively, and even help in sharing your culinary stories and heritage. </a:t>
            </a:r>
            <a:endPar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61" name="Freeform 60">
            <a:extLst>
              <a:ext uri="{FF2B5EF4-FFF2-40B4-BE49-F238E27FC236}">
                <a16:creationId xmlns:a16="http://schemas.microsoft.com/office/drawing/2014/main" id="{CC986BFD-F0DC-603A-364E-26E12BF432BE}"/>
              </a:ext>
            </a:extLst>
          </p:cNvPr>
          <p:cNvSpPr/>
          <p:nvPr/>
        </p:nvSpPr>
        <p:spPr>
          <a:xfrm>
            <a:off x="-663200" y="333954"/>
            <a:ext cx="4733576" cy="489116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a:blip r:embed="rId2"/>
            <a:srcRect/>
            <a:stretch>
              <a:fillRect l="-31414" r="7220"/>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2" name="Graphic 4">
            <a:extLst>
              <a:ext uri="{FF2B5EF4-FFF2-40B4-BE49-F238E27FC236}">
                <a16:creationId xmlns:a16="http://schemas.microsoft.com/office/drawing/2014/main" id="{F3382A01-BA29-1F8E-8619-53BA029AA80C}"/>
              </a:ext>
            </a:extLst>
          </p:cNvPr>
          <p:cNvSpPr/>
          <p:nvPr/>
        </p:nvSpPr>
        <p:spPr>
          <a:xfrm>
            <a:off x="1646819" y="4037468"/>
            <a:ext cx="2561586" cy="264119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cxnSp>
        <p:nvCxnSpPr>
          <p:cNvPr id="63" name="Straight Connector 62">
            <a:extLst>
              <a:ext uri="{FF2B5EF4-FFF2-40B4-BE49-F238E27FC236}">
                <a16:creationId xmlns:a16="http://schemas.microsoft.com/office/drawing/2014/main" id="{AA7AAFAF-138E-5E59-89A5-6EB6BC47BE26}"/>
              </a:ext>
            </a:extLst>
          </p:cNvPr>
          <p:cNvCxnSpPr>
            <a:cxnSpLocks/>
          </p:cNvCxnSpPr>
          <p:nvPr/>
        </p:nvCxnSpPr>
        <p:spPr>
          <a:xfrm flipH="1">
            <a:off x="4499618" y="1873173"/>
            <a:ext cx="7130908" cy="0"/>
          </a:xfrm>
          <a:prstGeom prst="line">
            <a:avLst/>
          </a:prstGeom>
          <a:ln w="28575">
            <a:solidFill>
              <a:srgbClr val="94C7B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49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5">
            <a:extLst>
              <a:ext uri="{FF2B5EF4-FFF2-40B4-BE49-F238E27FC236}">
                <a16:creationId xmlns:a16="http://schemas.microsoft.com/office/drawing/2014/main" id="{876D20B9-8F76-DC46-758D-A1FEE8CF3E8E}"/>
              </a:ext>
            </a:extLst>
          </p:cNvPr>
          <p:cNvSpPr txBox="1">
            <a:spLocks/>
          </p:cNvSpPr>
          <p:nvPr/>
        </p:nvSpPr>
        <p:spPr>
          <a:xfrm>
            <a:off x="4947793" y="845803"/>
            <a:ext cx="6859196" cy="1710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rgbClr val="84BFA4"/>
              </a:buClr>
              <a:buNone/>
            </a:pPr>
            <a:r>
              <a:rPr lang="en-GB" sz="2600" dirty="0">
                <a:solidFill>
                  <a:srgbClr val="382B1B"/>
                </a:solidFill>
                <a:latin typeface="Calibri" panose="020F0502020204030204" pitchFamily="34" charset="0"/>
                <a:ea typeface="Calibri" panose="020F0502020204030204" pitchFamily="34" charset="0"/>
              </a:rPr>
              <a:t>Here are some  </a:t>
            </a:r>
            <a:r>
              <a:rPr lang="en-GB" sz="2600" b="1" dirty="0">
                <a:solidFill>
                  <a:schemeClr val="bg1"/>
                </a:solidFill>
                <a:highlight>
                  <a:srgbClr val="B6D1E1"/>
                </a:highlight>
                <a:latin typeface="Calibri" panose="020F0502020204030204" pitchFamily="34" charset="0"/>
                <a:ea typeface="Calibri" panose="020F0502020204030204" pitchFamily="34" charset="0"/>
              </a:rPr>
              <a:t>essential skills and tips </a:t>
            </a:r>
            <a:r>
              <a:rPr lang="en-GB" sz="2600" b="1" dirty="0">
                <a:solidFill>
                  <a:schemeClr val="bg1"/>
                </a:solidFill>
                <a:latin typeface="Calibri" panose="020F0502020204030204" pitchFamily="34" charset="0"/>
                <a:ea typeface="Calibri" panose="020F0502020204030204" pitchFamily="34" charset="0"/>
              </a:rPr>
              <a:t> </a:t>
            </a:r>
            <a:r>
              <a:rPr lang="en-GB" sz="2600" dirty="0">
                <a:solidFill>
                  <a:srgbClr val="382B1B"/>
                </a:solidFill>
                <a:latin typeface="Calibri" panose="020F0502020204030204" pitchFamily="34" charset="0"/>
                <a:ea typeface="Calibri" panose="020F0502020204030204" pitchFamily="34" charset="0"/>
              </a:rPr>
              <a:t>to become a confident and engaging public speaker:</a:t>
            </a:r>
          </a:p>
          <a:p>
            <a:pPr marL="0" indent="0">
              <a:lnSpc>
                <a:spcPct val="100000"/>
              </a:lnSpc>
              <a:spcBef>
                <a:spcPts val="0"/>
              </a:spcBef>
              <a:buClr>
                <a:srgbClr val="84BFA4"/>
              </a:buClr>
              <a:buNone/>
            </a:pPr>
            <a:endParaRPr lang="en-GB" sz="2400" dirty="0">
              <a:solidFill>
                <a:srgbClr val="382B1B"/>
              </a:solidFill>
              <a:latin typeface="Calibri" panose="020F0502020204030204" pitchFamily="34" charset="0"/>
              <a:ea typeface="Calibri" panose="020F0502020204030204" pitchFamily="34" charset="0"/>
            </a:endParaRP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Know your audience</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Structure your speech</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Practice and preparation</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Effective Communication</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Body Language</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Overcoming nervousness</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Use of visual aids.</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Engage and Interact</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Handle questions and feedback</a:t>
            </a:r>
          </a:p>
          <a:p>
            <a:pPr marL="587375" lvl="0" indent="-587375">
              <a:lnSpc>
                <a:spcPct val="100000"/>
              </a:lnSpc>
              <a:spcBef>
                <a:spcPts val="0"/>
              </a:spcBef>
              <a:buClr>
                <a:srgbClr val="84BFA4"/>
              </a:buClr>
              <a:buFont typeface="+mj-lt"/>
              <a:buAutoNum type="arabicPeriod"/>
            </a:pPr>
            <a:r>
              <a:rPr lang="en-GB" sz="2400" dirty="0">
                <a:solidFill>
                  <a:srgbClr val="382B1B"/>
                </a:solidFill>
                <a:latin typeface="Calibri" panose="020F0502020204030204" pitchFamily="34" charset="0"/>
                <a:ea typeface="Calibri" panose="020F0502020204030204" pitchFamily="34" charset="0"/>
              </a:rPr>
              <a:t>Continuous Improvement</a:t>
            </a:r>
          </a:p>
          <a:p>
            <a:pPr marL="457200" lvl="0" indent="-457200">
              <a:lnSpc>
                <a:spcPct val="100000"/>
              </a:lnSpc>
              <a:spcBef>
                <a:spcPts val="0"/>
              </a:spcBef>
              <a:buClr>
                <a:srgbClr val="84BFA4"/>
              </a:buClr>
              <a:buFont typeface="+mj-lt"/>
              <a:buAutoNum type="arabicPeriod"/>
            </a:pPr>
            <a:endParaRPr lang="en-GB" sz="2400" dirty="0">
              <a:solidFill>
                <a:srgbClr val="382B1B"/>
              </a:solidFill>
              <a:latin typeface="Calibri" panose="020F0502020204030204" pitchFamily="34" charset="0"/>
              <a:ea typeface="Calibri" panose="020F0502020204030204" pitchFamily="34" charset="0"/>
            </a:endParaRPr>
          </a:p>
        </p:txBody>
      </p:sp>
      <p:sp>
        <p:nvSpPr>
          <p:cNvPr id="6" name="Graphic 4">
            <a:extLst>
              <a:ext uri="{FF2B5EF4-FFF2-40B4-BE49-F238E27FC236}">
                <a16:creationId xmlns:a16="http://schemas.microsoft.com/office/drawing/2014/main" id="{37757EB1-68D1-704C-468C-A2800FFEC9F7}"/>
              </a:ext>
            </a:extLst>
          </p:cNvPr>
          <p:cNvSpPr/>
          <p:nvPr/>
        </p:nvSpPr>
        <p:spPr>
          <a:xfrm rot="4967076">
            <a:off x="-437099" y="-1491129"/>
            <a:ext cx="4867119" cy="5018375"/>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5">
            <a:extLst>
              <a:ext uri="{FF2B5EF4-FFF2-40B4-BE49-F238E27FC236}">
                <a16:creationId xmlns:a16="http://schemas.microsoft.com/office/drawing/2014/main" id="{DF4A0FCE-61D4-4783-D8A9-01FB6FD6FFC4}"/>
              </a:ext>
            </a:extLst>
          </p:cNvPr>
          <p:cNvSpPr txBox="1">
            <a:spLocks/>
          </p:cNvSpPr>
          <p:nvPr/>
        </p:nvSpPr>
        <p:spPr>
          <a:xfrm>
            <a:off x="646809" y="504186"/>
            <a:ext cx="3283507" cy="2287140"/>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chemeClr val="bg1"/>
                </a:solidFill>
                <a:latin typeface="Calibri" panose="020F0502020204030204" pitchFamily="34" charset="0"/>
                <a:ea typeface="Calibri" panose="020F0502020204030204" pitchFamily="34" charset="0"/>
                <a:cs typeface="Calibri" panose="020F0502020204030204" pitchFamily="34" charset="0"/>
              </a:rPr>
              <a:t>Essential public speaking skills</a:t>
            </a:r>
          </a:p>
          <a:p>
            <a:pPr marL="0" indent="0">
              <a:lnSpc>
                <a:spcPts val="4020"/>
              </a:lnSpc>
              <a:spcBef>
                <a:spcPts val="0"/>
              </a:spcBef>
              <a:buNone/>
            </a:pPr>
            <a:endParaRPr lang="sv-SE" sz="4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Graphic 4">
            <a:extLst>
              <a:ext uri="{FF2B5EF4-FFF2-40B4-BE49-F238E27FC236}">
                <a16:creationId xmlns:a16="http://schemas.microsoft.com/office/drawing/2014/main" id="{4B1EEBFC-CFBF-D05F-C061-A636193EFFD4}"/>
              </a:ext>
            </a:extLst>
          </p:cNvPr>
          <p:cNvSpPr/>
          <p:nvPr/>
        </p:nvSpPr>
        <p:spPr>
          <a:xfrm rot="4967076">
            <a:off x="272649" y="2449631"/>
            <a:ext cx="2085107" cy="214990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163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61525" y="1303393"/>
            <a:ext cx="7965250"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Tailor your message to connect with your audience. </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Ask questions, encourage participation, and make eye contact to create a connection with your listeners.</a:t>
            </a:r>
          </a:p>
          <a:p>
            <a:pPr marL="342900" lvl="1" indent="-3429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8FA772FB-0DF9-85D3-BCA4-B003BA5C6B1F}"/>
              </a:ext>
            </a:extLst>
          </p:cNvPr>
          <p:cNvGrpSpPr/>
          <p:nvPr/>
        </p:nvGrpSpPr>
        <p:grpSpPr>
          <a:xfrm>
            <a:off x="1379621" y="801155"/>
            <a:ext cx="2115582" cy="239682"/>
            <a:chOff x="1267333" y="1065256"/>
            <a:chExt cx="2115582" cy="239682"/>
          </a:xfrm>
        </p:grpSpPr>
        <p:cxnSp>
          <p:nvCxnSpPr>
            <p:cNvPr id="26" name="Straight Connector 25">
              <a:extLst>
                <a:ext uri="{FF2B5EF4-FFF2-40B4-BE49-F238E27FC236}">
                  <a16:creationId xmlns:a16="http://schemas.microsoft.com/office/drawing/2014/main" id="{3AAAAF3B-F5EC-B422-FFE6-48F8DA0A166E}"/>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48EBB6F2-855C-CE15-0C2E-37D6B64183D9}"/>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48874"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Know your audience</a:t>
            </a:r>
          </a:p>
          <a:p>
            <a:pPr marL="0" indent="0">
              <a:lnSpc>
                <a:spcPts val="4020"/>
              </a:lnSpc>
              <a:spcBef>
                <a:spcPts val="0"/>
              </a:spcBef>
              <a:buNone/>
            </a:pPr>
            <a:endParaRPr lang="sv-SE" sz="4000" dirty="0">
              <a:solidFill>
                <a:srgbClr val="84BFA4"/>
              </a:solidFill>
              <a:latin typeface="Calibri" panose="020F0502020204030204" pitchFamily="34" charset="0"/>
              <a:ea typeface="Calibri" panose="020F0502020204030204" pitchFamily="34" charset="0"/>
              <a:cs typeface="Calibri" panose="020F0502020204030204" pitchFamily="34" charset="0"/>
            </a:endParaRP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01</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705378" y="3862111"/>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Start with a strong opening that grabs attention. Introduce the main points you will cover.</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Use clear transitions to guide your audience through your speech.</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Summarise your key points and end with a memorable closing statement that reinforces your message.</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51AF9E46-48BC-03E0-5214-4BB51108A96D}"/>
              </a:ext>
            </a:extLst>
          </p:cNvPr>
          <p:cNvGrpSpPr/>
          <p:nvPr/>
        </p:nvGrpSpPr>
        <p:grpSpPr>
          <a:xfrm>
            <a:off x="1299411" y="3359873"/>
            <a:ext cx="2139645" cy="239682"/>
            <a:chOff x="1243270" y="1065256"/>
            <a:chExt cx="2139645" cy="239682"/>
          </a:xfrm>
        </p:grpSpPr>
        <p:cxnSp>
          <p:nvCxnSpPr>
            <p:cNvPr id="17" name="Straight Connector 16">
              <a:extLst>
                <a:ext uri="{FF2B5EF4-FFF2-40B4-BE49-F238E27FC236}">
                  <a16:creationId xmlns:a16="http://schemas.microsoft.com/office/drawing/2014/main" id="{A980C98F-E759-AE07-1AE9-401C9F919A9A}"/>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7161FDD-21A2-7B2A-0D2D-E1491347D57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92727" y="3220045"/>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84BFA4"/>
                </a:solidFill>
                <a:latin typeface="Calibri" panose="020F0502020204030204" pitchFamily="34" charset="0"/>
                <a:ea typeface="Calibri" panose="020F0502020204030204" pitchFamily="34" charset="0"/>
                <a:cs typeface="Calibri" panose="020F0502020204030204" pitchFamily="34" charset="0"/>
              </a:rPr>
              <a:t>Structure your speech</a:t>
            </a:r>
          </a:p>
        </p:txBody>
      </p:sp>
      <p:sp>
        <p:nvSpPr>
          <p:cNvPr id="20" name="Graphic 4">
            <a:extLst>
              <a:ext uri="{FF2B5EF4-FFF2-40B4-BE49-F238E27FC236}">
                <a16:creationId xmlns:a16="http://schemas.microsoft.com/office/drawing/2014/main" id="{EC2554EE-35B1-02F0-64E0-D0951A846E68}"/>
              </a:ext>
            </a:extLst>
          </p:cNvPr>
          <p:cNvSpPr/>
          <p:nvPr/>
        </p:nvSpPr>
        <p:spPr>
          <a:xfrm>
            <a:off x="266366" y="2791326"/>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3132113"/>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02</a:t>
            </a:r>
          </a:p>
        </p:txBody>
      </p:sp>
      <p:sp>
        <p:nvSpPr>
          <p:cNvPr id="36" name="Rectangle 35">
            <a:extLst>
              <a:ext uri="{FF2B5EF4-FFF2-40B4-BE49-F238E27FC236}">
                <a16:creationId xmlns:a16="http://schemas.microsoft.com/office/drawing/2014/main" id="{7D807724-8374-E441-BE64-A97C9DC7274E}"/>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descr="Target Audience outline">
            <a:extLst>
              <a:ext uri="{FF2B5EF4-FFF2-40B4-BE49-F238E27FC236}">
                <a16:creationId xmlns:a16="http://schemas.microsoft.com/office/drawing/2014/main" id="{8E25613E-8AF3-0A59-9232-9F8D28CF8C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85211" y="493295"/>
            <a:ext cx="934451" cy="934451"/>
          </a:xfrm>
          <a:prstGeom prst="rect">
            <a:avLst/>
          </a:prstGeom>
        </p:spPr>
      </p:pic>
      <p:pic>
        <p:nvPicPr>
          <p:cNvPr id="38" name="Graphic 37" descr="Speech outline">
            <a:extLst>
              <a:ext uri="{FF2B5EF4-FFF2-40B4-BE49-F238E27FC236}">
                <a16:creationId xmlns:a16="http://schemas.microsoft.com/office/drawing/2014/main" id="{9FEF1CAA-AEBF-31B9-3A2D-CF72C72EC3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5212" y="3092117"/>
            <a:ext cx="934451" cy="934451"/>
          </a:xfrm>
          <a:prstGeom prst="rect">
            <a:avLst/>
          </a:prstGeom>
        </p:spPr>
      </p:pic>
    </p:spTree>
    <p:extLst>
      <p:ext uri="{BB962C8B-B14F-4D97-AF65-F5344CB8AC3E}">
        <p14:creationId xmlns:p14="http://schemas.microsoft.com/office/powerpoint/2010/main" val="3788534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84AE483-260E-D21B-841C-DC72745CBC03}"/>
              </a:ext>
            </a:extLst>
          </p:cNvPr>
          <p:cNvGrpSpPr/>
          <p:nvPr/>
        </p:nvGrpSpPr>
        <p:grpSpPr>
          <a:xfrm>
            <a:off x="1283369" y="4274273"/>
            <a:ext cx="2139645" cy="239682"/>
            <a:chOff x="1243270" y="1065256"/>
            <a:chExt cx="2139645" cy="239682"/>
          </a:xfrm>
        </p:grpSpPr>
        <p:cxnSp>
          <p:nvCxnSpPr>
            <p:cNvPr id="37" name="Straight Connector 36">
              <a:extLst>
                <a:ext uri="{FF2B5EF4-FFF2-40B4-BE49-F238E27FC236}">
                  <a16:creationId xmlns:a16="http://schemas.microsoft.com/office/drawing/2014/main" id="{B5E9CBC3-792C-BC1D-FC5D-054B891DEA00}"/>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4F93039-AEBD-3F7E-E545-D04405D19300}"/>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29440" y="1303393"/>
            <a:ext cx="7965253"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Practice your speech multiple times. Rehearsing helps you become familiar with the content and improve your delivery.</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Ensure your speech fits within the allotted time. Practice pacing to avoid speaking too fast or too slow.</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Use brief notes or an outline to stay on track without reading directly from them.</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90"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Practice and preparation</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03</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673294" y="4744424"/>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Speak clearly and avoid using unnecessary jargon. Keep your message concise and to the point.</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Vary your pitch, tone, and volume to maintain interest and emphasise key points.</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60643" y="41023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B6D1E1"/>
                </a:solidFill>
                <a:latin typeface="Calibri" panose="020F0502020204030204" pitchFamily="34" charset="0"/>
                <a:ea typeface="Calibri" panose="020F0502020204030204" pitchFamily="34" charset="0"/>
                <a:cs typeface="Calibri" panose="020F0502020204030204" pitchFamily="34" charset="0"/>
              </a:rPr>
              <a:t>Effective Communication</a:t>
            </a:r>
          </a:p>
        </p:txBody>
      </p:sp>
      <p:sp>
        <p:nvSpPr>
          <p:cNvPr id="20" name="Graphic 4">
            <a:extLst>
              <a:ext uri="{FF2B5EF4-FFF2-40B4-BE49-F238E27FC236}">
                <a16:creationId xmlns:a16="http://schemas.microsoft.com/office/drawing/2014/main" id="{EC2554EE-35B1-02F0-64E0-D0951A846E68}"/>
              </a:ext>
            </a:extLst>
          </p:cNvPr>
          <p:cNvSpPr/>
          <p:nvPr/>
        </p:nvSpPr>
        <p:spPr>
          <a:xfrm>
            <a:off x="266366" y="3673639"/>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4014426"/>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04</a:t>
            </a:r>
          </a:p>
        </p:txBody>
      </p:sp>
      <p:pic>
        <p:nvPicPr>
          <p:cNvPr id="40" name="Graphic 39" descr="Clipboard Ticked outline">
            <a:extLst>
              <a:ext uri="{FF2B5EF4-FFF2-40B4-BE49-F238E27FC236}">
                <a16:creationId xmlns:a16="http://schemas.microsoft.com/office/drawing/2014/main" id="{0B792150-DBDA-7329-4DC8-B3E9FBFF60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17030" y="525377"/>
            <a:ext cx="1034718" cy="1034718"/>
          </a:xfrm>
          <a:prstGeom prst="rect">
            <a:avLst/>
          </a:prstGeom>
        </p:spPr>
      </p:pic>
      <p:pic>
        <p:nvPicPr>
          <p:cNvPr id="41" name="Graphic 40" descr="Marketing outline">
            <a:extLst>
              <a:ext uri="{FF2B5EF4-FFF2-40B4-BE49-F238E27FC236}">
                <a16:creationId xmlns:a16="http://schemas.microsoft.com/office/drawing/2014/main" id="{7A06051D-7A00-F95C-4D37-C97ED33FF0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97241" y="3910261"/>
            <a:ext cx="1034718" cy="1034718"/>
          </a:xfrm>
          <a:prstGeom prst="rect">
            <a:avLst/>
          </a:prstGeom>
        </p:spPr>
      </p:pic>
    </p:spTree>
    <p:extLst>
      <p:ext uri="{BB962C8B-B14F-4D97-AF65-F5344CB8AC3E}">
        <p14:creationId xmlns:p14="http://schemas.microsoft.com/office/powerpoint/2010/main" val="417920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6FDA6FAA-3CBE-18ED-73EE-B226459E6FD2}"/>
              </a:ext>
            </a:extLst>
          </p:cNvPr>
          <p:cNvGrpSpPr/>
          <p:nvPr/>
        </p:nvGrpSpPr>
        <p:grpSpPr>
          <a:xfrm>
            <a:off x="1379621" y="801155"/>
            <a:ext cx="2115582" cy="239682"/>
            <a:chOff x="1267333" y="1065256"/>
            <a:chExt cx="2115582" cy="239682"/>
          </a:xfrm>
        </p:grpSpPr>
        <p:cxnSp>
          <p:nvCxnSpPr>
            <p:cNvPr id="34" name="Straight Connector 33">
              <a:extLst>
                <a:ext uri="{FF2B5EF4-FFF2-40B4-BE49-F238E27FC236}">
                  <a16:creationId xmlns:a16="http://schemas.microsoft.com/office/drawing/2014/main" id="{453A1880-3042-B48F-F47A-558C96E4965D}"/>
                </a:ext>
              </a:extLst>
            </p:cNvPr>
            <p:cNvCxnSpPr>
              <a:cxnSpLocks/>
            </p:cNvCxnSpPr>
            <p:nvPr/>
          </p:nvCxnSpPr>
          <p:spPr>
            <a:xfrm flipH="1">
              <a:off x="1267333" y="1185097"/>
              <a:ext cx="1946759"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14C42DD-3FF7-38CE-CD7A-44E56E96B5BA}"/>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84AE483-260E-D21B-841C-DC72745CBC03}"/>
              </a:ext>
            </a:extLst>
          </p:cNvPr>
          <p:cNvGrpSpPr/>
          <p:nvPr/>
        </p:nvGrpSpPr>
        <p:grpSpPr>
          <a:xfrm>
            <a:off x="1283369" y="4274273"/>
            <a:ext cx="2139645" cy="239682"/>
            <a:chOff x="1243270" y="1065256"/>
            <a:chExt cx="2139645" cy="239682"/>
          </a:xfrm>
        </p:grpSpPr>
        <p:cxnSp>
          <p:nvCxnSpPr>
            <p:cNvPr id="37" name="Straight Connector 36">
              <a:extLst>
                <a:ext uri="{FF2B5EF4-FFF2-40B4-BE49-F238E27FC236}">
                  <a16:creationId xmlns:a16="http://schemas.microsoft.com/office/drawing/2014/main" id="{B5E9CBC3-792C-BC1D-FC5D-054B891DEA00}"/>
                </a:ext>
              </a:extLst>
            </p:cNvPr>
            <p:cNvCxnSpPr>
              <a:cxnSpLocks/>
            </p:cNvCxnSpPr>
            <p:nvPr/>
          </p:nvCxnSpPr>
          <p:spPr>
            <a:xfrm flipH="1">
              <a:off x="1243270" y="1185097"/>
              <a:ext cx="1970822" cy="0"/>
            </a:xfrm>
            <a:prstGeom prst="line">
              <a:avLst/>
            </a:prstGeom>
            <a:ln w="19050">
              <a:solidFill>
                <a:srgbClr val="382B1B"/>
              </a:solidFill>
              <a:prstDash val="soli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94F93039-AEBD-3F7E-E545-D04405D19300}"/>
                </a:ext>
              </a:extLst>
            </p:cNvPr>
            <p:cNvSpPr/>
            <p:nvPr/>
          </p:nvSpPr>
          <p:spPr>
            <a:xfrm>
              <a:off x="3143233" y="1065256"/>
              <a:ext cx="239682" cy="239682"/>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8918A282-F809-188E-F645-F18125AD8469}"/>
              </a:ext>
            </a:extLst>
          </p:cNvPr>
          <p:cNvSpPr/>
          <p:nvPr/>
        </p:nvSpPr>
        <p:spPr>
          <a:xfrm>
            <a:off x="2021305" y="561474"/>
            <a:ext cx="834190" cy="41709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294729D-19EE-E1FC-1957-733755848267}"/>
              </a:ext>
            </a:extLst>
          </p:cNvPr>
          <p:cNvSpPr/>
          <p:nvPr/>
        </p:nvSpPr>
        <p:spPr>
          <a:xfrm>
            <a:off x="0" y="0"/>
            <a:ext cx="1146313" cy="685800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B3F5325E-8361-E3E6-FAB8-27840ED35E14}"/>
              </a:ext>
            </a:extLst>
          </p:cNvPr>
          <p:cNvSpPr txBox="1">
            <a:spLocks/>
          </p:cNvSpPr>
          <p:nvPr/>
        </p:nvSpPr>
        <p:spPr>
          <a:xfrm>
            <a:off x="3729440" y="1303393"/>
            <a:ext cx="7965253"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Stand up straight, with shoulders back, and avoid fidgeting. A confident posture conveys authority and confidence.</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Use natural hand gestures to emphasise points. Avoid overusing gestures, which can be distracting.</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Use appropriate facial expressions to convey emotions and connect with your audience.</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29" name="Text Placeholder 5">
            <a:extLst>
              <a:ext uri="{FF2B5EF4-FFF2-40B4-BE49-F238E27FC236}">
                <a16:creationId xmlns:a16="http://schemas.microsoft.com/office/drawing/2014/main" id="{310689E6-349B-07DB-EBC3-7BB0B08EDEF4}"/>
              </a:ext>
            </a:extLst>
          </p:cNvPr>
          <p:cNvSpPr txBox="1">
            <a:spLocks/>
          </p:cNvSpPr>
          <p:nvPr/>
        </p:nvSpPr>
        <p:spPr>
          <a:xfrm>
            <a:off x="3716790" y="661327"/>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Body Language</a:t>
            </a:r>
          </a:p>
        </p:txBody>
      </p:sp>
      <p:sp>
        <p:nvSpPr>
          <p:cNvPr id="4" name="Graphic 4">
            <a:extLst>
              <a:ext uri="{FF2B5EF4-FFF2-40B4-BE49-F238E27FC236}">
                <a16:creationId xmlns:a16="http://schemas.microsoft.com/office/drawing/2014/main" id="{E2F8D0F9-D425-4494-BE18-716B744F91C9}"/>
              </a:ext>
            </a:extLst>
          </p:cNvPr>
          <p:cNvSpPr/>
          <p:nvPr/>
        </p:nvSpPr>
        <p:spPr>
          <a:xfrm>
            <a:off x="322513" y="232608"/>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B0290F21-5932-9D8F-B3D5-558B0FB73C8E}"/>
              </a:ext>
            </a:extLst>
          </p:cNvPr>
          <p:cNvSpPr txBox="1">
            <a:spLocks/>
          </p:cNvSpPr>
          <p:nvPr/>
        </p:nvSpPr>
        <p:spPr>
          <a:xfrm>
            <a:off x="177860" y="573395"/>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05</a:t>
            </a:r>
          </a:p>
        </p:txBody>
      </p:sp>
      <p:sp>
        <p:nvSpPr>
          <p:cNvPr id="13" name="Text Placeholder 3">
            <a:extLst>
              <a:ext uri="{FF2B5EF4-FFF2-40B4-BE49-F238E27FC236}">
                <a16:creationId xmlns:a16="http://schemas.microsoft.com/office/drawing/2014/main" id="{5A491418-C7DC-E8E9-46B1-67C45B376AE1}"/>
              </a:ext>
            </a:extLst>
          </p:cNvPr>
          <p:cNvSpPr txBox="1">
            <a:spLocks/>
          </p:cNvSpPr>
          <p:nvPr/>
        </p:nvSpPr>
        <p:spPr>
          <a:xfrm>
            <a:off x="3673294" y="4744424"/>
            <a:ext cx="8213904" cy="1905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Practice deep breathing exercises to calm your nerves before speaking.</a:t>
            </a:r>
          </a:p>
          <a:p>
            <a:pPr marL="457200" lvl="1" indent="-457200">
              <a:lnSpc>
                <a:spcPts val="2760"/>
              </a:lnSpc>
              <a:spcBef>
                <a:spcPts val="0"/>
              </a:spcBef>
              <a:buClr>
                <a:srgbClr val="B6D1E1"/>
              </a:buClr>
            </a:pPr>
            <a:r>
              <a:rPr lang="en-IE" sz="2600" dirty="0">
                <a:solidFill>
                  <a:srgbClr val="382B1B"/>
                </a:solidFill>
                <a:latin typeface="Calibri" panose="020F0502020204030204" pitchFamily="34" charset="0"/>
                <a:ea typeface="Calibri" panose="020F0502020204030204" pitchFamily="34" charset="0"/>
                <a:cs typeface="Calibri" panose="020F0502020204030204" pitchFamily="34" charset="0"/>
              </a:rPr>
              <a:t>Build your confidence by practicing in smaller, less intimidating settings before larger audiences.</a:t>
            </a:r>
          </a:p>
          <a:p>
            <a:pPr marL="457200" lvl="1" indent="-457200">
              <a:lnSpc>
                <a:spcPts val="2760"/>
              </a:lnSpc>
              <a:spcBef>
                <a:spcPts val="0"/>
              </a:spcBef>
              <a:buClr>
                <a:srgbClr val="B6D1E1"/>
              </a:buClr>
            </a:pPr>
            <a:endParaRPr lang="sv-SE" dirty="0">
              <a:solidFill>
                <a:srgbClr val="382B1B"/>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 Placeholder 5">
            <a:extLst>
              <a:ext uri="{FF2B5EF4-FFF2-40B4-BE49-F238E27FC236}">
                <a16:creationId xmlns:a16="http://schemas.microsoft.com/office/drawing/2014/main" id="{852B6F62-A29C-E487-F816-551F02F40B81}"/>
              </a:ext>
            </a:extLst>
          </p:cNvPr>
          <p:cNvSpPr txBox="1">
            <a:spLocks/>
          </p:cNvSpPr>
          <p:nvPr/>
        </p:nvSpPr>
        <p:spPr>
          <a:xfrm>
            <a:off x="3660643" y="4102358"/>
            <a:ext cx="7679034" cy="6485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0"/>
              </a:lnSpc>
              <a:spcBef>
                <a:spcPts val="0"/>
              </a:spcBef>
              <a:buNone/>
            </a:pPr>
            <a:r>
              <a:rPr lang="en-GB" sz="4000" b="1" dirty="0">
                <a:solidFill>
                  <a:srgbClr val="E6C8C7"/>
                </a:solidFill>
                <a:latin typeface="Calibri" panose="020F0502020204030204" pitchFamily="34" charset="0"/>
                <a:ea typeface="Calibri" panose="020F0502020204030204" pitchFamily="34" charset="0"/>
                <a:cs typeface="Calibri" panose="020F0502020204030204" pitchFamily="34" charset="0"/>
              </a:rPr>
              <a:t>Overcoming nervousness</a:t>
            </a:r>
          </a:p>
        </p:txBody>
      </p:sp>
      <p:sp>
        <p:nvSpPr>
          <p:cNvPr id="20" name="Graphic 4">
            <a:extLst>
              <a:ext uri="{FF2B5EF4-FFF2-40B4-BE49-F238E27FC236}">
                <a16:creationId xmlns:a16="http://schemas.microsoft.com/office/drawing/2014/main" id="{EC2554EE-35B1-02F0-64E0-D0951A846E68}"/>
              </a:ext>
            </a:extLst>
          </p:cNvPr>
          <p:cNvSpPr/>
          <p:nvPr/>
        </p:nvSpPr>
        <p:spPr>
          <a:xfrm>
            <a:off x="266366" y="3673639"/>
            <a:ext cx="1275807" cy="131545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4B51EB75-516A-59F4-9B18-DB118ADFE5CB}"/>
              </a:ext>
            </a:extLst>
          </p:cNvPr>
          <p:cNvSpPr txBox="1">
            <a:spLocks/>
          </p:cNvSpPr>
          <p:nvPr/>
        </p:nvSpPr>
        <p:spPr>
          <a:xfrm>
            <a:off x="121713" y="4014426"/>
            <a:ext cx="1546707" cy="857158"/>
          </a:xfrm>
          <a:prstGeom prst="rect">
            <a:avLst/>
          </a:prstGeom>
          <a:noFill/>
        </p:spPr>
        <p:txBody>
          <a:bodyPr anchor="t">
            <a:normAutofit/>
          </a:bodyPr>
          <a:lstStyle>
            <a:lvl1pPr marL="0" indent="0" algn="ctr" defTabSz="914400" rtl="0" eaLnBrk="1" latinLnBrk="0" hangingPunct="1">
              <a:lnSpc>
                <a:spcPct val="90000"/>
              </a:lnSpc>
              <a:spcBef>
                <a:spcPts val="1000"/>
              </a:spcBef>
              <a:buFont typeface="Arial" panose="020B0604020202020204" pitchFamily="34" charset="0"/>
              <a:buNone/>
              <a:defRPr sz="3600" b="1"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a:latin typeface="Calibri" panose="020F0502020204030204" pitchFamily="34" charset="0"/>
                <a:cs typeface="Calibri" panose="020F0502020204030204" pitchFamily="34" charset="0"/>
              </a:rPr>
              <a:t>06</a:t>
            </a:r>
          </a:p>
        </p:txBody>
      </p:sp>
      <p:pic>
        <p:nvPicPr>
          <p:cNvPr id="3" name="Graphic 2" descr="Grinning face outline outline">
            <a:extLst>
              <a:ext uri="{FF2B5EF4-FFF2-40B4-BE49-F238E27FC236}">
                <a16:creationId xmlns:a16="http://schemas.microsoft.com/office/drawing/2014/main" id="{358D03E0-8C54-E847-ED78-44C45BC078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5157" y="517358"/>
            <a:ext cx="914400" cy="914400"/>
          </a:xfrm>
          <a:prstGeom prst="rect">
            <a:avLst/>
          </a:prstGeom>
        </p:spPr>
      </p:pic>
      <p:pic>
        <p:nvPicPr>
          <p:cNvPr id="7" name="Graphic 6" descr="Nervous face outline with solid fill">
            <a:extLst>
              <a:ext uri="{FF2B5EF4-FFF2-40B4-BE49-F238E27FC236}">
                <a16:creationId xmlns:a16="http://schemas.microsoft.com/office/drawing/2014/main" id="{68B1BE37-CB16-1322-DE5E-1C434644F3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13285" y="3886200"/>
            <a:ext cx="914400" cy="914400"/>
          </a:xfrm>
          <a:prstGeom prst="rect">
            <a:avLst/>
          </a:prstGeom>
        </p:spPr>
      </p:pic>
    </p:spTree>
    <p:extLst>
      <p:ext uri="{BB962C8B-B14F-4D97-AF65-F5344CB8AC3E}">
        <p14:creationId xmlns:p14="http://schemas.microsoft.com/office/powerpoint/2010/main" val="3916096819"/>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1291</Words>
  <Application>Microsoft Office PowerPoint</Application>
  <PresentationFormat>Widescreen</PresentationFormat>
  <Paragraphs>134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365</cp:revision>
  <dcterms:created xsi:type="dcterms:W3CDTF">2020-10-14T13:32:04Z</dcterms:created>
  <dcterms:modified xsi:type="dcterms:W3CDTF">2024-10-24T07:21:33Z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2024-09-06T08:48:02Z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749cd0a3-0fa1-432b-b47d-1c9ceaa78013</vt:lpwstr>
  </property>
  <property fmtid="{D5CDD505-2E9C-101B-9397-08002B2CF9AE}" pid="8" name="MSIP_Label_35539ab5-6c40-44dc-bcab-aa0492abd251_ContentBits">
    <vt:lpwstr>0</vt:lpwstr>
  </property>
</Properties>
</file>