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sldIdLst>
    <p:sldId id="4385" r:id="rId2"/>
    <p:sldId id="4386" r:id="rId3"/>
    <p:sldId id="4388" r:id="rId4"/>
    <p:sldId id="4389" r:id="rId5"/>
    <p:sldId id="4390" r:id="rId6"/>
    <p:sldId id="4391" r:id="rId7"/>
    <p:sldId id="4431" r:id="rId8"/>
    <p:sldId id="4432" r:id="rId9"/>
    <p:sldId id="4433" r:id="rId10"/>
    <p:sldId id="4393" r:id="rId11"/>
    <p:sldId id="4395" r:id="rId12"/>
    <p:sldId id="4396" r:id="rId13"/>
    <p:sldId id="4394" r:id="rId14"/>
    <p:sldId id="4397" r:id="rId15"/>
    <p:sldId id="4398" r:id="rId16"/>
    <p:sldId id="4399" r:id="rId17"/>
    <p:sldId id="4400" r:id="rId18"/>
    <p:sldId id="4401" r:id="rId19"/>
    <p:sldId id="4402" r:id="rId20"/>
    <p:sldId id="4403" r:id="rId21"/>
    <p:sldId id="4404" r:id="rId22"/>
    <p:sldId id="4405" r:id="rId23"/>
    <p:sldId id="4406" r:id="rId24"/>
    <p:sldId id="4407" r:id="rId25"/>
    <p:sldId id="4408" r:id="rId26"/>
    <p:sldId id="4409" r:id="rId27"/>
    <p:sldId id="4410" r:id="rId28"/>
    <p:sldId id="4411" r:id="rId29"/>
    <p:sldId id="4412" r:id="rId30"/>
    <p:sldId id="4413" r:id="rId31"/>
    <p:sldId id="4414" r:id="rId32"/>
    <p:sldId id="4415" r:id="rId33"/>
    <p:sldId id="4416" r:id="rId34"/>
    <p:sldId id="4417" r:id="rId35"/>
    <p:sldId id="4418" r:id="rId36"/>
    <p:sldId id="4419" r:id="rId37"/>
    <p:sldId id="4420" r:id="rId38"/>
    <p:sldId id="4421" r:id="rId39"/>
    <p:sldId id="4422" r:id="rId40"/>
    <p:sldId id="4423" r:id="rId41"/>
    <p:sldId id="4424" r:id="rId42"/>
    <p:sldId id="4429" r:id="rId43"/>
    <p:sldId id="4425" r:id="rId44"/>
    <p:sldId id="4430" r:id="rId45"/>
    <p:sldId id="4427" r:id="rId46"/>
    <p:sldId id="4426" r:id="rId47"/>
    <p:sldId id="4348"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2B1B"/>
    <a:srgbClr val="84BFA4"/>
    <a:srgbClr val="B6D1E1"/>
    <a:srgbClr val="E6C8C7"/>
    <a:srgbClr val="C4DAE7"/>
    <a:srgbClr val="000000"/>
    <a:srgbClr val="94C7B0"/>
    <a:srgbClr val="EFDCDC"/>
    <a:srgbClr val="D3C48B"/>
    <a:srgbClr val="CCBB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629ACA-26EA-B9CA-087D-B9929CD3EE94}" v="4" dt="2024-09-12T09:06:51.2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56" autoAdjust="0"/>
    <p:restoredTop sz="93566" autoAdjust="0"/>
  </p:normalViewPr>
  <p:slideViewPr>
    <p:cSldViewPr snapToGrid="0" snapToObjects="1">
      <p:cViewPr varScale="1">
        <p:scale>
          <a:sx n="77" d="100"/>
          <a:sy n="77" d="100"/>
        </p:scale>
        <p:origin x="612" y="48"/>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E6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3 KITCHENS</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0" i="0" baseline="0" dirty="0">
              <a:solidFill>
                <a:schemeClr val="bg1"/>
              </a:solidFill>
              <a:latin typeface="+mn-lt"/>
              <a:ea typeface="Quattrocento Sans"/>
              <a:cs typeface="Calibri" panose="020F0502020204030204" pitchFamily="34" charset="0"/>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0" i="0" baseline="0" dirty="0">
              <a:solidFill>
                <a:schemeClr val="bg1"/>
              </a:solidFill>
              <a:latin typeface="+mn-lt"/>
              <a:ea typeface="Quattrocento Sans"/>
              <a:cs typeface="Calibri" panose="020F0502020204030204" pitchFamily="34" charset="0"/>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Calibri" panose="020F0502020204030204" pitchFamily="34" charset="0"/>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5845501"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3 Kitchens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0" i="0" baseline="0" dirty="0">
                <a:solidFill>
                  <a:schemeClr val="bg1"/>
                </a:solidFill>
                <a:latin typeface="+mn-lt"/>
                <a:ea typeface="Quattrocento Sans"/>
                <a:cs typeface="Calibri" panose="020F0502020204030204" pitchFamily="34" charset="0"/>
                <a:sym typeface="Quattrocento Sans"/>
              </a:rPr>
              <a:t>Calibri</a:t>
            </a: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 02">
    <p:spTree>
      <p:nvGrpSpPr>
        <p:cNvPr id="1" name=""/>
        <p:cNvGrpSpPr/>
        <p:nvPr/>
      </p:nvGrpSpPr>
      <p:grpSpPr>
        <a:xfrm>
          <a:off x="0" y="0"/>
          <a:ext cx="0" cy="0"/>
          <a:chOff x="0" y="0"/>
          <a:chExt cx="0" cy="0"/>
        </a:xfrm>
      </p:grpSpPr>
      <p:sp>
        <p:nvSpPr>
          <p:cNvPr id="5" name="Graphic 4">
            <a:extLst>
              <a:ext uri="{FF2B5EF4-FFF2-40B4-BE49-F238E27FC236}">
                <a16:creationId xmlns:a16="http://schemas.microsoft.com/office/drawing/2014/main" id="{5A19F619-2241-181B-2C53-259A2A32E5C0}"/>
              </a:ext>
            </a:extLst>
          </p:cNvPr>
          <p:cNvSpPr/>
          <p:nvPr userDrawn="1"/>
        </p:nvSpPr>
        <p:spPr>
          <a:xfrm rot="4220027">
            <a:off x="-542070" y="-4396039"/>
            <a:ext cx="10330971" cy="1065202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b="0" i="0" dirty="0">
              <a:latin typeface="Calibri" panose="020F0502020204030204" pitchFamily="34" charset="0"/>
            </a:endParaRPr>
          </a:p>
        </p:txBody>
      </p:sp>
      <p:sp>
        <p:nvSpPr>
          <p:cNvPr id="8" name="Text Placeholder 3">
            <a:extLst>
              <a:ext uri="{FF2B5EF4-FFF2-40B4-BE49-F238E27FC236}">
                <a16:creationId xmlns:a16="http://schemas.microsoft.com/office/drawing/2014/main" id="{3A6DA1EF-FEB4-70E9-9C2A-8179C214163B}"/>
              </a:ext>
            </a:extLst>
          </p:cNvPr>
          <p:cNvSpPr>
            <a:spLocks noGrp="1"/>
          </p:cNvSpPr>
          <p:nvPr>
            <p:ph type="body" sz="quarter" idx="14" hasCustomPrompt="1"/>
          </p:nvPr>
        </p:nvSpPr>
        <p:spPr>
          <a:xfrm>
            <a:off x="773520" y="616933"/>
            <a:ext cx="7176159" cy="3217862"/>
          </a:xfrm>
          <a:prstGeom prst="rect">
            <a:avLst/>
          </a:prstGeom>
          <a:effectLst>
            <a:glow rad="127000">
              <a:srgbClr val="414141"/>
            </a:glow>
          </a:effectLst>
        </p:spPr>
        <p:txBody>
          <a:bodyPr>
            <a:noAutofit/>
          </a:bodyPr>
          <a:lstStyle>
            <a:lvl1pPr marL="0" indent="0" algn="ctr">
              <a:buNone/>
              <a:defRPr sz="23000" b="0" i="0">
                <a:solidFill>
                  <a:srgbClr val="EFDCDC"/>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9" name="Text Placeholder 3">
            <a:extLst>
              <a:ext uri="{FF2B5EF4-FFF2-40B4-BE49-F238E27FC236}">
                <a16:creationId xmlns:a16="http://schemas.microsoft.com/office/drawing/2014/main" id="{9C9E2DD0-33A3-4E49-439B-D3406438DDF2}"/>
              </a:ext>
            </a:extLst>
          </p:cNvPr>
          <p:cNvSpPr>
            <a:spLocks noGrp="1"/>
          </p:cNvSpPr>
          <p:nvPr>
            <p:ph type="body" sz="quarter" idx="15" hasCustomPrompt="1"/>
          </p:nvPr>
        </p:nvSpPr>
        <p:spPr>
          <a:xfrm>
            <a:off x="814849" y="1859946"/>
            <a:ext cx="7176159" cy="3217862"/>
          </a:xfrm>
          <a:prstGeom prst="rect">
            <a:avLst/>
          </a:prstGeom>
        </p:spPr>
        <p:txBody>
          <a:bodyPr>
            <a:noAutofit/>
          </a:bodyPr>
          <a:lstStyle>
            <a:lvl1pPr marL="0" indent="0" algn="ctr">
              <a:buNone/>
              <a:defRPr sz="4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GB" dirty="0"/>
              <a:t>CHAPTER</a:t>
            </a:r>
            <a:endParaRPr lang="en-US" dirty="0"/>
          </a:p>
        </p:txBody>
      </p:sp>
      <p:sp>
        <p:nvSpPr>
          <p:cNvPr id="10" name="Rectangle 9">
            <a:extLst>
              <a:ext uri="{FF2B5EF4-FFF2-40B4-BE49-F238E27FC236}">
                <a16:creationId xmlns:a16="http://schemas.microsoft.com/office/drawing/2014/main" id="{30EC0D8F-8323-8170-6AB4-F4AEE9633756}"/>
              </a:ext>
            </a:extLst>
          </p:cNvPr>
          <p:cNvSpPr/>
          <p:nvPr userDrawn="1"/>
        </p:nvSpPr>
        <p:spPr>
          <a:xfrm>
            <a:off x="-2680462" y="-6101979"/>
            <a:ext cx="16148169" cy="61019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3" name="Rectangle 12">
            <a:extLst>
              <a:ext uri="{FF2B5EF4-FFF2-40B4-BE49-F238E27FC236}">
                <a16:creationId xmlns:a16="http://schemas.microsoft.com/office/drawing/2014/main" id="{95481A95-23C0-D4C9-2E8E-FD8508D72350}"/>
              </a:ext>
            </a:extLst>
          </p:cNvPr>
          <p:cNvSpPr/>
          <p:nvPr userDrawn="1"/>
        </p:nvSpPr>
        <p:spPr>
          <a:xfrm>
            <a:off x="-3671155" y="6857999"/>
            <a:ext cx="16148169" cy="219302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9" name="Rectangle 18">
            <a:extLst>
              <a:ext uri="{FF2B5EF4-FFF2-40B4-BE49-F238E27FC236}">
                <a16:creationId xmlns:a16="http://schemas.microsoft.com/office/drawing/2014/main" id="{6EF769B3-AD8A-E244-3DA9-B708B7CB0988}"/>
              </a:ext>
            </a:extLst>
          </p:cNvPr>
          <p:cNvSpPr/>
          <p:nvPr userDrawn="1"/>
        </p:nvSpPr>
        <p:spPr>
          <a:xfrm>
            <a:off x="-2987800" y="-807842"/>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Tree>
    <p:extLst>
      <p:ext uri="{BB962C8B-B14F-4D97-AF65-F5344CB8AC3E}">
        <p14:creationId xmlns:p14="http://schemas.microsoft.com/office/powerpoint/2010/main" val="3954732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03">
    <p:spTree>
      <p:nvGrpSpPr>
        <p:cNvPr id="1" name=""/>
        <p:cNvGrpSpPr/>
        <p:nvPr/>
      </p:nvGrpSpPr>
      <p:grpSpPr>
        <a:xfrm>
          <a:off x="0" y="0"/>
          <a:ext cx="0" cy="0"/>
          <a:chOff x="0" y="0"/>
          <a:chExt cx="0" cy="0"/>
        </a:xfrm>
      </p:grpSpPr>
      <p:sp>
        <p:nvSpPr>
          <p:cNvPr id="5" name="Graphic 4">
            <a:extLst>
              <a:ext uri="{FF2B5EF4-FFF2-40B4-BE49-F238E27FC236}">
                <a16:creationId xmlns:a16="http://schemas.microsoft.com/office/drawing/2014/main" id="{D87F71C3-8CBA-412D-2687-3D9C939B2173}"/>
              </a:ext>
            </a:extLst>
          </p:cNvPr>
          <p:cNvSpPr/>
          <p:nvPr userDrawn="1"/>
        </p:nvSpPr>
        <p:spPr>
          <a:xfrm rot="4220027">
            <a:off x="-542069" y="-4396039"/>
            <a:ext cx="10330971" cy="1065202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8" name="Text Placeholder 3">
            <a:extLst>
              <a:ext uri="{FF2B5EF4-FFF2-40B4-BE49-F238E27FC236}">
                <a16:creationId xmlns:a16="http://schemas.microsoft.com/office/drawing/2014/main" id="{C6FDFE6C-8987-873A-1DA5-654375061A9B}"/>
              </a:ext>
            </a:extLst>
          </p:cNvPr>
          <p:cNvSpPr>
            <a:spLocks noGrp="1"/>
          </p:cNvSpPr>
          <p:nvPr>
            <p:ph type="body" sz="quarter" idx="14" hasCustomPrompt="1"/>
          </p:nvPr>
        </p:nvSpPr>
        <p:spPr>
          <a:xfrm>
            <a:off x="773520" y="616933"/>
            <a:ext cx="7176159" cy="3217862"/>
          </a:xfrm>
          <a:prstGeom prst="rect">
            <a:avLst/>
          </a:prstGeom>
          <a:effectLst>
            <a:glow rad="127000">
              <a:srgbClr val="414141"/>
            </a:glow>
          </a:effectLst>
        </p:spPr>
        <p:txBody>
          <a:bodyPr>
            <a:noAutofit/>
          </a:bodyPr>
          <a:lstStyle>
            <a:lvl1pPr marL="0" indent="0" algn="ctr">
              <a:buNone/>
              <a:defRPr sz="23000" b="0" i="0">
                <a:solidFill>
                  <a:srgbClr val="94C7B0"/>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9" name="Text Placeholder 3">
            <a:extLst>
              <a:ext uri="{FF2B5EF4-FFF2-40B4-BE49-F238E27FC236}">
                <a16:creationId xmlns:a16="http://schemas.microsoft.com/office/drawing/2014/main" id="{7043EF7E-9A21-5267-AA8A-A7081A3EB56D}"/>
              </a:ext>
            </a:extLst>
          </p:cNvPr>
          <p:cNvSpPr>
            <a:spLocks noGrp="1"/>
          </p:cNvSpPr>
          <p:nvPr>
            <p:ph type="body" sz="quarter" idx="15" hasCustomPrompt="1"/>
          </p:nvPr>
        </p:nvSpPr>
        <p:spPr>
          <a:xfrm>
            <a:off x="814849" y="1859946"/>
            <a:ext cx="7176159" cy="3217862"/>
          </a:xfrm>
          <a:prstGeom prst="rect">
            <a:avLst/>
          </a:prstGeom>
        </p:spPr>
        <p:txBody>
          <a:bodyPr>
            <a:noAutofit/>
          </a:bodyPr>
          <a:lstStyle>
            <a:lvl1pPr marL="0" indent="0" algn="ctr">
              <a:buNone/>
              <a:defRPr sz="4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GB" dirty="0"/>
              <a:t>CHAPTER</a:t>
            </a:r>
            <a:endParaRPr lang="en-US" dirty="0"/>
          </a:p>
        </p:txBody>
      </p:sp>
      <p:sp>
        <p:nvSpPr>
          <p:cNvPr id="10" name="Rectangle 9">
            <a:extLst>
              <a:ext uri="{FF2B5EF4-FFF2-40B4-BE49-F238E27FC236}">
                <a16:creationId xmlns:a16="http://schemas.microsoft.com/office/drawing/2014/main" id="{1EFA5848-8E17-2029-8027-85113B00E0DE}"/>
              </a:ext>
            </a:extLst>
          </p:cNvPr>
          <p:cNvSpPr/>
          <p:nvPr userDrawn="1"/>
        </p:nvSpPr>
        <p:spPr>
          <a:xfrm>
            <a:off x="-2680462" y="-6101979"/>
            <a:ext cx="16148169" cy="61019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3" name="Rectangle 12">
            <a:extLst>
              <a:ext uri="{FF2B5EF4-FFF2-40B4-BE49-F238E27FC236}">
                <a16:creationId xmlns:a16="http://schemas.microsoft.com/office/drawing/2014/main" id="{61FF7DD9-7DD8-38C9-9EE7-F00FC189B4A3}"/>
              </a:ext>
            </a:extLst>
          </p:cNvPr>
          <p:cNvSpPr/>
          <p:nvPr userDrawn="1"/>
        </p:nvSpPr>
        <p:spPr>
          <a:xfrm>
            <a:off x="-3671155" y="6857999"/>
            <a:ext cx="16148169" cy="219302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9" name="Rectangle 18">
            <a:extLst>
              <a:ext uri="{FF2B5EF4-FFF2-40B4-BE49-F238E27FC236}">
                <a16:creationId xmlns:a16="http://schemas.microsoft.com/office/drawing/2014/main" id="{DB6C4589-E1D5-82C2-F76A-1D1CB7055010}"/>
              </a:ext>
            </a:extLst>
          </p:cNvPr>
          <p:cNvSpPr/>
          <p:nvPr userDrawn="1"/>
        </p:nvSpPr>
        <p:spPr>
          <a:xfrm>
            <a:off x="-2987800" y="-807842"/>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Tree>
    <p:extLst>
      <p:ext uri="{BB962C8B-B14F-4D97-AF65-F5344CB8AC3E}">
        <p14:creationId xmlns:p14="http://schemas.microsoft.com/office/powerpoint/2010/main" val="3089358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 Slide 01">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4777730" y="-25723"/>
            <a:ext cx="0" cy="6853558"/>
          </a:xfrm>
          <a:prstGeom prst="line">
            <a:avLst/>
          </a:prstGeom>
          <a:ln w="19050">
            <a:solidFill>
              <a:srgbClr val="84BFA4"/>
            </a:solidFill>
          </a:ln>
        </p:spPr>
        <p:style>
          <a:lnRef idx="1">
            <a:schemeClr val="accent1"/>
          </a:lnRef>
          <a:fillRef idx="0">
            <a:schemeClr val="accent1"/>
          </a:fillRef>
          <a:effectRef idx="0">
            <a:schemeClr val="accent1"/>
          </a:effectRef>
          <a:fontRef idx="minor">
            <a:schemeClr val="tx1"/>
          </a:fontRef>
        </p:style>
      </p:cxnSp>
      <p:sp>
        <p:nvSpPr>
          <p:cNvPr id="20" name="Graphic 4">
            <a:extLst>
              <a:ext uri="{FF2B5EF4-FFF2-40B4-BE49-F238E27FC236}">
                <a16:creationId xmlns:a16="http://schemas.microsoft.com/office/drawing/2014/main" id="{9DBC9B64-C04A-BE48-B625-3943BA3DCFBA}"/>
              </a:ext>
            </a:extLst>
          </p:cNvPr>
          <p:cNvSpPr/>
          <p:nvPr userDrawn="1"/>
        </p:nvSpPr>
        <p:spPr>
          <a:xfrm>
            <a:off x="4018118" y="414113"/>
            <a:ext cx="1786572" cy="1842093"/>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4214986"/>
          </a:xfrm>
          <a:prstGeom prst="rect">
            <a:avLst/>
          </a:prstGeom>
        </p:spPr>
        <p:txBody>
          <a:bodyPr>
            <a:noAutofit/>
          </a:bodyPr>
          <a:lstStyle>
            <a:lvl1pPr marL="0" indent="0" algn="l">
              <a:buClr>
                <a:srgbClr val="EA1D76"/>
              </a:buClr>
              <a:buFont typeface="Arial" charset="0"/>
              <a:buNone/>
              <a:defRPr sz="240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TITLE</a:t>
            </a:r>
          </a:p>
        </p:txBody>
      </p: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085270" y="708093"/>
            <a:ext cx="2642310" cy="5573437"/>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BULLET POINT SLIDE</a:t>
            </a:r>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331316" y="906580"/>
            <a:ext cx="1154422" cy="857158"/>
          </a:xfrm>
          <a:prstGeom prst="rect">
            <a:avLst/>
          </a:prstGeom>
          <a:noFill/>
        </p:spPr>
        <p:txBody>
          <a:bodyPr anchor="t">
            <a:normAutofit/>
          </a:bodyPr>
          <a:lstStyle>
            <a:lvl1pPr marL="0" indent="0" algn="ctr">
              <a:buNone/>
              <a:defRPr sz="3600" b="1" i="0">
                <a:solidFill>
                  <a:schemeClr val="bg1"/>
                </a:solidFill>
                <a:latin typeface="+mn-lt"/>
              </a:defRPr>
            </a:lvl1pPr>
          </a:lstStyle>
          <a:p>
            <a:pPr lvl="0"/>
            <a:r>
              <a:rPr lang="en-US" dirty="0"/>
              <a:t>01</a:t>
            </a:r>
          </a:p>
        </p:txBody>
      </p:sp>
    </p:spTree>
    <p:extLst>
      <p:ext uri="{BB962C8B-B14F-4D97-AF65-F5344CB8AC3E}">
        <p14:creationId xmlns:p14="http://schemas.microsoft.com/office/powerpoint/2010/main" val="136999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 Slide 02">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4777730" y="-25723"/>
            <a:ext cx="0" cy="6853558"/>
          </a:xfrm>
          <a:prstGeom prst="line">
            <a:avLst/>
          </a:prstGeom>
          <a:ln w="19050">
            <a:solidFill>
              <a:srgbClr val="84BFA4"/>
            </a:solidFill>
          </a:ln>
        </p:spPr>
        <p:style>
          <a:lnRef idx="1">
            <a:schemeClr val="accent1"/>
          </a:lnRef>
          <a:fillRef idx="0">
            <a:schemeClr val="accent1"/>
          </a:fillRef>
          <a:effectRef idx="0">
            <a:schemeClr val="accent1"/>
          </a:effectRef>
          <a:fontRef idx="minor">
            <a:schemeClr val="tx1"/>
          </a:fontRef>
        </p:style>
      </p:cxnSp>
      <p:sp>
        <p:nvSpPr>
          <p:cNvPr id="20" name="Graphic 4">
            <a:extLst>
              <a:ext uri="{FF2B5EF4-FFF2-40B4-BE49-F238E27FC236}">
                <a16:creationId xmlns:a16="http://schemas.microsoft.com/office/drawing/2014/main" id="{9DBC9B64-C04A-BE48-B625-3943BA3DCFBA}"/>
              </a:ext>
            </a:extLst>
          </p:cNvPr>
          <p:cNvSpPr/>
          <p:nvPr userDrawn="1"/>
        </p:nvSpPr>
        <p:spPr>
          <a:xfrm>
            <a:off x="4018118" y="414113"/>
            <a:ext cx="1786572" cy="1842093"/>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4214986"/>
          </a:xfrm>
          <a:prstGeom prst="rect">
            <a:avLst/>
          </a:prstGeom>
        </p:spPr>
        <p:txBody>
          <a:bodyPr>
            <a:noAutofit/>
          </a:bodyPr>
          <a:lstStyle>
            <a:lvl1pPr marL="0" indent="0" algn="l">
              <a:buClr>
                <a:srgbClr val="EA1D76"/>
              </a:buClr>
              <a:buFont typeface="Arial" charset="0"/>
              <a:buNone/>
              <a:defRPr sz="240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TITLE</a:t>
            </a:r>
          </a:p>
        </p:txBody>
      </p: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085270" y="708093"/>
            <a:ext cx="2642310" cy="5573437"/>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BULLET POINT SLIDE</a:t>
            </a:r>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331316" y="906580"/>
            <a:ext cx="1154422" cy="857158"/>
          </a:xfrm>
          <a:prstGeom prst="rect">
            <a:avLst/>
          </a:prstGeom>
          <a:noFill/>
        </p:spPr>
        <p:txBody>
          <a:bodyPr anchor="t">
            <a:normAutofit/>
          </a:bodyPr>
          <a:lstStyle>
            <a:lvl1pPr marL="0" indent="0" algn="ctr">
              <a:buNone/>
              <a:defRPr sz="3600" b="1" i="0">
                <a:solidFill>
                  <a:schemeClr val="bg1"/>
                </a:solidFill>
                <a:latin typeface="+mn-lt"/>
              </a:defRPr>
            </a:lvl1pPr>
          </a:lstStyle>
          <a:p>
            <a:pPr lvl="0"/>
            <a:r>
              <a:rPr lang="en-US" dirty="0"/>
              <a:t>01</a:t>
            </a:r>
          </a:p>
        </p:txBody>
      </p:sp>
    </p:spTree>
    <p:extLst>
      <p:ext uri="{BB962C8B-B14F-4D97-AF65-F5344CB8AC3E}">
        <p14:creationId xmlns:p14="http://schemas.microsoft.com/office/powerpoint/2010/main" val="19961460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 Slide 03">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4777730" y="-25723"/>
            <a:ext cx="0" cy="6853558"/>
          </a:xfrm>
          <a:prstGeom prst="line">
            <a:avLst/>
          </a:prstGeom>
          <a:ln w="19050">
            <a:solidFill>
              <a:srgbClr val="B6D1E1"/>
            </a:solidFill>
          </a:ln>
        </p:spPr>
        <p:style>
          <a:lnRef idx="1">
            <a:schemeClr val="accent1"/>
          </a:lnRef>
          <a:fillRef idx="0">
            <a:schemeClr val="accent1"/>
          </a:fillRef>
          <a:effectRef idx="0">
            <a:schemeClr val="accent1"/>
          </a:effectRef>
          <a:fontRef idx="minor">
            <a:schemeClr val="tx1"/>
          </a:fontRef>
        </p:style>
      </p:cxnSp>
      <p:sp>
        <p:nvSpPr>
          <p:cNvPr id="20" name="Graphic 4">
            <a:extLst>
              <a:ext uri="{FF2B5EF4-FFF2-40B4-BE49-F238E27FC236}">
                <a16:creationId xmlns:a16="http://schemas.microsoft.com/office/drawing/2014/main" id="{9DBC9B64-C04A-BE48-B625-3943BA3DCFBA}"/>
              </a:ext>
            </a:extLst>
          </p:cNvPr>
          <p:cNvSpPr/>
          <p:nvPr userDrawn="1"/>
        </p:nvSpPr>
        <p:spPr>
          <a:xfrm>
            <a:off x="4018118" y="414113"/>
            <a:ext cx="1786572" cy="1842093"/>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4214986"/>
          </a:xfrm>
          <a:prstGeom prst="rect">
            <a:avLst/>
          </a:prstGeom>
        </p:spPr>
        <p:txBody>
          <a:bodyPr>
            <a:noAutofit/>
          </a:bodyPr>
          <a:lstStyle>
            <a:lvl1pPr marL="0" indent="0" algn="l">
              <a:buClr>
                <a:srgbClr val="EA1D76"/>
              </a:buClr>
              <a:buFont typeface="Arial" charset="0"/>
              <a:buNone/>
              <a:defRPr sz="240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TITLE</a:t>
            </a:r>
          </a:p>
        </p:txBody>
      </p: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085270" y="708093"/>
            <a:ext cx="2642310" cy="5573437"/>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BULLET POINT SLIDE</a:t>
            </a:r>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331316" y="906580"/>
            <a:ext cx="1154422" cy="857158"/>
          </a:xfrm>
          <a:prstGeom prst="rect">
            <a:avLst/>
          </a:prstGeom>
          <a:noFill/>
        </p:spPr>
        <p:txBody>
          <a:bodyPr anchor="t">
            <a:normAutofit/>
          </a:bodyPr>
          <a:lstStyle>
            <a:lvl1pPr marL="0" indent="0" algn="ctr">
              <a:buNone/>
              <a:defRPr sz="3600" b="1" i="0">
                <a:solidFill>
                  <a:schemeClr val="bg1"/>
                </a:solidFill>
                <a:latin typeface="+mn-lt"/>
              </a:defRPr>
            </a:lvl1pPr>
          </a:lstStyle>
          <a:p>
            <a:pPr lvl="0"/>
            <a:r>
              <a:rPr lang="en-US" dirty="0"/>
              <a:t>01</a:t>
            </a:r>
          </a:p>
        </p:txBody>
      </p:sp>
    </p:spTree>
    <p:extLst>
      <p:ext uri="{BB962C8B-B14F-4D97-AF65-F5344CB8AC3E}">
        <p14:creationId xmlns:p14="http://schemas.microsoft.com/office/powerpoint/2010/main" val="2189673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985341-617C-1549-8511-D014D81AF13E}"/>
              </a:ext>
            </a:extLst>
          </p:cNvPr>
          <p:cNvSpPr/>
          <p:nvPr userDrawn="1"/>
        </p:nvSpPr>
        <p:spPr>
          <a:xfrm>
            <a:off x="-14226" y="0"/>
            <a:ext cx="12206226" cy="2573041"/>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Placeholder 17">
            <a:extLst>
              <a:ext uri="{FF2B5EF4-FFF2-40B4-BE49-F238E27FC236}">
                <a16:creationId xmlns:a16="http://schemas.microsoft.com/office/drawing/2014/main" id="{DC8BC576-23DC-D945-A955-546643AE023C}"/>
              </a:ext>
            </a:extLst>
          </p:cNvPr>
          <p:cNvSpPr>
            <a:spLocks noGrp="1"/>
          </p:cNvSpPr>
          <p:nvPr>
            <p:ph type="body" sz="quarter" idx="18" hasCustomPrompt="1"/>
          </p:nvPr>
        </p:nvSpPr>
        <p:spPr>
          <a:xfrm>
            <a:off x="6095999" y="2988390"/>
            <a:ext cx="5538057" cy="3100795"/>
          </a:xfrm>
          <a:prstGeom prst="rect">
            <a:avLst/>
          </a:prstGeo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6" name="Text Placeholder 23">
            <a:extLst>
              <a:ext uri="{FF2B5EF4-FFF2-40B4-BE49-F238E27FC236}">
                <a16:creationId xmlns:a16="http://schemas.microsoft.com/office/drawing/2014/main" id="{83D4BA11-A716-4F45-A23A-6FAD3B46AA87}"/>
              </a:ext>
            </a:extLst>
          </p:cNvPr>
          <p:cNvSpPr>
            <a:spLocks noGrp="1"/>
          </p:cNvSpPr>
          <p:nvPr>
            <p:ph type="body" sz="quarter" idx="16" hasCustomPrompt="1"/>
          </p:nvPr>
        </p:nvSpPr>
        <p:spPr>
          <a:xfrm>
            <a:off x="6095999" y="567909"/>
            <a:ext cx="5538057" cy="1725586"/>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4" name="Graphic 4">
            <a:extLst>
              <a:ext uri="{FF2B5EF4-FFF2-40B4-BE49-F238E27FC236}">
                <a16:creationId xmlns:a16="http://schemas.microsoft.com/office/drawing/2014/main" id="{7F12338D-972E-C14D-AEBC-8250719CE00F}"/>
              </a:ext>
            </a:extLst>
          </p:cNvPr>
          <p:cNvSpPr/>
          <p:nvPr userDrawn="1"/>
        </p:nvSpPr>
        <p:spPr>
          <a:xfrm>
            <a:off x="-990435" y="-876726"/>
            <a:ext cx="4812225" cy="496177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6" name="Picture Placeholder 193">
            <a:extLst>
              <a:ext uri="{FF2B5EF4-FFF2-40B4-BE49-F238E27FC236}">
                <a16:creationId xmlns:a16="http://schemas.microsoft.com/office/drawing/2014/main" id="{88094B35-3FE6-D740-ABEB-D211E948A9C9}"/>
              </a:ext>
            </a:extLst>
          </p:cNvPr>
          <p:cNvSpPr>
            <a:spLocks noGrp="1"/>
          </p:cNvSpPr>
          <p:nvPr>
            <p:ph type="pic" sz="quarter" idx="53"/>
          </p:nvPr>
        </p:nvSpPr>
        <p:spPr>
          <a:xfrm>
            <a:off x="747281" y="1911043"/>
            <a:ext cx="4480705" cy="4629875"/>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a:solidFill>
            <a:schemeClr val="bg1">
              <a:lumMod val="95000"/>
            </a:schemeClr>
          </a:solidFill>
        </p:spPr>
        <p:txBody>
          <a:bodyPr wrap="square">
            <a:noAutofit/>
          </a:bodyPr>
          <a:lstStyle>
            <a:lvl1pPr marL="0" indent="0" algn="ctr">
              <a:buNone/>
              <a:defRPr sz="105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17" name="Rectangle 16">
            <a:extLst>
              <a:ext uri="{FF2B5EF4-FFF2-40B4-BE49-F238E27FC236}">
                <a16:creationId xmlns:a16="http://schemas.microsoft.com/office/drawing/2014/main" id="{FCD0B00C-CE11-FA47-B643-67954963A2F2}"/>
              </a:ext>
            </a:extLst>
          </p:cNvPr>
          <p:cNvSpPr/>
          <p:nvPr userDrawn="1"/>
        </p:nvSpPr>
        <p:spPr>
          <a:xfrm>
            <a:off x="-2987800" y="-415349"/>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8" name="Rectangle 17">
            <a:extLst>
              <a:ext uri="{FF2B5EF4-FFF2-40B4-BE49-F238E27FC236}">
                <a16:creationId xmlns:a16="http://schemas.microsoft.com/office/drawing/2014/main" id="{927325F0-3A9D-0449-9782-9CC6943EA574}"/>
              </a:ext>
            </a:extLst>
          </p:cNvPr>
          <p:cNvSpPr/>
          <p:nvPr userDrawn="1"/>
        </p:nvSpPr>
        <p:spPr>
          <a:xfrm>
            <a:off x="-2464317" y="-5379235"/>
            <a:ext cx="16148169" cy="537923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Tree>
    <p:extLst>
      <p:ext uri="{BB962C8B-B14F-4D97-AF65-F5344CB8AC3E}">
        <p14:creationId xmlns:p14="http://schemas.microsoft.com/office/powerpoint/2010/main" val="1660567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Slide with Photo 1">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78278F19-9915-444D-9FE2-6162A8243401}"/>
              </a:ext>
            </a:extLst>
          </p:cNvPr>
          <p:cNvSpPr/>
          <p:nvPr userDrawn="1"/>
        </p:nvSpPr>
        <p:spPr>
          <a:xfrm>
            <a:off x="5545424" y="1529510"/>
            <a:ext cx="792000" cy="21410"/>
          </a:xfrm>
          <a:prstGeom prst="rect">
            <a:avLst/>
          </a:prstGeom>
          <a:solidFill>
            <a:srgbClr val="84BFA4"/>
          </a:solidFill>
          <a:ln>
            <a:solidFill>
              <a:srgbClr val="84BF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bg1"/>
              </a:solidFill>
              <a:latin typeface="Calibri" panose="020F0502020204030204" pitchFamily="34" charset="0"/>
            </a:endParaRPr>
          </a:p>
        </p:txBody>
      </p:sp>
      <p:sp>
        <p:nvSpPr>
          <p:cNvPr id="62" name="Text Placeholder 17">
            <a:extLst>
              <a:ext uri="{FF2B5EF4-FFF2-40B4-BE49-F238E27FC236}">
                <a16:creationId xmlns:a16="http://schemas.microsoft.com/office/drawing/2014/main" id="{A945C21D-19C2-AE4A-BDD8-9DE65D2C3A26}"/>
              </a:ext>
            </a:extLst>
          </p:cNvPr>
          <p:cNvSpPr>
            <a:spLocks noGrp="1"/>
          </p:cNvSpPr>
          <p:nvPr>
            <p:ph type="body" sz="quarter" idx="18" hasCustomPrompt="1"/>
          </p:nvPr>
        </p:nvSpPr>
        <p:spPr>
          <a:xfrm>
            <a:off x="5545425" y="1807811"/>
            <a:ext cx="6164282" cy="4395998"/>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3" name="Text Placeholder 23">
            <a:extLst>
              <a:ext uri="{FF2B5EF4-FFF2-40B4-BE49-F238E27FC236}">
                <a16:creationId xmlns:a16="http://schemas.microsoft.com/office/drawing/2014/main" id="{762BDBE6-A048-8C4F-8F09-CEC829526B6D}"/>
              </a:ext>
            </a:extLst>
          </p:cNvPr>
          <p:cNvSpPr>
            <a:spLocks noGrp="1"/>
          </p:cNvSpPr>
          <p:nvPr>
            <p:ph type="body" sz="quarter" idx="16" hasCustomPrompt="1"/>
          </p:nvPr>
        </p:nvSpPr>
        <p:spPr>
          <a:xfrm>
            <a:off x="5545424" y="693772"/>
            <a:ext cx="6164281" cy="582221"/>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Heading</a:t>
            </a:r>
          </a:p>
        </p:txBody>
      </p:sp>
      <p:sp>
        <p:nvSpPr>
          <p:cNvPr id="12" name="Graphic 4">
            <a:extLst>
              <a:ext uri="{FF2B5EF4-FFF2-40B4-BE49-F238E27FC236}">
                <a16:creationId xmlns:a16="http://schemas.microsoft.com/office/drawing/2014/main" id="{EB4DE9B8-7A81-F047-826C-F905997DBCD1}"/>
              </a:ext>
            </a:extLst>
          </p:cNvPr>
          <p:cNvSpPr/>
          <p:nvPr userDrawn="1"/>
        </p:nvSpPr>
        <p:spPr>
          <a:xfrm>
            <a:off x="-1103410" y="-624182"/>
            <a:ext cx="4538311" cy="4679348"/>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4" name="Picture Placeholder 193">
            <a:extLst>
              <a:ext uri="{FF2B5EF4-FFF2-40B4-BE49-F238E27FC236}">
                <a16:creationId xmlns:a16="http://schemas.microsoft.com/office/drawing/2014/main" id="{253D142E-9521-F64D-974D-B43A4D5004BF}"/>
              </a:ext>
            </a:extLst>
          </p:cNvPr>
          <p:cNvSpPr>
            <a:spLocks noGrp="1"/>
          </p:cNvSpPr>
          <p:nvPr>
            <p:ph type="pic" sz="quarter" idx="53"/>
          </p:nvPr>
        </p:nvSpPr>
        <p:spPr>
          <a:xfrm>
            <a:off x="482293" y="1807811"/>
            <a:ext cx="4480705" cy="4629875"/>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a:solidFill>
            <a:schemeClr val="bg1">
              <a:lumMod val="95000"/>
            </a:schemeClr>
          </a:solidFill>
        </p:spPr>
        <p:txBody>
          <a:bodyPr wrap="square">
            <a:noAutofit/>
          </a:bodyPr>
          <a:lstStyle>
            <a:lvl1pPr marL="0" indent="0" algn="ctr">
              <a:buNone/>
              <a:defRPr sz="105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15" name="Rectangle 14">
            <a:extLst>
              <a:ext uri="{FF2B5EF4-FFF2-40B4-BE49-F238E27FC236}">
                <a16:creationId xmlns:a16="http://schemas.microsoft.com/office/drawing/2014/main" id="{14F225C4-AC96-7843-B26D-E96CD9585DA4}"/>
              </a:ext>
            </a:extLst>
          </p:cNvPr>
          <p:cNvSpPr/>
          <p:nvPr userDrawn="1"/>
        </p:nvSpPr>
        <p:spPr>
          <a:xfrm>
            <a:off x="-2987800" y="-415349"/>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6" name="Rectangle 15">
            <a:extLst>
              <a:ext uri="{FF2B5EF4-FFF2-40B4-BE49-F238E27FC236}">
                <a16:creationId xmlns:a16="http://schemas.microsoft.com/office/drawing/2014/main" id="{304FC96A-A989-1847-8E48-14E3F930D307}"/>
              </a:ext>
            </a:extLst>
          </p:cNvPr>
          <p:cNvSpPr/>
          <p:nvPr userDrawn="1"/>
        </p:nvSpPr>
        <p:spPr>
          <a:xfrm>
            <a:off x="-2464317" y="-1133049"/>
            <a:ext cx="16148169" cy="11330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Tree>
    <p:extLst>
      <p:ext uri="{BB962C8B-B14F-4D97-AF65-F5344CB8AC3E}">
        <p14:creationId xmlns:p14="http://schemas.microsoft.com/office/powerpoint/2010/main" val="29837206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lide with Photo 2">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78278F19-9915-444D-9FE2-6162A8243401}"/>
              </a:ext>
            </a:extLst>
          </p:cNvPr>
          <p:cNvSpPr/>
          <p:nvPr userDrawn="1"/>
        </p:nvSpPr>
        <p:spPr>
          <a:xfrm>
            <a:off x="408953" y="1340326"/>
            <a:ext cx="792000" cy="21410"/>
          </a:xfrm>
          <a:prstGeom prst="rect">
            <a:avLst/>
          </a:prstGeom>
          <a:solidFill>
            <a:srgbClr val="B6D1E1"/>
          </a:solidFill>
          <a:ln>
            <a:solidFill>
              <a:srgbClr val="B6D1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bg1"/>
              </a:solidFill>
              <a:latin typeface="Calibri" panose="020F0502020204030204" pitchFamily="34" charset="0"/>
            </a:endParaRPr>
          </a:p>
        </p:txBody>
      </p:sp>
      <p:sp>
        <p:nvSpPr>
          <p:cNvPr id="13" name="Graphic 4">
            <a:extLst>
              <a:ext uri="{FF2B5EF4-FFF2-40B4-BE49-F238E27FC236}">
                <a16:creationId xmlns:a16="http://schemas.microsoft.com/office/drawing/2014/main" id="{7BACDC00-EF56-2440-9CC7-B57B4DF2CE93}"/>
              </a:ext>
            </a:extLst>
          </p:cNvPr>
          <p:cNvSpPr/>
          <p:nvPr userDrawn="1"/>
        </p:nvSpPr>
        <p:spPr>
          <a:xfrm>
            <a:off x="8285051" y="-107779"/>
            <a:ext cx="4538311" cy="4679348"/>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5" name="Picture Placeholder 193">
            <a:extLst>
              <a:ext uri="{FF2B5EF4-FFF2-40B4-BE49-F238E27FC236}">
                <a16:creationId xmlns:a16="http://schemas.microsoft.com/office/drawing/2014/main" id="{C4129A85-EDF4-BC4D-A848-7BAC113E93A8}"/>
              </a:ext>
            </a:extLst>
          </p:cNvPr>
          <p:cNvSpPr>
            <a:spLocks noGrp="1"/>
          </p:cNvSpPr>
          <p:nvPr>
            <p:ph type="pic" sz="quarter" idx="53"/>
          </p:nvPr>
        </p:nvSpPr>
        <p:spPr>
          <a:xfrm>
            <a:off x="7378953" y="1520924"/>
            <a:ext cx="4480705" cy="4629875"/>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a:solidFill>
            <a:schemeClr val="bg1">
              <a:lumMod val="95000"/>
            </a:schemeClr>
          </a:solidFill>
        </p:spPr>
        <p:txBody>
          <a:bodyPr wrap="square">
            <a:noAutofit/>
          </a:bodyPr>
          <a:lstStyle>
            <a:lvl1pPr marL="0" indent="0" algn="ctr">
              <a:buNone/>
              <a:defRPr sz="105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16" name="Rectangle 15">
            <a:extLst>
              <a:ext uri="{FF2B5EF4-FFF2-40B4-BE49-F238E27FC236}">
                <a16:creationId xmlns:a16="http://schemas.microsoft.com/office/drawing/2014/main" id="{AA76F1AF-AB24-E44C-9329-B06D3DE03399}"/>
              </a:ext>
            </a:extLst>
          </p:cNvPr>
          <p:cNvSpPr/>
          <p:nvPr userDrawn="1"/>
        </p:nvSpPr>
        <p:spPr>
          <a:xfrm>
            <a:off x="12224584" y="-719504"/>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7" name="Rectangle 16">
            <a:extLst>
              <a:ext uri="{FF2B5EF4-FFF2-40B4-BE49-F238E27FC236}">
                <a16:creationId xmlns:a16="http://schemas.microsoft.com/office/drawing/2014/main" id="{A2C3DB0A-F0BA-D945-910C-0673138D30E2}"/>
              </a:ext>
            </a:extLst>
          </p:cNvPr>
          <p:cNvSpPr/>
          <p:nvPr userDrawn="1"/>
        </p:nvSpPr>
        <p:spPr>
          <a:xfrm>
            <a:off x="-2464317" y="-1133049"/>
            <a:ext cx="16148169" cy="11330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5AB00885-3BAF-A74B-B599-3623C17DE720}"/>
              </a:ext>
            </a:extLst>
          </p:cNvPr>
          <p:cNvSpPr>
            <a:spLocks noGrp="1"/>
          </p:cNvSpPr>
          <p:nvPr>
            <p:ph type="body" sz="quarter" idx="18" hasCustomPrompt="1"/>
          </p:nvPr>
        </p:nvSpPr>
        <p:spPr>
          <a:xfrm>
            <a:off x="529759" y="1757010"/>
            <a:ext cx="6446886" cy="4393789"/>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9" name="Text Placeholder 23">
            <a:extLst>
              <a:ext uri="{FF2B5EF4-FFF2-40B4-BE49-F238E27FC236}">
                <a16:creationId xmlns:a16="http://schemas.microsoft.com/office/drawing/2014/main" id="{A0A98C62-52A4-4B48-B5DC-387A71D87570}"/>
              </a:ext>
            </a:extLst>
          </p:cNvPr>
          <p:cNvSpPr>
            <a:spLocks noGrp="1"/>
          </p:cNvSpPr>
          <p:nvPr>
            <p:ph type="body" sz="quarter" idx="16" hasCustomPrompt="1"/>
          </p:nvPr>
        </p:nvSpPr>
        <p:spPr>
          <a:xfrm>
            <a:off x="529758" y="642972"/>
            <a:ext cx="6446885" cy="582221"/>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Heading</a:t>
            </a:r>
          </a:p>
        </p:txBody>
      </p:sp>
    </p:spTree>
    <p:extLst>
      <p:ext uri="{BB962C8B-B14F-4D97-AF65-F5344CB8AC3E}">
        <p14:creationId xmlns:p14="http://schemas.microsoft.com/office/powerpoint/2010/main" val="15119675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13" name="Graphic 4">
            <a:extLst>
              <a:ext uri="{FF2B5EF4-FFF2-40B4-BE49-F238E27FC236}">
                <a16:creationId xmlns:a16="http://schemas.microsoft.com/office/drawing/2014/main" id="{59CA4993-BDA0-5F4C-8868-2149D2FACE81}"/>
              </a:ext>
            </a:extLst>
          </p:cNvPr>
          <p:cNvSpPr/>
          <p:nvPr userDrawn="1"/>
        </p:nvSpPr>
        <p:spPr>
          <a:xfrm>
            <a:off x="-361733" y="-3005022"/>
            <a:ext cx="6079974" cy="626892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a:srcRect l="-18315" t="15976" r="29196" b="11083"/>
          <a:stretch/>
        </p:blipFill>
        <p:spPr>
          <a:xfrm>
            <a:off x="4495381" y="1191819"/>
            <a:ext cx="7666675" cy="4883627"/>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500875" y="1452770"/>
            <a:ext cx="4661182" cy="3555017"/>
          </a:xfrm>
          <a:prstGeom prst="rect">
            <a:avLst/>
          </a:prstGeom>
          <a:solidFill>
            <a:schemeClr val="bg1">
              <a:lumMod val="95000"/>
            </a:schemeClr>
          </a:solidFill>
        </p:spPr>
        <p:txBody>
          <a:bodyPr/>
          <a:lstStyle>
            <a:lvl1pPr algn="ctr">
              <a:buNone/>
              <a:defRPr sz="1600">
                <a:solidFill>
                  <a:schemeClr val="bg1">
                    <a:lumMod val="95000"/>
                  </a:schemeClr>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831350" y="3906871"/>
            <a:ext cx="5264650" cy="2389368"/>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 name="Text Placeholder 23">
            <a:extLst>
              <a:ext uri="{FF2B5EF4-FFF2-40B4-BE49-F238E27FC236}">
                <a16:creationId xmlns:a16="http://schemas.microsoft.com/office/drawing/2014/main" id="{FA890FD1-5248-1542-8F2A-D91A6994E3B9}"/>
              </a:ext>
            </a:extLst>
          </p:cNvPr>
          <p:cNvSpPr>
            <a:spLocks noGrp="1"/>
          </p:cNvSpPr>
          <p:nvPr>
            <p:ph type="body" sz="quarter" idx="16" hasCustomPrompt="1"/>
          </p:nvPr>
        </p:nvSpPr>
        <p:spPr>
          <a:xfrm>
            <a:off x="734714" y="642972"/>
            <a:ext cx="5085159" cy="582221"/>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Laptop Preview</a:t>
            </a:r>
          </a:p>
        </p:txBody>
      </p:sp>
      <p:sp>
        <p:nvSpPr>
          <p:cNvPr id="16" name="Rectangle 15">
            <a:extLst>
              <a:ext uri="{FF2B5EF4-FFF2-40B4-BE49-F238E27FC236}">
                <a16:creationId xmlns:a16="http://schemas.microsoft.com/office/drawing/2014/main" id="{8690D84B-2F72-2A40-92B1-4B5101FD7245}"/>
              </a:ext>
            </a:extLst>
          </p:cNvPr>
          <p:cNvSpPr/>
          <p:nvPr userDrawn="1"/>
        </p:nvSpPr>
        <p:spPr>
          <a:xfrm>
            <a:off x="-2856667" y="-955040"/>
            <a:ext cx="2836862" cy="1134205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latin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4459497E-20C3-6F4D-AD72-E559B63A7F58}"/>
              </a:ext>
            </a:extLst>
          </p:cNvPr>
          <p:cNvSpPr/>
          <p:nvPr userDrawn="1"/>
        </p:nvSpPr>
        <p:spPr>
          <a:xfrm>
            <a:off x="-1107955" y="-3296822"/>
            <a:ext cx="13538494" cy="329682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566428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16" name="Graphic 4">
            <a:extLst>
              <a:ext uri="{FF2B5EF4-FFF2-40B4-BE49-F238E27FC236}">
                <a16:creationId xmlns:a16="http://schemas.microsoft.com/office/drawing/2014/main" id="{98615170-1880-F34C-9D15-DDEB5630E71D}"/>
              </a:ext>
            </a:extLst>
          </p:cNvPr>
          <p:cNvSpPr/>
          <p:nvPr userDrawn="1"/>
        </p:nvSpPr>
        <p:spPr>
          <a:xfrm>
            <a:off x="7013952" y="-1500406"/>
            <a:ext cx="5652965" cy="5828643"/>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AB7BBB74-26CC-2343-A9C7-7EBE6ACDB746}"/>
              </a:ext>
            </a:extLst>
          </p:cNvPr>
          <p:cNvSpPr/>
          <p:nvPr userDrawn="1"/>
        </p:nvSpPr>
        <p:spPr>
          <a:xfrm>
            <a:off x="12192000" y="-46312"/>
            <a:ext cx="2836862" cy="1134205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latin typeface="Calibri" panose="020F0502020204030204" pitchFamily="34" charset="0"/>
              <a:cs typeface="Calibri" panose="020F0502020204030204" pitchFamily="34" charset="0"/>
            </a:endParaRPr>
          </a:p>
        </p:txBody>
      </p:sp>
      <p:sp>
        <p:nvSpPr>
          <p:cNvPr id="20" name="Rectangle 19">
            <a:extLst>
              <a:ext uri="{FF2B5EF4-FFF2-40B4-BE49-F238E27FC236}">
                <a16:creationId xmlns:a16="http://schemas.microsoft.com/office/drawing/2014/main" id="{F7D2A54D-99B6-694F-871D-2FAC1A3CFBEC}"/>
              </a:ext>
            </a:extLst>
          </p:cNvPr>
          <p:cNvSpPr/>
          <p:nvPr userDrawn="1"/>
        </p:nvSpPr>
        <p:spPr>
          <a:xfrm>
            <a:off x="-1107956" y="-1870015"/>
            <a:ext cx="14240859" cy="187001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latin typeface="Calibri" panose="020F0502020204030204" pitchFamily="34" charset="0"/>
              <a:cs typeface="Calibri" panose="020F0502020204030204" pitchFamily="34" charset="0"/>
            </a:endParaRPr>
          </a:p>
        </p:txBody>
      </p:sp>
      <p:sp>
        <p:nvSpPr>
          <p:cNvPr id="21" name="Rectangle 20">
            <a:extLst>
              <a:ext uri="{FF2B5EF4-FFF2-40B4-BE49-F238E27FC236}">
                <a16:creationId xmlns:a16="http://schemas.microsoft.com/office/drawing/2014/main" id="{B3B98100-E25F-DD4B-AB20-A31F0F0B548B}"/>
              </a:ext>
            </a:extLst>
          </p:cNvPr>
          <p:cNvSpPr/>
          <p:nvPr userDrawn="1"/>
        </p:nvSpPr>
        <p:spPr>
          <a:xfrm>
            <a:off x="831350" y="1502804"/>
            <a:ext cx="792000" cy="21410"/>
          </a:xfrm>
          <a:prstGeom prst="rect">
            <a:avLst/>
          </a:prstGeom>
          <a:solidFill>
            <a:srgbClr val="B6D1E1"/>
          </a:solidFill>
          <a:ln>
            <a:solidFill>
              <a:srgbClr val="B6D1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bg1"/>
              </a:solidFill>
              <a:latin typeface="Calibri" panose="020F0502020204030204" pitchFamily="34" charset="0"/>
            </a:endParaRPr>
          </a:p>
        </p:txBody>
      </p:sp>
      <p:grpSp>
        <p:nvGrpSpPr>
          <p:cNvPr id="3" name="Group 2">
            <a:extLst>
              <a:ext uri="{FF2B5EF4-FFF2-40B4-BE49-F238E27FC236}">
                <a16:creationId xmlns:a16="http://schemas.microsoft.com/office/drawing/2014/main" id="{78B2A2B2-F2DF-8F49-B350-611FE13388E1}"/>
              </a:ext>
            </a:extLst>
          </p:cNvPr>
          <p:cNvGrpSpPr/>
          <p:nvPr userDrawn="1"/>
        </p:nvGrpSpPr>
        <p:grpSpPr>
          <a:xfrm>
            <a:off x="2811587" y="424555"/>
            <a:ext cx="9078210" cy="5854425"/>
            <a:chOff x="3152299" y="635855"/>
            <a:chExt cx="19296834" cy="12444290"/>
          </a:xfrm>
        </p:grpSpPr>
        <p:pic>
          <p:nvPicPr>
            <p:cNvPr id="4" name="Picture 3" descr="iPhone6_mockup_front_white.png">
              <a:extLst>
                <a:ext uri="{FF2B5EF4-FFF2-40B4-BE49-F238E27FC236}">
                  <a16:creationId xmlns:a16="http://schemas.microsoft.com/office/drawing/2014/main" id="{190C133D-22F4-4847-8C19-ACF8FBE171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93359" y="635855"/>
              <a:ext cx="7955774" cy="12444290"/>
            </a:xfrm>
            <a:prstGeom prst="rect">
              <a:avLst/>
            </a:prstGeom>
          </p:spPr>
        </p:pic>
        <p:sp>
          <p:nvSpPr>
            <p:cNvPr id="5" name="TextBox 4">
              <a:extLst>
                <a:ext uri="{FF2B5EF4-FFF2-40B4-BE49-F238E27FC236}">
                  <a16:creationId xmlns:a16="http://schemas.microsoft.com/office/drawing/2014/main" id="{D21E791A-E387-3F4F-AFE7-F887E52C4AFD}"/>
                </a:ext>
              </a:extLst>
            </p:cNvPr>
            <p:cNvSpPr txBox="1"/>
            <p:nvPr/>
          </p:nvSpPr>
          <p:spPr>
            <a:xfrm>
              <a:off x="3152299" y="9384825"/>
              <a:ext cx="2262158"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One</a:t>
              </a:r>
            </a:p>
          </p:txBody>
        </p:sp>
        <p:sp>
          <p:nvSpPr>
            <p:cNvPr id="6" name="TextBox 5">
              <a:extLst>
                <a:ext uri="{FF2B5EF4-FFF2-40B4-BE49-F238E27FC236}">
                  <a16:creationId xmlns:a16="http://schemas.microsoft.com/office/drawing/2014/main" id="{E7E49ED8-2282-8C44-B0B1-7EA16E4F64F7}"/>
                </a:ext>
              </a:extLst>
            </p:cNvPr>
            <p:cNvSpPr txBox="1"/>
            <p:nvPr/>
          </p:nvSpPr>
          <p:spPr>
            <a:xfrm>
              <a:off x="9842014" y="9384825"/>
              <a:ext cx="2242922"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Two</a:t>
              </a:r>
            </a:p>
          </p:txBody>
        </p:sp>
      </p:grpSp>
      <p:sp>
        <p:nvSpPr>
          <p:cNvPr id="12" name="Picture Placeholder 17">
            <a:extLst>
              <a:ext uri="{FF2B5EF4-FFF2-40B4-BE49-F238E27FC236}">
                <a16:creationId xmlns:a16="http://schemas.microsoft.com/office/drawing/2014/main" id="{DDF094EB-EB5D-7A4F-9743-1045AC7D2DDE}"/>
              </a:ext>
            </a:extLst>
          </p:cNvPr>
          <p:cNvSpPr>
            <a:spLocks noGrp="1"/>
          </p:cNvSpPr>
          <p:nvPr>
            <p:ph type="pic" sz="quarter" idx="10"/>
          </p:nvPr>
        </p:nvSpPr>
        <p:spPr>
          <a:xfrm>
            <a:off x="8883139" y="1352901"/>
            <a:ext cx="2266512" cy="3978298"/>
          </a:xfrm>
          <a:prstGeom prst="rect">
            <a:avLst/>
          </a:prstGeom>
          <a:solidFill>
            <a:schemeClr val="bg1">
              <a:lumMod val="95000"/>
            </a:schemeClr>
          </a:solidFill>
        </p:spPr>
        <p:txBody>
          <a:bodyPr/>
          <a:lstStyle>
            <a:lvl1pPr algn="ctr">
              <a:buNone/>
              <a:defRPr sz="1600">
                <a:solidFill>
                  <a:schemeClr val="bg1">
                    <a:lumMod val="95000"/>
                  </a:schemeClr>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44BBFAB6-D383-334C-9E99-388F133C90DA}"/>
              </a:ext>
            </a:extLst>
          </p:cNvPr>
          <p:cNvSpPr>
            <a:spLocks noGrp="1"/>
          </p:cNvSpPr>
          <p:nvPr>
            <p:ph type="body" sz="quarter" idx="18" hasCustomPrompt="1"/>
          </p:nvPr>
        </p:nvSpPr>
        <p:spPr>
          <a:xfrm>
            <a:off x="734715" y="2075062"/>
            <a:ext cx="4983180" cy="3549653"/>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Text Placeholder 23">
            <a:extLst>
              <a:ext uri="{FF2B5EF4-FFF2-40B4-BE49-F238E27FC236}">
                <a16:creationId xmlns:a16="http://schemas.microsoft.com/office/drawing/2014/main" id="{47C562BD-9CD8-BD45-8B53-0DEC698873B7}"/>
              </a:ext>
            </a:extLst>
          </p:cNvPr>
          <p:cNvSpPr>
            <a:spLocks noGrp="1"/>
          </p:cNvSpPr>
          <p:nvPr>
            <p:ph type="body" sz="quarter" idx="16" hasCustomPrompt="1"/>
          </p:nvPr>
        </p:nvSpPr>
        <p:spPr>
          <a:xfrm>
            <a:off x="734714" y="642972"/>
            <a:ext cx="5085159" cy="582221"/>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Phone Preview</a:t>
            </a:r>
          </a:p>
        </p:txBody>
      </p:sp>
    </p:spTree>
    <p:extLst>
      <p:ext uri="{BB962C8B-B14F-4D97-AF65-F5344CB8AC3E}">
        <p14:creationId xmlns:p14="http://schemas.microsoft.com/office/powerpoint/2010/main" val="4108775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21" name="Graphic 4">
            <a:extLst>
              <a:ext uri="{FF2B5EF4-FFF2-40B4-BE49-F238E27FC236}">
                <a16:creationId xmlns:a16="http://schemas.microsoft.com/office/drawing/2014/main" id="{D377447C-3800-BF41-AC21-75980C23CBDA}"/>
              </a:ext>
            </a:extLst>
          </p:cNvPr>
          <p:cNvSpPr/>
          <p:nvPr userDrawn="1"/>
        </p:nvSpPr>
        <p:spPr>
          <a:xfrm rot="4567512">
            <a:off x="47672" y="2493779"/>
            <a:ext cx="6876194" cy="8316558"/>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37" name="Rectangle 36">
            <a:extLst>
              <a:ext uri="{FF2B5EF4-FFF2-40B4-BE49-F238E27FC236}">
                <a16:creationId xmlns:a16="http://schemas.microsoft.com/office/drawing/2014/main" id="{09E2EE56-C4C1-3447-8BDE-612AE4D353F3}"/>
              </a:ext>
            </a:extLst>
          </p:cNvPr>
          <p:cNvSpPr/>
          <p:nvPr userDrawn="1"/>
        </p:nvSpPr>
        <p:spPr>
          <a:xfrm>
            <a:off x="-410473" y="-4972605"/>
            <a:ext cx="9020739" cy="166625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2" name="Text Placeholder 23">
            <a:extLst>
              <a:ext uri="{FF2B5EF4-FFF2-40B4-BE49-F238E27FC236}">
                <a16:creationId xmlns:a16="http://schemas.microsoft.com/office/drawing/2014/main" id="{48D1558D-97C2-924C-AD24-DBE4ACF82563}"/>
              </a:ext>
            </a:extLst>
          </p:cNvPr>
          <p:cNvSpPr>
            <a:spLocks noGrp="1"/>
          </p:cNvSpPr>
          <p:nvPr>
            <p:ph type="body" sz="quarter" idx="15" hasCustomPrompt="1"/>
          </p:nvPr>
        </p:nvSpPr>
        <p:spPr>
          <a:xfrm>
            <a:off x="846443" y="4853170"/>
            <a:ext cx="5435885" cy="1158262"/>
          </a:xfrm>
          <a:prstGeom prst="rect">
            <a:avLst/>
          </a:prstGeom>
        </p:spPr>
        <p:txBody>
          <a:bodyPr anchor="t">
            <a:noAutofit/>
          </a:bodyPr>
          <a:lstStyle>
            <a:lvl1pPr marL="0" indent="0" algn="l">
              <a:buNone/>
              <a:defRPr sz="5000" b="1" baseline="0">
                <a:solidFill>
                  <a:schemeClr val="bg1"/>
                </a:solidFill>
                <a:latin typeface="+mn-lt"/>
              </a:defRPr>
            </a:lvl1pPr>
          </a:lstStyle>
          <a:p>
            <a:pPr lvl="0"/>
            <a:r>
              <a:rPr lang="en-US" dirty="0"/>
              <a:t>POWERPIONT</a:t>
            </a:r>
          </a:p>
        </p:txBody>
      </p:sp>
      <p:sp>
        <p:nvSpPr>
          <p:cNvPr id="43" name="Text Placeholder 23">
            <a:extLst>
              <a:ext uri="{FF2B5EF4-FFF2-40B4-BE49-F238E27FC236}">
                <a16:creationId xmlns:a16="http://schemas.microsoft.com/office/drawing/2014/main" id="{6432507D-AA31-7440-8DFB-420E3D6F226B}"/>
              </a:ext>
            </a:extLst>
          </p:cNvPr>
          <p:cNvSpPr>
            <a:spLocks noGrp="1"/>
          </p:cNvSpPr>
          <p:nvPr>
            <p:ph type="body" sz="quarter" idx="16" hasCustomPrompt="1"/>
          </p:nvPr>
        </p:nvSpPr>
        <p:spPr>
          <a:xfrm>
            <a:off x="846443" y="4254539"/>
            <a:ext cx="5278651" cy="697353"/>
          </a:xfrm>
          <a:prstGeom prst="rect">
            <a:avLst/>
          </a:prstGeom>
        </p:spPr>
        <p:txBody>
          <a:bodyPr anchor="t">
            <a:normAutofit/>
          </a:bodyPr>
          <a:lstStyle>
            <a:lvl1pPr marL="0" indent="0" algn="l">
              <a:buNone/>
              <a:defRPr sz="3600" b="0" i="0">
                <a:solidFill>
                  <a:schemeClr val="bg1"/>
                </a:solidFill>
                <a:latin typeface="+mn-lt"/>
              </a:defRPr>
            </a:lvl1pPr>
          </a:lstStyle>
          <a:p>
            <a:pPr lvl="0"/>
            <a:r>
              <a:rPr lang="en-US" dirty="0"/>
              <a:t>Cover Design 1</a:t>
            </a:r>
          </a:p>
        </p:txBody>
      </p:sp>
      <p:sp>
        <p:nvSpPr>
          <p:cNvPr id="50" name="Graphic 4">
            <a:extLst>
              <a:ext uri="{FF2B5EF4-FFF2-40B4-BE49-F238E27FC236}">
                <a16:creationId xmlns:a16="http://schemas.microsoft.com/office/drawing/2014/main" id="{0988C3FD-DBEC-AE40-B45E-24DDE3F5D408}"/>
              </a:ext>
            </a:extLst>
          </p:cNvPr>
          <p:cNvSpPr/>
          <p:nvPr userDrawn="1"/>
        </p:nvSpPr>
        <p:spPr>
          <a:xfrm>
            <a:off x="6326258" y="5605634"/>
            <a:ext cx="2151944" cy="2218821"/>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b="0" i="0" dirty="0">
              <a:latin typeface="Calibri" panose="020F0502020204030204" pitchFamily="34" charset="0"/>
            </a:endParaRPr>
          </a:p>
        </p:txBody>
      </p:sp>
      <p:sp>
        <p:nvSpPr>
          <p:cNvPr id="54" name="Rectangle 53">
            <a:extLst>
              <a:ext uri="{FF2B5EF4-FFF2-40B4-BE49-F238E27FC236}">
                <a16:creationId xmlns:a16="http://schemas.microsoft.com/office/drawing/2014/main" id="{9AEF2644-A126-3E4A-81FA-F4CAC6F22573}"/>
              </a:ext>
            </a:extLst>
          </p:cNvPr>
          <p:cNvSpPr/>
          <p:nvPr userDrawn="1"/>
        </p:nvSpPr>
        <p:spPr>
          <a:xfrm>
            <a:off x="-3085312" y="-1489411"/>
            <a:ext cx="3116424" cy="931386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55" name="Rectangle 54">
            <a:extLst>
              <a:ext uri="{FF2B5EF4-FFF2-40B4-BE49-F238E27FC236}">
                <a16:creationId xmlns:a16="http://schemas.microsoft.com/office/drawing/2014/main" id="{A2F4105F-510B-C140-9678-64E154F30317}"/>
              </a:ext>
            </a:extLst>
          </p:cNvPr>
          <p:cNvSpPr/>
          <p:nvPr userDrawn="1"/>
        </p:nvSpPr>
        <p:spPr>
          <a:xfrm>
            <a:off x="-1900518" y="6888024"/>
            <a:ext cx="14764322" cy="353672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pic>
        <p:nvPicPr>
          <p:cNvPr id="3" name="Picture 2">
            <a:extLst>
              <a:ext uri="{FF2B5EF4-FFF2-40B4-BE49-F238E27FC236}">
                <a16:creationId xmlns:a16="http://schemas.microsoft.com/office/drawing/2014/main" id="{915CD5DF-C948-B7B1-E690-5BDB254C1C29}"/>
              </a:ext>
            </a:extLst>
          </p:cNvPr>
          <p:cNvPicPr>
            <a:picLocks noChangeAspect="1"/>
          </p:cNvPicPr>
          <p:nvPr userDrawn="1"/>
        </p:nvPicPr>
        <p:blipFill>
          <a:blip r:embed="rId2"/>
          <a:stretch>
            <a:fillRect/>
          </a:stretch>
        </p:blipFill>
        <p:spPr>
          <a:xfrm>
            <a:off x="555990" y="100550"/>
            <a:ext cx="4106294" cy="2968870"/>
          </a:xfrm>
          <a:prstGeom prst="rect">
            <a:avLst/>
          </a:prstGeom>
        </p:spPr>
      </p:pic>
      <p:sp>
        <p:nvSpPr>
          <p:cNvPr id="10" name="Picture Placeholder 9">
            <a:extLst>
              <a:ext uri="{FF2B5EF4-FFF2-40B4-BE49-F238E27FC236}">
                <a16:creationId xmlns:a16="http://schemas.microsoft.com/office/drawing/2014/main" id="{CE323B95-0140-0C38-CD50-750C6BBDD54B}"/>
              </a:ext>
            </a:extLst>
          </p:cNvPr>
          <p:cNvSpPr>
            <a:spLocks noGrp="1"/>
          </p:cNvSpPr>
          <p:nvPr>
            <p:ph type="pic" sz="quarter" idx="17"/>
          </p:nvPr>
        </p:nvSpPr>
        <p:spPr>
          <a:xfrm>
            <a:off x="5744037" y="-16107"/>
            <a:ext cx="6442399" cy="5518505"/>
          </a:xfrm>
          <a:custGeom>
            <a:avLst/>
            <a:gdLst>
              <a:gd name="connsiteX0" fmla="*/ 593939 w 6442399"/>
              <a:gd name="connsiteY0" fmla="*/ 0 h 5518505"/>
              <a:gd name="connsiteX1" fmla="*/ 6442399 w 6442399"/>
              <a:gd name="connsiteY1" fmla="*/ 0 h 5518505"/>
              <a:gd name="connsiteX2" fmla="*/ 6442399 w 6442399"/>
              <a:gd name="connsiteY2" fmla="*/ 4726101 h 5518505"/>
              <a:gd name="connsiteX3" fmla="*/ 6345166 w 6442399"/>
              <a:gd name="connsiteY3" fmla="*/ 4804836 h 5518505"/>
              <a:gd name="connsiteX4" fmla="*/ 4858485 w 6442399"/>
              <a:gd name="connsiteY4" fmla="*/ 5443435 h 5518505"/>
              <a:gd name="connsiteX5" fmla="*/ 41762 w 6442399"/>
              <a:gd name="connsiteY5" fmla="*/ 1716213 h 5518505"/>
              <a:gd name="connsiteX6" fmla="*/ 470132 w 6442399"/>
              <a:gd name="connsiteY6" fmla="*/ 264359 h 5518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42399" h="5518505">
                <a:moveTo>
                  <a:pt x="593939" y="0"/>
                </a:moveTo>
                <a:lnTo>
                  <a:pt x="6442399" y="0"/>
                </a:lnTo>
                <a:lnTo>
                  <a:pt x="6442399" y="4726101"/>
                </a:lnTo>
                <a:lnTo>
                  <a:pt x="6345166" y="4804836"/>
                </a:lnTo>
                <a:cubicBezTo>
                  <a:pt x="5916525" y="5129995"/>
                  <a:pt x="5418314" y="5356329"/>
                  <a:pt x="4858485" y="5443435"/>
                </a:cubicBezTo>
                <a:cubicBezTo>
                  <a:pt x="2234621" y="5852268"/>
                  <a:pt x="-362316" y="4588619"/>
                  <a:pt x="41762" y="1716213"/>
                </a:cubicBezTo>
                <a:cubicBezTo>
                  <a:pt x="106419" y="1254287"/>
                  <a:pt x="259721" y="755776"/>
                  <a:pt x="470132" y="264359"/>
                </a:cubicBez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dirty="0"/>
          </a:p>
        </p:txBody>
      </p:sp>
    </p:spTree>
    <p:extLst>
      <p:ext uri="{BB962C8B-B14F-4D97-AF65-F5344CB8AC3E}">
        <p14:creationId xmlns:p14="http://schemas.microsoft.com/office/powerpoint/2010/main" val="12731185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1313207"/>
            <a:ext cx="6113604" cy="1701674"/>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46976CB-0B76-DD49-AA4D-4F230C256467}"/>
              </a:ext>
            </a:extLst>
          </p:cNvPr>
          <p:cNvSpPr/>
          <p:nvPr userDrawn="1"/>
        </p:nvSpPr>
        <p:spPr>
          <a:xfrm>
            <a:off x="6113604" y="1313207"/>
            <a:ext cx="6113604" cy="1701674"/>
          </a:xfrm>
          <a:prstGeom prst="rect">
            <a:avLst/>
          </a:prstGeom>
          <a:solidFill>
            <a:srgbClr val="E6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7">
            <a:extLst>
              <a:ext uri="{FF2B5EF4-FFF2-40B4-BE49-F238E27FC236}">
                <a16:creationId xmlns:a16="http://schemas.microsoft.com/office/drawing/2014/main" id="{A80F2D74-8F18-9F49-A166-16ACDC1D1115}"/>
              </a:ext>
            </a:extLst>
          </p:cNvPr>
          <p:cNvSpPr>
            <a:spLocks noGrp="1"/>
          </p:cNvSpPr>
          <p:nvPr>
            <p:ph type="body" sz="quarter" idx="18" hasCustomPrompt="1"/>
          </p:nvPr>
        </p:nvSpPr>
        <p:spPr>
          <a:xfrm>
            <a:off x="577848" y="3843119"/>
            <a:ext cx="4957908" cy="2625942"/>
          </a:xfrm>
          <a:prstGeom prst="rect">
            <a:avLst/>
          </a:prstGeom>
        </p:spPr>
        <p:txBody>
          <a:bodyPr/>
          <a:lstStyle>
            <a:lvl1pPr algn="ct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577848" y="2182419"/>
            <a:ext cx="4957908" cy="582221"/>
          </a:xfrm>
          <a:prstGeom prst="rect">
            <a:avLst/>
          </a:prstGeo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8" name="Text Placeholder 17">
            <a:extLst>
              <a:ext uri="{FF2B5EF4-FFF2-40B4-BE49-F238E27FC236}">
                <a16:creationId xmlns:a16="http://schemas.microsoft.com/office/drawing/2014/main" id="{02E7D4CC-063A-6D45-92B2-EC8AC4E32AAF}"/>
              </a:ext>
            </a:extLst>
          </p:cNvPr>
          <p:cNvSpPr>
            <a:spLocks noGrp="1"/>
          </p:cNvSpPr>
          <p:nvPr>
            <p:ph type="body" sz="quarter" idx="19" hasCustomPrompt="1"/>
          </p:nvPr>
        </p:nvSpPr>
        <p:spPr>
          <a:xfrm>
            <a:off x="6691452" y="3843119"/>
            <a:ext cx="4957908" cy="2625942"/>
          </a:xfrm>
          <a:prstGeom prst="rect">
            <a:avLst/>
          </a:prstGeom>
        </p:spPr>
        <p:txBody>
          <a:bodyPr/>
          <a:lstStyle>
            <a:lvl1pPr algn="ct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691452" y="2182419"/>
            <a:ext cx="4957908" cy="582221"/>
          </a:xfrm>
          <a:prstGeom prst="rect">
            <a:avLst/>
          </a:prstGeom>
        </p:spPr>
        <p:txBody>
          <a:bodyPr>
            <a:normAutofit/>
          </a:bodyPr>
          <a:lstStyle>
            <a:lvl1pPr marL="0" indent="0" algn="ctr">
              <a:buNone/>
              <a:defRPr sz="3600" b="0" i="0">
                <a:solidFill>
                  <a:schemeClr val="bg1"/>
                </a:solidFill>
                <a:latin typeface="+mn-lt"/>
              </a:defRPr>
            </a:lvl1pPr>
          </a:lstStyle>
          <a:p>
            <a:pPr lvl="0"/>
            <a:r>
              <a:rPr lang="en-US" dirty="0"/>
              <a:t>Heading</a:t>
            </a:r>
          </a:p>
        </p:txBody>
      </p:sp>
    </p:spTree>
    <p:extLst>
      <p:ext uri="{BB962C8B-B14F-4D97-AF65-F5344CB8AC3E}">
        <p14:creationId xmlns:p14="http://schemas.microsoft.com/office/powerpoint/2010/main" val="1387720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19" name="Graphic 4">
            <a:extLst>
              <a:ext uri="{FF2B5EF4-FFF2-40B4-BE49-F238E27FC236}">
                <a16:creationId xmlns:a16="http://schemas.microsoft.com/office/drawing/2014/main" id="{76AAD89C-E0A7-4A41-BF65-5E1CA6871801}"/>
              </a:ext>
            </a:extLst>
          </p:cNvPr>
          <p:cNvSpPr/>
          <p:nvPr userDrawn="1"/>
        </p:nvSpPr>
        <p:spPr>
          <a:xfrm rot="2403345">
            <a:off x="6508098" y="1628636"/>
            <a:ext cx="6192387" cy="638483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0" name="Text Placeholder 23">
            <a:extLst>
              <a:ext uri="{FF2B5EF4-FFF2-40B4-BE49-F238E27FC236}">
                <a16:creationId xmlns:a16="http://schemas.microsoft.com/office/drawing/2014/main" id="{A18A7C8E-C35F-574A-9250-5698E37CE501}"/>
              </a:ext>
            </a:extLst>
          </p:cNvPr>
          <p:cNvSpPr>
            <a:spLocks noGrp="1"/>
          </p:cNvSpPr>
          <p:nvPr userDrawn="1">
            <p:ph type="body" sz="quarter" idx="28" hasCustomPrompt="1"/>
          </p:nvPr>
        </p:nvSpPr>
        <p:spPr>
          <a:xfrm>
            <a:off x="678979" y="5581319"/>
            <a:ext cx="3898089" cy="731140"/>
          </a:xfrm>
          <a:prstGeom prst="rect">
            <a:avLst/>
          </a:prstGeom>
        </p:spPr>
        <p:txBody>
          <a:bodyPr anchor="ctr">
            <a:normAutofit/>
          </a:bodyPr>
          <a:lstStyle>
            <a:lvl1pPr marL="0" indent="0" algn="l">
              <a:buNone/>
              <a:defRPr sz="2800" baseline="0">
                <a:solidFill>
                  <a:srgbClr val="382B1B"/>
                </a:solidFill>
                <a:latin typeface="+mn-lt"/>
              </a:defRPr>
            </a:lvl1pPr>
          </a:lstStyle>
          <a:p>
            <a:pPr lvl="0"/>
            <a:r>
              <a:rPr lang="en-US" dirty="0" err="1"/>
              <a:t>www.website.eu</a:t>
            </a:r>
            <a:endParaRPr lang="en-US" dirty="0"/>
          </a:p>
        </p:txBody>
      </p:sp>
      <p:sp>
        <p:nvSpPr>
          <p:cNvPr id="16" name="Text Placeholder 23">
            <a:extLst>
              <a:ext uri="{FF2B5EF4-FFF2-40B4-BE49-F238E27FC236}">
                <a16:creationId xmlns:a16="http://schemas.microsoft.com/office/drawing/2014/main" id="{C736A845-E210-8B41-86F2-2399C32F4922}"/>
              </a:ext>
            </a:extLst>
          </p:cNvPr>
          <p:cNvSpPr>
            <a:spLocks noGrp="1"/>
          </p:cNvSpPr>
          <p:nvPr userDrawn="1">
            <p:ph type="body" sz="quarter" idx="20" hasCustomPrompt="1"/>
          </p:nvPr>
        </p:nvSpPr>
        <p:spPr>
          <a:xfrm>
            <a:off x="8478048" y="4321911"/>
            <a:ext cx="3195485" cy="837258"/>
          </a:xfrm>
          <a:prstGeom prst="rect">
            <a:avLst/>
          </a:prstGeom>
        </p:spPr>
        <p:txBody>
          <a:bodyPr anchor="ctr">
            <a:normAutofit/>
          </a:bodyPr>
          <a:lstStyle>
            <a:lvl1pPr marL="0" indent="0" algn="r">
              <a:buNone/>
              <a:defRPr sz="5000" b="1" baseline="0">
                <a:solidFill>
                  <a:schemeClr val="bg1"/>
                </a:solidFill>
                <a:latin typeface="+mn-lt"/>
              </a:defRPr>
            </a:lvl1pPr>
          </a:lstStyle>
          <a:p>
            <a:pPr lvl="0"/>
            <a:r>
              <a:rPr lang="en-US" dirty="0"/>
              <a:t>Thank You</a:t>
            </a:r>
          </a:p>
        </p:txBody>
      </p:sp>
      <p:sp>
        <p:nvSpPr>
          <p:cNvPr id="3" name="Rectangle 2">
            <a:extLst>
              <a:ext uri="{FF2B5EF4-FFF2-40B4-BE49-F238E27FC236}">
                <a16:creationId xmlns:a16="http://schemas.microsoft.com/office/drawing/2014/main" id="{AE465092-CC13-7431-BE43-E6409D9F326C}"/>
              </a:ext>
            </a:extLst>
          </p:cNvPr>
          <p:cNvSpPr/>
          <p:nvPr userDrawn="1"/>
        </p:nvSpPr>
        <p:spPr>
          <a:xfrm>
            <a:off x="12192000" y="-46312"/>
            <a:ext cx="2836862" cy="1134205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1572A527-5963-1FBE-C36C-B8B97805E7AD}"/>
              </a:ext>
            </a:extLst>
          </p:cNvPr>
          <p:cNvPicPr>
            <a:picLocks noChangeAspect="1"/>
          </p:cNvPicPr>
          <p:nvPr userDrawn="1"/>
        </p:nvPicPr>
        <p:blipFill>
          <a:blip r:embed="rId2"/>
          <a:stretch>
            <a:fillRect/>
          </a:stretch>
        </p:blipFill>
        <p:spPr>
          <a:xfrm>
            <a:off x="578012" y="460130"/>
            <a:ext cx="4106294" cy="2968870"/>
          </a:xfrm>
          <a:prstGeom prst="rect">
            <a:avLst/>
          </a:prstGeom>
        </p:spPr>
      </p:pic>
      <p:sp>
        <p:nvSpPr>
          <p:cNvPr id="5" name="Rectangle 4">
            <a:extLst>
              <a:ext uri="{FF2B5EF4-FFF2-40B4-BE49-F238E27FC236}">
                <a16:creationId xmlns:a16="http://schemas.microsoft.com/office/drawing/2014/main" id="{5FE2ECD7-676C-4BB8-5056-951B796D6CFC}"/>
              </a:ext>
            </a:extLst>
          </p:cNvPr>
          <p:cNvSpPr/>
          <p:nvPr userDrawn="1"/>
        </p:nvSpPr>
        <p:spPr>
          <a:xfrm>
            <a:off x="-1212520" y="6873818"/>
            <a:ext cx="14240859" cy="187001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90091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view/Content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561EB48-A331-0744-9EE5-15AC5B48C581}"/>
              </a:ext>
            </a:extLst>
          </p:cNvPr>
          <p:cNvSpPr/>
          <p:nvPr userDrawn="1"/>
        </p:nvSpPr>
        <p:spPr>
          <a:xfrm>
            <a:off x="5298" y="1"/>
            <a:ext cx="5518423" cy="6858000"/>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latin typeface="Calibri" panose="020F0502020204030204" pitchFamily="34" charset="0"/>
              <a:cs typeface="Calibri" panose="020F0502020204030204" pitchFamily="34"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651678" y="1929781"/>
            <a:ext cx="4306395" cy="3280643"/>
          </a:xfrm>
          <a:prstGeom prst="rect">
            <a:avLst/>
          </a:prstGeo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613829" y="658730"/>
            <a:ext cx="4378451" cy="603631"/>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Overview Slide</a:t>
            </a:r>
          </a:p>
        </p:txBody>
      </p:sp>
      <p:sp>
        <p:nvSpPr>
          <p:cNvPr id="39" name="Graphic 4">
            <a:extLst>
              <a:ext uri="{FF2B5EF4-FFF2-40B4-BE49-F238E27FC236}">
                <a16:creationId xmlns:a16="http://schemas.microsoft.com/office/drawing/2014/main" id="{56837258-AB80-F84D-AC91-8129818ABA9C}"/>
              </a:ext>
            </a:extLst>
          </p:cNvPr>
          <p:cNvSpPr/>
          <p:nvPr userDrawn="1"/>
        </p:nvSpPr>
        <p:spPr>
          <a:xfrm>
            <a:off x="143078" y="436616"/>
            <a:ext cx="6525203" cy="6882859"/>
          </a:xfrm>
          <a:custGeom>
            <a:avLst/>
            <a:gdLst>
              <a:gd name="connsiteX0" fmla="*/ 731964 w 731963"/>
              <a:gd name="connsiteY0" fmla="*/ 0 h 767745"/>
              <a:gd name="connsiteX1" fmla="*/ 560553 w 731963"/>
              <a:gd name="connsiteY1" fmla="*/ 591191 h 767745"/>
              <a:gd name="connsiteX2" fmla="*/ 1402 w 731963"/>
              <a:gd name="connsiteY2" fmla="*/ 767745 h 767745"/>
              <a:gd name="connsiteX3" fmla="*/ 0 w 731963"/>
              <a:gd name="connsiteY3" fmla="*/ 779 h 767745"/>
            </a:gdLst>
            <a:ahLst/>
            <a:cxnLst>
              <a:cxn ang="0">
                <a:pos x="connsiteX0" y="connsiteY0"/>
              </a:cxn>
              <a:cxn ang="0">
                <a:pos x="connsiteX1" y="connsiteY1"/>
              </a:cxn>
              <a:cxn ang="0">
                <a:pos x="connsiteX2" y="connsiteY2"/>
              </a:cxn>
              <a:cxn ang="0">
                <a:pos x="connsiteX3" y="connsiteY3"/>
              </a:cxn>
            </a:cxnLst>
            <a:rect l="l" t="t" r="r" b="b"/>
            <a:pathLst>
              <a:path w="731963" h="767745">
                <a:moveTo>
                  <a:pt x="731964" y="0"/>
                </a:moveTo>
                <a:lnTo>
                  <a:pt x="560553" y="591191"/>
                </a:lnTo>
                <a:lnTo>
                  <a:pt x="1402" y="767745"/>
                </a:lnTo>
                <a:lnTo>
                  <a:pt x="0" y="779"/>
                </a:lnTo>
                <a:close/>
              </a:path>
            </a:pathLst>
          </a:custGeom>
          <a:noFill/>
          <a:ln w="3893" cap="flat">
            <a:noFill/>
            <a:prstDash val="solid"/>
            <a:miter/>
          </a:ln>
        </p:spPr>
        <p:txBody>
          <a:bodyPr rtlCol="0" anchor="ctr"/>
          <a:lstStyle/>
          <a:p>
            <a:endParaRPr lang="en-US" dirty="0"/>
          </a:p>
        </p:txBody>
      </p:sp>
      <p:sp>
        <p:nvSpPr>
          <p:cNvPr id="22" name="Graphic 4">
            <a:extLst>
              <a:ext uri="{FF2B5EF4-FFF2-40B4-BE49-F238E27FC236}">
                <a16:creationId xmlns:a16="http://schemas.microsoft.com/office/drawing/2014/main" id="{E0989EB6-F6F8-A148-984D-BD4111A2DE36}"/>
              </a:ext>
            </a:extLst>
          </p:cNvPr>
          <p:cNvSpPr/>
          <p:nvPr userDrawn="1"/>
        </p:nvSpPr>
        <p:spPr>
          <a:xfrm>
            <a:off x="3146444" y="4955348"/>
            <a:ext cx="2945636" cy="3037178"/>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5" name="Rectangle 24">
            <a:extLst>
              <a:ext uri="{FF2B5EF4-FFF2-40B4-BE49-F238E27FC236}">
                <a16:creationId xmlns:a16="http://schemas.microsoft.com/office/drawing/2014/main" id="{E59E5A40-250E-054E-AC1A-775086B49AE2}"/>
              </a:ext>
            </a:extLst>
          </p:cNvPr>
          <p:cNvSpPr/>
          <p:nvPr userDrawn="1"/>
        </p:nvSpPr>
        <p:spPr>
          <a:xfrm>
            <a:off x="-3058052" y="6858000"/>
            <a:ext cx="16148169" cy="178654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1" name="Text Placeholder 25">
            <a:extLst>
              <a:ext uri="{FF2B5EF4-FFF2-40B4-BE49-F238E27FC236}">
                <a16:creationId xmlns:a16="http://schemas.microsoft.com/office/drawing/2014/main" id="{831C8B24-8EE8-11BA-2D81-27D3B88725C3}"/>
              </a:ext>
            </a:extLst>
          </p:cNvPr>
          <p:cNvSpPr>
            <a:spLocks noGrp="1"/>
          </p:cNvSpPr>
          <p:nvPr>
            <p:ph type="body" sz="quarter" idx="15" hasCustomPrompt="1"/>
          </p:nvPr>
        </p:nvSpPr>
        <p:spPr>
          <a:xfrm>
            <a:off x="6303735" y="572842"/>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12" name="Text Placeholder 25">
            <a:extLst>
              <a:ext uri="{FF2B5EF4-FFF2-40B4-BE49-F238E27FC236}">
                <a16:creationId xmlns:a16="http://schemas.microsoft.com/office/drawing/2014/main" id="{07DE632D-ED44-01F0-6880-0943B9F75B98}"/>
              </a:ext>
            </a:extLst>
          </p:cNvPr>
          <p:cNvSpPr>
            <a:spLocks noGrp="1"/>
          </p:cNvSpPr>
          <p:nvPr>
            <p:ph type="body" sz="quarter" idx="14" hasCustomPrompt="1"/>
          </p:nvPr>
        </p:nvSpPr>
        <p:spPr>
          <a:xfrm>
            <a:off x="7019112" y="572842"/>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3" name="Text Placeholder 25">
            <a:extLst>
              <a:ext uri="{FF2B5EF4-FFF2-40B4-BE49-F238E27FC236}">
                <a16:creationId xmlns:a16="http://schemas.microsoft.com/office/drawing/2014/main" id="{FB61AE6D-82C5-A0F3-AF2A-2DBB8E0CD437}"/>
              </a:ext>
            </a:extLst>
          </p:cNvPr>
          <p:cNvSpPr>
            <a:spLocks noGrp="1"/>
          </p:cNvSpPr>
          <p:nvPr>
            <p:ph type="body" sz="quarter" idx="29" hasCustomPrompt="1"/>
          </p:nvPr>
        </p:nvSpPr>
        <p:spPr>
          <a:xfrm>
            <a:off x="6303735" y="1284632"/>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15" name="Text Placeholder 25">
            <a:extLst>
              <a:ext uri="{FF2B5EF4-FFF2-40B4-BE49-F238E27FC236}">
                <a16:creationId xmlns:a16="http://schemas.microsoft.com/office/drawing/2014/main" id="{A6749622-C62E-1720-72F3-3E9BF1874E3F}"/>
              </a:ext>
            </a:extLst>
          </p:cNvPr>
          <p:cNvSpPr>
            <a:spLocks noGrp="1"/>
          </p:cNvSpPr>
          <p:nvPr>
            <p:ph type="body" sz="quarter" idx="30" hasCustomPrompt="1"/>
          </p:nvPr>
        </p:nvSpPr>
        <p:spPr>
          <a:xfrm>
            <a:off x="7019112" y="1284632"/>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8" name="Text Placeholder 25">
            <a:extLst>
              <a:ext uri="{FF2B5EF4-FFF2-40B4-BE49-F238E27FC236}">
                <a16:creationId xmlns:a16="http://schemas.microsoft.com/office/drawing/2014/main" id="{8F0D0223-240A-46AE-384F-A65A1A4844C5}"/>
              </a:ext>
            </a:extLst>
          </p:cNvPr>
          <p:cNvSpPr>
            <a:spLocks noGrp="1"/>
          </p:cNvSpPr>
          <p:nvPr>
            <p:ph type="body" sz="quarter" idx="31" hasCustomPrompt="1"/>
          </p:nvPr>
        </p:nvSpPr>
        <p:spPr>
          <a:xfrm>
            <a:off x="6303735" y="1996419"/>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19" name="Text Placeholder 25">
            <a:extLst>
              <a:ext uri="{FF2B5EF4-FFF2-40B4-BE49-F238E27FC236}">
                <a16:creationId xmlns:a16="http://schemas.microsoft.com/office/drawing/2014/main" id="{7D74A856-852A-F125-A4E6-1988B7FD6042}"/>
              </a:ext>
            </a:extLst>
          </p:cNvPr>
          <p:cNvSpPr>
            <a:spLocks noGrp="1"/>
          </p:cNvSpPr>
          <p:nvPr>
            <p:ph type="body" sz="quarter" idx="32" hasCustomPrompt="1"/>
          </p:nvPr>
        </p:nvSpPr>
        <p:spPr>
          <a:xfrm>
            <a:off x="7019112" y="1996419"/>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6" name="Text Placeholder 25">
            <a:extLst>
              <a:ext uri="{FF2B5EF4-FFF2-40B4-BE49-F238E27FC236}">
                <a16:creationId xmlns:a16="http://schemas.microsoft.com/office/drawing/2014/main" id="{734A9B91-C825-F2A1-8C40-AB51EDC8AD5F}"/>
              </a:ext>
            </a:extLst>
          </p:cNvPr>
          <p:cNvSpPr>
            <a:spLocks noGrp="1"/>
          </p:cNvSpPr>
          <p:nvPr>
            <p:ph type="body" sz="quarter" idx="33" hasCustomPrompt="1"/>
          </p:nvPr>
        </p:nvSpPr>
        <p:spPr>
          <a:xfrm>
            <a:off x="6303735" y="2708211"/>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31" name="Text Placeholder 25">
            <a:extLst>
              <a:ext uri="{FF2B5EF4-FFF2-40B4-BE49-F238E27FC236}">
                <a16:creationId xmlns:a16="http://schemas.microsoft.com/office/drawing/2014/main" id="{CE428EA0-B7BE-9D7E-2E07-A10223A8DFEE}"/>
              </a:ext>
            </a:extLst>
          </p:cNvPr>
          <p:cNvSpPr>
            <a:spLocks noGrp="1"/>
          </p:cNvSpPr>
          <p:nvPr>
            <p:ph type="body" sz="quarter" idx="34" hasCustomPrompt="1"/>
          </p:nvPr>
        </p:nvSpPr>
        <p:spPr>
          <a:xfrm>
            <a:off x="7019112" y="2708211"/>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3" name="Text Placeholder 25">
            <a:extLst>
              <a:ext uri="{FF2B5EF4-FFF2-40B4-BE49-F238E27FC236}">
                <a16:creationId xmlns:a16="http://schemas.microsoft.com/office/drawing/2014/main" id="{835720ED-57B0-E380-39A1-DB5018EB88F0}"/>
              </a:ext>
            </a:extLst>
          </p:cNvPr>
          <p:cNvSpPr>
            <a:spLocks noGrp="1"/>
          </p:cNvSpPr>
          <p:nvPr>
            <p:ph type="body" sz="quarter" idx="35" hasCustomPrompt="1"/>
          </p:nvPr>
        </p:nvSpPr>
        <p:spPr>
          <a:xfrm>
            <a:off x="6303735" y="3403064"/>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34" name="Text Placeholder 25">
            <a:extLst>
              <a:ext uri="{FF2B5EF4-FFF2-40B4-BE49-F238E27FC236}">
                <a16:creationId xmlns:a16="http://schemas.microsoft.com/office/drawing/2014/main" id="{F7594897-5BB9-C70E-B5F1-31D08EFDCF22}"/>
              </a:ext>
            </a:extLst>
          </p:cNvPr>
          <p:cNvSpPr>
            <a:spLocks noGrp="1"/>
          </p:cNvSpPr>
          <p:nvPr>
            <p:ph type="body" sz="quarter" idx="36" hasCustomPrompt="1"/>
          </p:nvPr>
        </p:nvSpPr>
        <p:spPr>
          <a:xfrm>
            <a:off x="7019112" y="3403064"/>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591637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Slide with quote 01">
    <p:spTree>
      <p:nvGrpSpPr>
        <p:cNvPr id="1" name=""/>
        <p:cNvGrpSpPr/>
        <p:nvPr/>
      </p:nvGrpSpPr>
      <p:grpSpPr>
        <a:xfrm>
          <a:off x="0" y="0"/>
          <a:ext cx="0" cy="0"/>
          <a:chOff x="0" y="0"/>
          <a:chExt cx="0" cy="0"/>
        </a:xfrm>
      </p:grpSpPr>
      <p:sp>
        <p:nvSpPr>
          <p:cNvPr id="12" name="Text Placeholder 23">
            <a:extLst>
              <a:ext uri="{FF2B5EF4-FFF2-40B4-BE49-F238E27FC236}">
                <a16:creationId xmlns:a16="http://schemas.microsoft.com/office/drawing/2014/main" id="{8F9FAF20-AC16-CB44-ADCA-1C0885F1D045}"/>
              </a:ext>
            </a:extLst>
          </p:cNvPr>
          <p:cNvSpPr>
            <a:spLocks noGrp="1"/>
          </p:cNvSpPr>
          <p:nvPr>
            <p:ph type="body" sz="quarter" idx="13" hasCustomPrompt="1"/>
          </p:nvPr>
        </p:nvSpPr>
        <p:spPr>
          <a:xfrm>
            <a:off x="442824" y="396815"/>
            <a:ext cx="11119452" cy="5681931"/>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8" name="Rectangle 17">
            <a:extLst>
              <a:ext uri="{FF2B5EF4-FFF2-40B4-BE49-F238E27FC236}">
                <a16:creationId xmlns:a16="http://schemas.microsoft.com/office/drawing/2014/main" id="{537951D5-4D76-794B-BA67-C99AFA2B98A8}"/>
              </a:ext>
            </a:extLst>
          </p:cNvPr>
          <p:cNvSpPr/>
          <p:nvPr userDrawn="1"/>
        </p:nvSpPr>
        <p:spPr>
          <a:xfrm>
            <a:off x="-2500191" y="6848550"/>
            <a:ext cx="16148169" cy="178654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5" name="Rectangle 24">
            <a:extLst>
              <a:ext uri="{FF2B5EF4-FFF2-40B4-BE49-F238E27FC236}">
                <a16:creationId xmlns:a16="http://schemas.microsoft.com/office/drawing/2014/main" id="{6F410BAD-ABDA-4143-AB3E-9DC43B40C2A0}"/>
              </a:ext>
            </a:extLst>
          </p:cNvPr>
          <p:cNvSpPr/>
          <p:nvPr userDrawn="1"/>
        </p:nvSpPr>
        <p:spPr>
          <a:xfrm>
            <a:off x="12192000" y="195943"/>
            <a:ext cx="2593944" cy="90487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Tree>
    <p:extLst>
      <p:ext uri="{BB962C8B-B14F-4D97-AF65-F5344CB8AC3E}">
        <p14:creationId xmlns:p14="http://schemas.microsoft.com/office/powerpoint/2010/main" val="616891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MASTER slide">
    <p:spTree>
      <p:nvGrpSpPr>
        <p:cNvPr id="1" name=""/>
        <p:cNvGrpSpPr/>
        <p:nvPr/>
      </p:nvGrpSpPr>
      <p:grpSpPr>
        <a:xfrm>
          <a:off x="0" y="0"/>
          <a:ext cx="0" cy="0"/>
          <a:chOff x="0" y="0"/>
          <a:chExt cx="0" cy="0"/>
        </a:xfrm>
      </p:grpSpPr>
      <p:sp>
        <p:nvSpPr>
          <p:cNvPr id="15" name="Text Placeholder 17">
            <a:extLst>
              <a:ext uri="{FF2B5EF4-FFF2-40B4-BE49-F238E27FC236}">
                <a16:creationId xmlns:a16="http://schemas.microsoft.com/office/drawing/2014/main" id="{F65C73A9-FE78-B440-AFB3-1081F93D7B79}"/>
              </a:ext>
            </a:extLst>
          </p:cNvPr>
          <p:cNvSpPr>
            <a:spLocks noGrp="1"/>
          </p:cNvSpPr>
          <p:nvPr>
            <p:ph type="body" sz="quarter" idx="18" hasCustomPrompt="1"/>
          </p:nvPr>
        </p:nvSpPr>
        <p:spPr>
          <a:xfrm>
            <a:off x="529758" y="1697050"/>
            <a:ext cx="11222532" cy="4343986"/>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6" name="Text Placeholder 23">
            <a:extLst>
              <a:ext uri="{FF2B5EF4-FFF2-40B4-BE49-F238E27FC236}">
                <a16:creationId xmlns:a16="http://schemas.microsoft.com/office/drawing/2014/main" id="{F1A9A1BB-6827-E947-B0CD-732DD5E35F37}"/>
              </a:ext>
            </a:extLst>
          </p:cNvPr>
          <p:cNvSpPr>
            <a:spLocks noGrp="1"/>
          </p:cNvSpPr>
          <p:nvPr>
            <p:ph type="body" sz="quarter" idx="16" hasCustomPrompt="1"/>
          </p:nvPr>
        </p:nvSpPr>
        <p:spPr>
          <a:xfrm>
            <a:off x="529758" y="642972"/>
            <a:ext cx="11222531" cy="582221"/>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Heading</a:t>
            </a:r>
          </a:p>
        </p:txBody>
      </p:sp>
    </p:spTree>
    <p:extLst>
      <p:ext uri="{BB962C8B-B14F-4D97-AF65-F5344CB8AC3E}">
        <p14:creationId xmlns:p14="http://schemas.microsoft.com/office/powerpoint/2010/main" val="943226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Slide with quote 02">
    <p:spTree>
      <p:nvGrpSpPr>
        <p:cNvPr id="1" name=""/>
        <p:cNvGrpSpPr/>
        <p:nvPr/>
      </p:nvGrpSpPr>
      <p:grpSpPr>
        <a:xfrm>
          <a:off x="0" y="0"/>
          <a:ext cx="0" cy="0"/>
          <a:chOff x="0" y="0"/>
          <a:chExt cx="0" cy="0"/>
        </a:xfrm>
      </p:grpSpPr>
      <p:sp>
        <p:nvSpPr>
          <p:cNvPr id="24" name="Graphic 4">
            <a:extLst>
              <a:ext uri="{FF2B5EF4-FFF2-40B4-BE49-F238E27FC236}">
                <a16:creationId xmlns:a16="http://schemas.microsoft.com/office/drawing/2014/main" id="{256F06D3-16A3-FA45-9D74-5C917404EAE6}"/>
              </a:ext>
            </a:extLst>
          </p:cNvPr>
          <p:cNvSpPr/>
          <p:nvPr userDrawn="1"/>
        </p:nvSpPr>
        <p:spPr>
          <a:xfrm>
            <a:off x="6445237" y="693114"/>
            <a:ext cx="6798941" cy="701023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2" name="Text Placeholder 23">
            <a:extLst>
              <a:ext uri="{FF2B5EF4-FFF2-40B4-BE49-F238E27FC236}">
                <a16:creationId xmlns:a16="http://schemas.microsoft.com/office/drawing/2014/main" id="{8F9FAF20-AC16-CB44-ADCA-1C0885F1D045}"/>
              </a:ext>
            </a:extLst>
          </p:cNvPr>
          <p:cNvSpPr>
            <a:spLocks noGrp="1"/>
          </p:cNvSpPr>
          <p:nvPr>
            <p:ph type="body" sz="quarter" idx="13" hasCustomPrompt="1"/>
          </p:nvPr>
        </p:nvSpPr>
        <p:spPr>
          <a:xfrm>
            <a:off x="7794668" y="2376368"/>
            <a:ext cx="3767607" cy="2710131"/>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3" name="Picture Placeholder 22">
            <a:extLst>
              <a:ext uri="{FF2B5EF4-FFF2-40B4-BE49-F238E27FC236}">
                <a16:creationId xmlns:a16="http://schemas.microsoft.com/office/drawing/2014/main" id="{8EB39422-C4CC-0A42-8935-5325480BD3F5}"/>
              </a:ext>
            </a:extLst>
          </p:cNvPr>
          <p:cNvSpPr>
            <a:spLocks noGrp="1"/>
          </p:cNvSpPr>
          <p:nvPr>
            <p:ph type="pic" sz="quarter" idx="14"/>
          </p:nvPr>
        </p:nvSpPr>
        <p:spPr>
          <a:xfrm>
            <a:off x="0" y="0"/>
            <a:ext cx="12192000" cy="6848475"/>
          </a:xfrm>
          <a:custGeom>
            <a:avLst/>
            <a:gdLst>
              <a:gd name="connsiteX0" fmla="*/ 12192000 w 12192000"/>
              <a:gd name="connsiteY0" fmla="*/ 6769341 h 6848475"/>
              <a:gd name="connsiteX1" fmla="*/ 12192000 w 12192000"/>
              <a:gd name="connsiteY1" fmla="*/ 6848475 h 6848475"/>
              <a:gd name="connsiteX2" fmla="*/ 12117073 w 12192000"/>
              <a:gd name="connsiteY2" fmla="*/ 6848475 h 6848475"/>
              <a:gd name="connsiteX3" fmla="*/ 12187566 w 12192000"/>
              <a:gd name="connsiteY3" fmla="*/ 6774556 h 6848475"/>
              <a:gd name="connsiteX4" fmla="*/ 0 w 12192000"/>
              <a:gd name="connsiteY4" fmla="*/ 0 h 6848475"/>
              <a:gd name="connsiteX5" fmla="*/ 12192000 w 12192000"/>
              <a:gd name="connsiteY5" fmla="*/ 0 h 6848475"/>
              <a:gd name="connsiteX6" fmla="*/ 12192000 w 12192000"/>
              <a:gd name="connsiteY6" fmla="*/ 1637901 h 6848475"/>
              <a:gd name="connsiteX7" fmla="*/ 12180514 w 12192000"/>
              <a:gd name="connsiteY7" fmla="*/ 1631059 h 6848475"/>
              <a:gd name="connsiteX8" fmla="*/ 11782562 w 12192000"/>
              <a:gd name="connsiteY8" fmla="*/ 1426421 h 6848475"/>
              <a:gd name="connsiteX9" fmla="*/ 10576420 w 12192000"/>
              <a:gd name="connsiteY9" fmla="*/ 931368 h 6848475"/>
              <a:gd name="connsiteX10" fmla="*/ 8006603 w 12192000"/>
              <a:gd name="connsiteY10" fmla="*/ 1462427 h 6848475"/>
              <a:gd name="connsiteX11" fmla="*/ 6494405 w 12192000"/>
              <a:gd name="connsiteY11" fmla="*/ 4554320 h 6848475"/>
              <a:gd name="connsiteX12" fmla="*/ 7157632 w 12192000"/>
              <a:gd name="connsiteY12" fmla="*/ 6842928 h 6848475"/>
              <a:gd name="connsiteX13" fmla="*/ 7163443 w 12192000"/>
              <a:gd name="connsiteY13" fmla="*/ 6848475 h 6848475"/>
              <a:gd name="connsiteX14" fmla="*/ 0 w 12192000"/>
              <a:gd name="connsiteY14" fmla="*/ 6848475 h 684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848475">
                <a:moveTo>
                  <a:pt x="12192000" y="6769341"/>
                </a:moveTo>
                <a:lnTo>
                  <a:pt x="12192000" y="6848475"/>
                </a:lnTo>
                <a:lnTo>
                  <a:pt x="12117073" y="6848475"/>
                </a:lnTo>
                <a:lnTo>
                  <a:pt x="12187566" y="6774556"/>
                </a:lnTo>
                <a:close/>
                <a:moveTo>
                  <a:pt x="0" y="0"/>
                </a:moveTo>
                <a:lnTo>
                  <a:pt x="12192000" y="0"/>
                </a:lnTo>
                <a:lnTo>
                  <a:pt x="12192000" y="1637901"/>
                </a:lnTo>
                <a:lnTo>
                  <a:pt x="12180514" y="1631059"/>
                </a:lnTo>
                <a:cubicBezTo>
                  <a:pt x="12050067" y="1558346"/>
                  <a:pt x="11915330" y="1491681"/>
                  <a:pt x="11782562" y="1426421"/>
                </a:cubicBezTo>
                <a:cubicBezTo>
                  <a:pt x="11400024" y="1237394"/>
                  <a:pt x="10994963" y="1057381"/>
                  <a:pt x="10576420" y="931368"/>
                </a:cubicBezTo>
                <a:cubicBezTo>
                  <a:pt x="9671807" y="661332"/>
                  <a:pt x="8726689" y="652335"/>
                  <a:pt x="8006603" y="1462427"/>
                </a:cubicBezTo>
                <a:cubicBezTo>
                  <a:pt x="7309012" y="2245526"/>
                  <a:pt x="6638429" y="3510182"/>
                  <a:pt x="6494405" y="4554320"/>
                </a:cubicBezTo>
                <a:cubicBezTo>
                  <a:pt x="6357282" y="5543454"/>
                  <a:pt x="6633880" y="6307530"/>
                  <a:pt x="7157632" y="6842928"/>
                </a:cubicBezTo>
                <a:lnTo>
                  <a:pt x="7163443" y="6848475"/>
                </a:lnTo>
                <a:lnTo>
                  <a:pt x="0" y="684847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25" name="Rectangle 24">
            <a:extLst>
              <a:ext uri="{FF2B5EF4-FFF2-40B4-BE49-F238E27FC236}">
                <a16:creationId xmlns:a16="http://schemas.microsoft.com/office/drawing/2014/main" id="{6F410BAD-ABDA-4143-AB3E-9DC43B40C2A0}"/>
              </a:ext>
            </a:extLst>
          </p:cNvPr>
          <p:cNvSpPr/>
          <p:nvPr userDrawn="1"/>
        </p:nvSpPr>
        <p:spPr>
          <a:xfrm>
            <a:off x="12192000" y="195943"/>
            <a:ext cx="2593944" cy="90487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Text Placeholder 23">
            <a:extLst>
              <a:ext uri="{FF2B5EF4-FFF2-40B4-BE49-F238E27FC236}">
                <a16:creationId xmlns:a16="http://schemas.microsoft.com/office/drawing/2014/main" id="{6A6B42FB-2906-05F8-A77C-895D1DFEDC16}"/>
              </a:ext>
            </a:extLst>
          </p:cNvPr>
          <p:cNvSpPr>
            <a:spLocks noGrp="1"/>
          </p:cNvSpPr>
          <p:nvPr>
            <p:ph type="body" sz="quarter" idx="15" hasCustomPrompt="1"/>
          </p:nvPr>
        </p:nvSpPr>
        <p:spPr>
          <a:xfrm>
            <a:off x="7813207" y="5353138"/>
            <a:ext cx="3767607" cy="852949"/>
          </a:xfrm>
          <a:prstGeom prst="rect">
            <a:avLst/>
          </a:prstGeom>
        </p:spPr>
        <p:txBody>
          <a:bodyPr anchor="ctr">
            <a:normAutofit/>
          </a:bodyPr>
          <a:lstStyle>
            <a:lvl1pPr marL="0" indent="0" algn="ctr">
              <a:buNone/>
              <a:defRPr sz="2400" b="1" i="0" baseline="0">
                <a:solidFill>
                  <a:schemeClr val="bg1"/>
                </a:solidFill>
                <a:latin typeface="+mn-lt"/>
              </a:defRPr>
            </a:lvl1pPr>
          </a:lstStyle>
          <a:p>
            <a:pPr lvl="0"/>
            <a:r>
              <a:rPr lang="en-US" dirty="0"/>
              <a:t>Name</a:t>
            </a:r>
          </a:p>
        </p:txBody>
      </p:sp>
      <p:sp>
        <p:nvSpPr>
          <p:cNvPr id="3" name="Rectangle 2">
            <a:extLst>
              <a:ext uri="{FF2B5EF4-FFF2-40B4-BE49-F238E27FC236}">
                <a16:creationId xmlns:a16="http://schemas.microsoft.com/office/drawing/2014/main" id="{AFE4462A-AED2-3D8C-D12B-C7C460FFF134}"/>
              </a:ext>
            </a:extLst>
          </p:cNvPr>
          <p:cNvSpPr/>
          <p:nvPr userDrawn="1"/>
        </p:nvSpPr>
        <p:spPr>
          <a:xfrm>
            <a:off x="-2327321" y="6858000"/>
            <a:ext cx="16148169" cy="178654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Tree>
    <p:extLst>
      <p:ext uri="{BB962C8B-B14F-4D97-AF65-F5344CB8AC3E}">
        <p14:creationId xmlns:p14="http://schemas.microsoft.com/office/powerpoint/2010/main" val="649323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Slide with quote 03">
    <p:spTree>
      <p:nvGrpSpPr>
        <p:cNvPr id="1" name=""/>
        <p:cNvGrpSpPr/>
        <p:nvPr/>
      </p:nvGrpSpPr>
      <p:grpSpPr>
        <a:xfrm>
          <a:off x="0" y="0"/>
          <a:ext cx="0" cy="0"/>
          <a:chOff x="0" y="0"/>
          <a:chExt cx="0" cy="0"/>
        </a:xfrm>
      </p:grpSpPr>
      <p:sp>
        <p:nvSpPr>
          <p:cNvPr id="24" name="Graphic 4">
            <a:extLst>
              <a:ext uri="{FF2B5EF4-FFF2-40B4-BE49-F238E27FC236}">
                <a16:creationId xmlns:a16="http://schemas.microsoft.com/office/drawing/2014/main" id="{256F06D3-16A3-FA45-9D74-5C917404EAE6}"/>
              </a:ext>
            </a:extLst>
          </p:cNvPr>
          <p:cNvSpPr/>
          <p:nvPr userDrawn="1"/>
        </p:nvSpPr>
        <p:spPr>
          <a:xfrm>
            <a:off x="6445237" y="693114"/>
            <a:ext cx="6798941" cy="701023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2" name="Text Placeholder 23">
            <a:extLst>
              <a:ext uri="{FF2B5EF4-FFF2-40B4-BE49-F238E27FC236}">
                <a16:creationId xmlns:a16="http://schemas.microsoft.com/office/drawing/2014/main" id="{8F9FAF20-AC16-CB44-ADCA-1C0885F1D045}"/>
              </a:ext>
            </a:extLst>
          </p:cNvPr>
          <p:cNvSpPr>
            <a:spLocks noGrp="1"/>
          </p:cNvSpPr>
          <p:nvPr>
            <p:ph type="body" sz="quarter" idx="13" hasCustomPrompt="1"/>
          </p:nvPr>
        </p:nvSpPr>
        <p:spPr>
          <a:xfrm>
            <a:off x="7794668" y="2376368"/>
            <a:ext cx="3767607" cy="2710131"/>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3" name="Picture Placeholder 22">
            <a:extLst>
              <a:ext uri="{FF2B5EF4-FFF2-40B4-BE49-F238E27FC236}">
                <a16:creationId xmlns:a16="http://schemas.microsoft.com/office/drawing/2014/main" id="{8EB39422-C4CC-0A42-8935-5325480BD3F5}"/>
              </a:ext>
            </a:extLst>
          </p:cNvPr>
          <p:cNvSpPr>
            <a:spLocks noGrp="1"/>
          </p:cNvSpPr>
          <p:nvPr>
            <p:ph type="pic" sz="quarter" idx="14"/>
          </p:nvPr>
        </p:nvSpPr>
        <p:spPr>
          <a:xfrm>
            <a:off x="0" y="0"/>
            <a:ext cx="12192000" cy="6848475"/>
          </a:xfrm>
          <a:custGeom>
            <a:avLst/>
            <a:gdLst>
              <a:gd name="connsiteX0" fmla="*/ 12192000 w 12192000"/>
              <a:gd name="connsiteY0" fmla="*/ 6769341 h 6848475"/>
              <a:gd name="connsiteX1" fmla="*/ 12192000 w 12192000"/>
              <a:gd name="connsiteY1" fmla="*/ 6848475 h 6848475"/>
              <a:gd name="connsiteX2" fmla="*/ 12117073 w 12192000"/>
              <a:gd name="connsiteY2" fmla="*/ 6848475 h 6848475"/>
              <a:gd name="connsiteX3" fmla="*/ 12187566 w 12192000"/>
              <a:gd name="connsiteY3" fmla="*/ 6774556 h 6848475"/>
              <a:gd name="connsiteX4" fmla="*/ 0 w 12192000"/>
              <a:gd name="connsiteY4" fmla="*/ 0 h 6848475"/>
              <a:gd name="connsiteX5" fmla="*/ 12192000 w 12192000"/>
              <a:gd name="connsiteY5" fmla="*/ 0 h 6848475"/>
              <a:gd name="connsiteX6" fmla="*/ 12192000 w 12192000"/>
              <a:gd name="connsiteY6" fmla="*/ 1637901 h 6848475"/>
              <a:gd name="connsiteX7" fmla="*/ 12180514 w 12192000"/>
              <a:gd name="connsiteY7" fmla="*/ 1631059 h 6848475"/>
              <a:gd name="connsiteX8" fmla="*/ 11782562 w 12192000"/>
              <a:gd name="connsiteY8" fmla="*/ 1426421 h 6848475"/>
              <a:gd name="connsiteX9" fmla="*/ 10576420 w 12192000"/>
              <a:gd name="connsiteY9" fmla="*/ 931368 h 6848475"/>
              <a:gd name="connsiteX10" fmla="*/ 8006603 w 12192000"/>
              <a:gd name="connsiteY10" fmla="*/ 1462427 h 6848475"/>
              <a:gd name="connsiteX11" fmla="*/ 6494405 w 12192000"/>
              <a:gd name="connsiteY11" fmla="*/ 4554320 h 6848475"/>
              <a:gd name="connsiteX12" fmla="*/ 7157632 w 12192000"/>
              <a:gd name="connsiteY12" fmla="*/ 6842928 h 6848475"/>
              <a:gd name="connsiteX13" fmla="*/ 7163443 w 12192000"/>
              <a:gd name="connsiteY13" fmla="*/ 6848475 h 6848475"/>
              <a:gd name="connsiteX14" fmla="*/ 0 w 12192000"/>
              <a:gd name="connsiteY14" fmla="*/ 6848475 h 684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848475">
                <a:moveTo>
                  <a:pt x="12192000" y="6769341"/>
                </a:moveTo>
                <a:lnTo>
                  <a:pt x="12192000" y="6848475"/>
                </a:lnTo>
                <a:lnTo>
                  <a:pt x="12117073" y="6848475"/>
                </a:lnTo>
                <a:lnTo>
                  <a:pt x="12187566" y="6774556"/>
                </a:lnTo>
                <a:close/>
                <a:moveTo>
                  <a:pt x="0" y="0"/>
                </a:moveTo>
                <a:lnTo>
                  <a:pt x="12192000" y="0"/>
                </a:lnTo>
                <a:lnTo>
                  <a:pt x="12192000" y="1637901"/>
                </a:lnTo>
                <a:lnTo>
                  <a:pt x="12180514" y="1631059"/>
                </a:lnTo>
                <a:cubicBezTo>
                  <a:pt x="12050067" y="1558346"/>
                  <a:pt x="11915330" y="1491681"/>
                  <a:pt x="11782562" y="1426421"/>
                </a:cubicBezTo>
                <a:cubicBezTo>
                  <a:pt x="11400024" y="1237394"/>
                  <a:pt x="10994963" y="1057381"/>
                  <a:pt x="10576420" y="931368"/>
                </a:cubicBezTo>
                <a:cubicBezTo>
                  <a:pt x="9671807" y="661332"/>
                  <a:pt x="8726689" y="652335"/>
                  <a:pt x="8006603" y="1462427"/>
                </a:cubicBezTo>
                <a:cubicBezTo>
                  <a:pt x="7309012" y="2245526"/>
                  <a:pt x="6638429" y="3510182"/>
                  <a:pt x="6494405" y="4554320"/>
                </a:cubicBezTo>
                <a:cubicBezTo>
                  <a:pt x="6357282" y="5543454"/>
                  <a:pt x="6633880" y="6307530"/>
                  <a:pt x="7157632" y="6842928"/>
                </a:cubicBezTo>
                <a:lnTo>
                  <a:pt x="7163443" y="6848475"/>
                </a:lnTo>
                <a:lnTo>
                  <a:pt x="0" y="684847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8" name="Rectangle 17">
            <a:extLst>
              <a:ext uri="{FF2B5EF4-FFF2-40B4-BE49-F238E27FC236}">
                <a16:creationId xmlns:a16="http://schemas.microsoft.com/office/drawing/2014/main" id="{537951D5-4D76-794B-BA67-C99AFA2B98A8}"/>
              </a:ext>
            </a:extLst>
          </p:cNvPr>
          <p:cNvSpPr/>
          <p:nvPr userDrawn="1"/>
        </p:nvSpPr>
        <p:spPr>
          <a:xfrm>
            <a:off x="-2500191" y="6848550"/>
            <a:ext cx="16148169" cy="178654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5" name="Rectangle 24">
            <a:extLst>
              <a:ext uri="{FF2B5EF4-FFF2-40B4-BE49-F238E27FC236}">
                <a16:creationId xmlns:a16="http://schemas.microsoft.com/office/drawing/2014/main" id="{6F410BAD-ABDA-4143-AB3E-9DC43B40C2A0}"/>
              </a:ext>
            </a:extLst>
          </p:cNvPr>
          <p:cNvSpPr/>
          <p:nvPr userDrawn="1"/>
        </p:nvSpPr>
        <p:spPr>
          <a:xfrm>
            <a:off x="12192000" y="195943"/>
            <a:ext cx="2593944" cy="90487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Text Placeholder 23">
            <a:extLst>
              <a:ext uri="{FF2B5EF4-FFF2-40B4-BE49-F238E27FC236}">
                <a16:creationId xmlns:a16="http://schemas.microsoft.com/office/drawing/2014/main" id="{6A6B42FB-2906-05F8-A77C-895D1DFEDC16}"/>
              </a:ext>
            </a:extLst>
          </p:cNvPr>
          <p:cNvSpPr>
            <a:spLocks noGrp="1"/>
          </p:cNvSpPr>
          <p:nvPr>
            <p:ph type="body" sz="quarter" idx="15" hasCustomPrompt="1"/>
          </p:nvPr>
        </p:nvSpPr>
        <p:spPr>
          <a:xfrm>
            <a:off x="7813207" y="5353138"/>
            <a:ext cx="3767607" cy="852949"/>
          </a:xfrm>
          <a:prstGeom prst="rect">
            <a:avLst/>
          </a:prstGeom>
        </p:spPr>
        <p:txBody>
          <a:bodyPr anchor="ctr">
            <a:normAutofit/>
          </a:bodyPr>
          <a:lstStyle>
            <a:lvl1pPr marL="0" indent="0" algn="ctr">
              <a:buNone/>
              <a:defRPr sz="2400" b="1" i="0" baseline="0">
                <a:solidFill>
                  <a:schemeClr val="bg1"/>
                </a:solidFill>
                <a:latin typeface="+mn-lt"/>
              </a:defRPr>
            </a:lvl1pPr>
          </a:lstStyle>
          <a:p>
            <a:pPr lvl="0"/>
            <a:r>
              <a:rPr lang="en-US" dirty="0"/>
              <a:t>Name</a:t>
            </a:r>
          </a:p>
        </p:txBody>
      </p:sp>
    </p:spTree>
    <p:extLst>
      <p:ext uri="{BB962C8B-B14F-4D97-AF65-F5344CB8AC3E}">
        <p14:creationId xmlns:p14="http://schemas.microsoft.com/office/powerpoint/2010/main" val="1078790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with Photo 3">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0B17E6A-FA0E-294C-51E7-454AFAD8B4A3}"/>
              </a:ext>
            </a:extLst>
          </p:cNvPr>
          <p:cNvSpPr>
            <a:spLocks noGrp="1"/>
          </p:cNvSpPr>
          <p:nvPr>
            <p:ph type="pic" sz="quarter" idx="10"/>
          </p:nvPr>
        </p:nvSpPr>
        <p:spPr>
          <a:xfrm>
            <a:off x="-71635" y="-6718"/>
            <a:ext cx="12295165" cy="3293152"/>
          </a:xfrm>
          <a:custGeom>
            <a:avLst/>
            <a:gdLst>
              <a:gd name="connsiteX0" fmla="*/ 0 w 12295165"/>
              <a:gd name="connsiteY0" fmla="*/ 0 h 3293152"/>
              <a:gd name="connsiteX1" fmla="*/ 12295165 w 12295165"/>
              <a:gd name="connsiteY1" fmla="*/ 0 h 3293152"/>
              <a:gd name="connsiteX2" fmla="*/ 12295165 w 12295165"/>
              <a:gd name="connsiteY2" fmla="*/ 2339843 h 3293152"/>
              <a:gd name="connsiteX3" fmla="*/ 12062158 w 12295165"/>
              <a:gd name="connsiteY3" fmla="*/ 2432250 h 3293152"/>
              <a:gd name="connsiteX4" fmla="*/ 8005157 w 12295165"/>
              <a:gd name="connsiteY4" fmla="*/ 3229520 h 3293152"/>
              <a:gd name="connsiteX5" fmla="*/ 178035 w 12295165"/>
              <a:gd name="connsiteY5" fmla="*/ 2692834 h 3293152"/>
              <a:gd name="connsiteX6" fmla="*/ 0 w 12295165"/>
              <a:gd name="connsiteY6" fmla="*/ 2643666 h 329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95165" h="3293152">
                <a:moveTo>
                  <a:pt x="0" y="0"/>
                </a:moveTo>
                <a:lnTo>
                  <a:pt x="12295165" y="0"/>
                </a:lnTo>
                <a:lnTo>
                  <a:pt x="12295165" y="2339843"/>
                </a:lnTo>
                <a:lnTo>
                  <a:pt x="12062158" y="2432250"/>
                </a:lnTo>
                <a:cubicBezTo>
                  <a:pt x="10959679" y="2844569"/>
                  <a:pt x="9594903" y="3134589"/>
                  <a:pt x="8005157" y="3229520"/>
                </a:cubicBezTo>
                <a:cubicBezTo>
                  <a:pt x="5107550" y="3402793"/>
                  <a:pt x="2224812" y="3221647"/>
                  <a:pt x="178035" y="2692834"/>
                </a:cubicBezTo>
                <a:lnTo>
                  <a:pt x="0" y="2643666"/>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dirty="0"/>
          </a:p>
        </p:txBody>
      </p:sp>
      <p:sp>
        <p:nvSpPr>
          <p:cNvPr id="31" name="Text Placeholder 17">
            <a:extLst>
              <a:ext uri="{FF2B5EF4-FFF2-40B4-BE49-F238E27FC236}">
                <a16:creationId xmlns:a16="http://schemas.microsoft.com/office/drawing/2014/main" id="{86BBE051-B963-5246-9C23-4C2F4BC6B6F5}"/>
              </a:ext>
            </a:extLst>
          </p:cNvPr>
          <p:cNvSpPr>
            <a:spLocks noGrp="1"/>
          </p:cNvSpPr>
          <p:nvPr>
            <p:ph type="body" sz="quarter" idx="18" hasCustomPrompt="1"/>
          </p:nvPr>
        </p:nvSpPr>
        <p:spPr>
          <a:xfrm>
            <a:off x="6096000" y="3780237"/>
            <a:ext cx="5538057" cy="2573041"/>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32" name="Text Placeholder 23">
            <a:extLst>
              <a:ext uri="{FF2B5EF4-FFF2-40B4-BE49-F238E27FC236}">
                <a16:creationId xmlns:a16="http://schemas.microsoft.com/office/drawing/2014/main" id="{3ABF1FD5-F864-7A41-843A-5643A3CE30D9}"/>
              </a:ext>
            </a:extLst>
          </p:cNvPr>
          <p:cNvSpPr>
            <a:spLocks noGrp="1"/>
          </p:cNvSpPr>
          <p:nvPr>
            <p:ph type="body" sz="quarter" idx="16" hasCustomPrompt="1"/>
          </p:nvPr>
        </p:nvSpPr>
        <p:spPr>
          <a:xfrm>
            <a:off x="557943" y="3780237"/>
            <a:ext cx="5233257" cy="2573040"/>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Heading</a:t>
            </a:r>
          </a:p>
        </p:txBody>
      </p:sp>
    </p:spTree>
    <p:extLst>
      <p:ext uri="{BB962C8B-B14F-4D97-AF65-F5344CB8AC3E}">
        <p14:creationId xmlns:p14="http://schemas.microsoft.com/office/powerpoint/2010/main" val="3674491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01">
    <p:spTree>
      <p:nvGrpSpPr>
        <p:cNvPr id="1" name=""/>
        <p:cNvGrpSpPr/>
        <p:nvPr/>
      </p:nvGrpSpPr>
      <p:grpSpPr>
        <a:xfrm>
          <a:off x="0" y="0"/>
          <a:ext cx="0" cy="0"/>
          <a:chOff x="0" y="0"/>
          <a:chExt cx="0" cy="0"/>
        </a:xfrm>
      </p:grpSpPr>
      <p:sp>
        <p:nvSpPr>
          <p:cNvPr id="11" name="Graphic 4">
            <a:extLst>
              <a:ext uri="{FF2B5EF4-FFF2-40B4-BE49-F238E27FC236}">
                <a16:creationId xmlns:a16="http://schemas.microsoft.com/office/drawing/2014/main" id="{0B53C5AE-6648-3A40-9D44-BBA1FB75EF3B}"/>
              </a:ext>
            </a:extLst>
          </p:cNvPr>
          <p:cNvSpPr/>
          <p:nvPr userDrawn="1"/>
        </p:nvSpPr>
        <p:spPr>
          <a:xfrm rot="4220027">
            <a:off x="-542070" y="-4335838"/>
            <a:ext cx="10330971" cy="1065202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14" name="Text Placeholder 3">
            <a:extLst>
              <a:ext uri="{FF2B5EF4-FFF2-40B4-BE49-F238E27FC236}">
                <a16:creationId xmlns:a16="http://schemas.microsoft.com/office/drawing/2014/main" id="{1F7A3DB0-567A-D245-837C-D61B77B723F7}"/>
              </a:ext>
            </a:extLst>
          </p:cNvPr>
          <p:cNvSpPr>
            <a:spLocks noGrp="1"/>
          </p:cNvSpPr>
          <p:nvPr>
            <p:ph type="body" sz="quarter" idx="14" hasCustomPrompt="1"/>
          </p:nvPr>
        </p:nvSpPr>
        <p:spPr>
          <a:xfrm>
            <a:off x="773520" y="616933"/>
            <a:ext cx="7176159" cy="3217862"/>
          </a:xfrm>
          <a:prstGeom prst="rect">
            <a:avLst/>
          </a:prstGeom>
          <a:effectLst>
            <a:glow rad="127000">
              <a:srgbClr val="414141"/>
            </a:glow>
          </a:effectLst>
        </p:spPr>
        <p:txBody>
          <a:bodyPr>
            <a:noAutofit/>
          </a:bodyPr>
          <a:lstStyle>
            <a:lvl1pPr marL="0" indent="0" algn="ctr">
              <a:buNone/>
              <a:defRPr sz="23000" b="0" i="0">
                <a:solidFill>
                  <a:srgbClr val="C4DAE7"/>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15" name="Text Placeholder 3">
            <a:extLst>
              <a:ext uri="{FF2B5EF4-FFF2-40B4-BE49-F238E27FC236}">
                <a16:creationId xmlns:a16="http://schemas.microsoft.com/office/drawing/2014/main" id="{4678AEAF-B5CD-054F-91AC-5BFEAEC842F0}"/>
              </a:ext>
            </a:extLst>
          </p:cNvPr>
          <p:cNvSpPr>
            <a:spLocks noGrp="1"/>
          </p:cNvSpPr>
          <p:nvPr>
            <p:ph type="body" sz="quarter" idx="15" hasCustomPrompt="1"/>
          </p:nvPr>
        </p:nvSpPr>
        <p:spPr>
          <a:xfrm>
            <a:off x="814849" y="1859946"/>
            <a:ext cx="7176159" cy="3217862"/>
          </a:xfrm>
          <a:prstGeom prst="rect">
            <a:avLst/>
          </a:prstGeom>
        </p:spPr>
        <p:txBody>
          <a:bodyPr>
            <a:noAutofit/>
          </a:bodyPr>
          <a:lstStyle>
            <a:lvl1pPr marL="0" indent="0" algn="ctr">
              <a:buNone/>
              <a:defRPr sz="4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GB" dirty="0"/>
              <a:t>CHAPTER</a:t>
            </a:r>
            <a:endParaRPr lang="en-US" dirty="0"/>
          </a:p>
        </p:txBody>
      </p:sp>
      <p:sp>
        <p:nvSpPr>
          <p:cNvPr id="31" name="Rectangle 30">
            <a:extLst>
              <a:ext uri="{FF2B5EF4-FFF2-40B4-BE49-F238E27FC236}">
                <a16:creationId xmlns:a16="http://schemas.microsoft.com/office/drawing/2014/main" id="{3914E15F-5A46-F54C-813B-314043813A51}"/>
              </a:ext>
            </a:extLst>
          </p:cNvPr>
          <p:cNvSpPr/>
          <p:nvPr userDrawn="1"/>
        </p:nvSpPr>
        <p:spPr>
          <a:xfrm>
            <a:off x="-2680462" y="-6101979"/>
            <a:ext cx="16148169" cy="61019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2" name="Rectangle 31">
            <a:extLst>
              <a:ext uri="{FF2B5EF4-FFF2-40B4-BE49-F238E27FC236}">
                <a16:creationId xmlns:a16="http://schemas.microsoft.com/office/drawing/2014/main" id="{2F4BB5E2-5750-D841-9379-444F68C33597}"/>
              </a:ext>
            </a:extLst>
          </p:cNvPr>
          <p:cNvSpPr/>
          <p:nvPr userDrawn="1"/>
        </p:nvSpPr>
        <p:spPr>
          <a:xfrm>
            <a:off x="-3671155" y="6857999"/>
            <a:ext cx="16148169" cy="219302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7" name="Rectangle 6">
            <a:extLst>
              <a:ext uri="{FF2B5EF4-FFF2-40B4-BE49-F238E27FC236}">
                <a16:creationId xmlns:a16="http://schemas.microsoft.com/office/drawing/2014/main" id="{8C8B075A-EBC4-0A4B-4851-6C144CE86BF6}"/>
              </a:ext>
            </a:extLst>
          </p:cNvPr>
          <p:cNvSpPr/>
          <p:nvPr userDrawn="1"/>
        </p:nvSpPr>
        <p:spPr>
          <a:xfrm>
            <a:off x="-2987800" y="-807842"/>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Tree>
    <p:extLst>
      <p:ext uri="{BB962C8B-B14F-4D97-AF65-F5344CB8AC3E}">
        <p14:creationId xmlns:p14="http://schemas.microsoft.com/office/powerpoint/2010/main" val="220412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55E0808-5155-27CF-3255-59494A756306}"/>
              </a:ext>
            </a:extLst>
          </p:cNvPr>
          <p:cNvPicPr>
            <a:picLocks noChangeAspect="1"/>
          </p:cNvPicPr>
          <p:nvPr userDrawn="1"/>
        </p:nvPicPr>
        <p:blipFill rotWithShape="1">
          <a:blip r:embed="rId23"/>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30" r:id="rId2"/>
    <p:sldLayoutId id="2147483886" r:id="rId3"/>
    <p:sldLayoutId id="2147483882" r:id="rId4"/>
    <p:sldLayoutId id="2147483876" r:id="rId5"/>
    <p:sldLayoutId id="2147483840" r:id="rId6"/>
    <p:sldLayoutId id="2147483883" r:id="rId7"/>
    <p:sldLayoutId id="2147483877" r:id="rId8"/>
    <p:sldLayoutId id="2147483861" r:id="rId9"/>
    <p:sldLayoutId id="2147483879" r:id="rId10"/>
    <p:sldLayoutId id="2147483880" r:id="rId11"/>
    <p:sldLayoutId id="2147483885" r:id="rId12"/>
    <p:sldLayoutId id="2147483875" r:id="rId13"/>
    <p:sldLayoutId id="2147483884" r:id="rId14"/>
    <p:sldLayoutId id="2147483836" r:id="rId15"/>
    <p:sldLayoutId id="2147483866" r:id="rId16"/>
    <p:sldLayoutId id="2147483878" r:id="rId17"/>
    <p:sldLayoutId id="2147483833" r:id="rId18"/>
    <p:sldLayoutId id="2147483847" r:id="rId19"/>
    <p:sldLayoutId id="2147483848" r:id="rId20"/>
    <p:sldLayoutId id="214748387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play.google.com/store/apps/details?id=co.loona&amp;hl=en-US&amp;pli=1" TargetMode="External"/><Relationship Id="rId1" Type="http://schemas.openxmlformats.org/officeDocument/2006/relationships/slideLayout" Target="../slideLayouts/slideLayout4.xml"/><Relationship Id="rId4" Type="http://schemas.openxmlformats.org/officeDocument/2006/relationships/image" Target="../media/image15.svg"/></Relationships>
</file>

<file path=ppt/slides/_rels/slide1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4.xml"/><Relationship Id="rId5" Type="http://schemas.openxmlformats.org/officeDocument/2006/relationships/image" Target="../media/image17.sv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4.xml"/><Relationship Id="rId5" Type="http://schemas.openxmlformats.org/officeDocument/2006/relationships/image" Target="../media/image21.sv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4.xml"/><Relationship Id="rId5" Type="http://schemas.openxmlformats.org/officeDocument/2006/relationships/image" Target="../media/image21.sv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4.xml"/><Relationship Id="rId5" Type="http://schemas.openxmlformats.org/officeDocument/2006/relationships/image" Target="../media/image21.sv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4.xml"/><Relationship Id="rId5" Type="http://schemas.openxmlformats.org/officeDocument/2006/relationships/image" Target="../media/image21.sv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17.sv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21.sv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4.xml"/><Relationship Id="rId5" Type="http://schemas.openxmlformats.org/officeDocument/2006/relationships/image" Target="../media/image17.svg"/><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 Id="rId4" Type="http://schemas.openxmlformats.org/officeDocument/2006/relationships/hyperlink" Target="https://www.youtube.com/watch?v=e0f9wa2SUX0"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Layout" Target="../slideLayouts/slideLayout4.xml"/><Relationship Id="rId4" Type="http://schemas.openxmlformats.org/officeDocument/2006/relationships/hyperlink" Target="https://www.youtube.com/watch?v=XFnIlUY5W_k"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image" Target="../media/image33.png"/></Relationships>
</file>

<file path=ppt/slides/_rels/slide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055E970-9D84-07C6-7DB4-A745987BD830}"/>
              </a:ext>
            </a:extLst>
          </p:cNvPr>
          <p:cNvSpPr>
            <a:spLocks noGrp="1"/>
          </p:cNvSpPr>
          <p:nvPr>
            <p:ph type="body" sz="quarter" idx="16"/>
          </p:nvPr>
        </p:nvSpPr>
        <p:spPr>
          <a:xfrm>
            <a:off x="771798" y="3708763"/>
            <a:ext cx="5789190" cy="697353"/>
          </a:xfrm>
        </p:spPr>
        <p:txBody>
          <a:bodyPr>
            <a:noAutofit/>
          </a:bodyPr>
          <a:lstStyle/>
          <a:p>
            <a:pPr>
              <a:lnSpc>
                <a:spcPts val="4600"/>
              </a:lnSpc>
              <a:spcBef>
                <a:spcPts val="0"/>
              </a:spcBef>
            </a:pPr>
            <a:r>
              <a:rPr lang="en-US" sz="4800" b="1" dirty="0"/>
              <a:t>M2.2 </a:t>
            </a:r>
          </a:p>
          <a:p>
            <a:pPr>
              <a:lnSpc>
                <a:spcPts val="4600"/>
              </a:lnSpc>
              <a:spcBef>
                <a:spcPts val="0"/>
              </a:spcBef>
            </a:pPr>
            <a:r>
              <a:rPr lang="en-US" sz="4800" b="1" dirty="0"/>
              <a:t>Personal Balance, Health &amp; Self-Leadership</a:t>
            </a:r>
          </a:p>
          <a:p>
            <a:pPr>
              <a:lnSpc>
                <a:spcPts val="4600"/>
              </a:lnSpc>
              <a:spcBef>
                <a:spcPts val="0"/>
              </a:spcBef>
            </a:pPr>
            <a:endParaRPr lang="en-US" sz="6000" b="1" dirty="0"/>
          </a:p>
        </p:txBody>
      </p:sp>
      <p:sp>
        <p:nvSpPr>
          <p:cNvPr id="7" name="Text Placeholder 5">
            <a:extLst>
              <a:ext uri="{FF2B5EF4-FFF2-40B4-BE49-F238E27FC236}">
                <a16:creationId xmlns:a16="http://schemas.microsoft.com/office/drawing/2014/main" id="{2DBFE76A-072E-DCA6-FB27-705E9445DF35}"/>
              </a:ext>
            </a:extLst>
          </p:cNvPr>
          <p:cNvSpPr txBox="1">
            <a:spLocks/>
          </p:cNvSpPr>
          <p:nvPr/>
        </p:nvSpPr>
        <p:spPr>
          <a:xfrm>
            <a:off x="846443" y="6011432"/>
            <a:ext cx="3898089" cy="7311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bg1"/>
                </a:solidFill>
              </a:rPr>
              <a:t>www.</a:t>
            </a:r>
            <a:r>
              <a:rPr lang="en-US" b="1" dirty="0">
                <a:solidFill>
                  <a:schemeClr val="bg1"/>
                </a:solidFill>
              </a:rPr>
              <a:t>3kitchens</a:t>
            </a:r>
            <a:r>
              <a:rPr lang="en-US" dirty="0">
                <a:solidFill>
                  <a:schemeClr val="bg1"/>
                </a:solidFill>
              </a:rPr>
              <a:t>.eu</a:t>
            </a:r>
          </a:p>
        </p:txBody>
      </p:sp>
      <p:sp>
        <p:nvSpPr>
          <p:cNvPr id="9" name="TextBox 8">
            <a:extLst>
              <a:ext uri="{FF2B5EF4-FFF2-40B4-BE49-F238E27FC236}">
                <a16:creationId xmlns:a16="http://schemas.microsoft.com/office/drawing/2014/main" id="{BF20B0A2-3A6B-F968-1AA7-8F54392F2AC6}"/>
              </a:ext>
            </a:extLst>
          </p:cNvPr>
          <p:cNvSpPr txBox="1"/>
          <p:nvPr/>
        </p:nvSpPr>
        <p:spPr>
          <a:xfrm>
            <a:off x="771798" y="3244334"/>
            <a:ext cx="6540159" cy="369332"/>
          </a:xfrm>
          <a:prstGeom prst="rect">
            <a:avLst/>
          </a:prstGeom>
          <a:noFill/>
        </p:spPr>
        <p:txBody>
          <a:bodyPr wrap="square" rtlCol="0">
            <a:spAutoFit/>
          </a:bodyPr>
          <a:lstStyle/>
          <a:p>
            <a:r>
              <a:rPr lang="en-IE" b="1" dirty="0">
                <a:solidFill>
                  <a:schemeClr val="bg1"/>
                </a:solidFill>
                <a:highlight>
                  <a:srgbClr val="84BFA4"/>
                </a:highlight>
              </a:rPr>
              <a:t>Employability Programme  - </a:t>
            </a:r>
            <a:r>
              <a:rPr lang="en-IE" sz="1600" b="1" dirty="0">
                <a:solidFill>
                  <a:schemeClr val="bg1"/>
                </a:solidFill>
                <a:effectLst/>
                <a:highlight>
                  <a:srgbClr val="84BFA4"/>
                </a:highlight>
                <a:latin typeface="Aptos" panose="020B0004020202020204" pitchFamily="34" charset="0"/>
                <a:ea typeface="Aptos" panose="020B0004020202020204" pitchFamily="34" charset="0"/>
                <a:cs typeface="Times New Roman" panose="02020603050405020304" pitchFamily="18" charset="0"/>
              </a:rPr>
              <a:t>Self-Improvement Skills</a:t>
            </a:r>
            <a:endParaRPr lang="en-IE" dirty="0">
              <a:solidFill>
                <a:schemeClr val="bg1"/>
              </a:solidFill>
              <a:highlight>
                <a:srgbClr val="84BFA4"/>
              </a:highlight>
            </a:endParaRPr>
          </a:p>
        </p:txBody>
      </p:sp>
      <p:pic>
        <p:nvPicPr>
          <p:cNvPr id="14" name="Picture Placeholder 13" descr="A person smiling while cooking&#10;&#10;Description automatically generated">
            <a:extLst>
              <a:ext uri="{FF2B5EF4-FFF2-40B4-BE49-F238E27FC236}">
                <a16:creationId xmlns:a16="http://schemas.microsoft.com/office/drawing/2014/main" id="{A8C458BD-E5AD-5FF5-84D4-36272DA2E419}"/>
              </a:ext>
            </a:extLst>
          </p:cNvPr>
          <p:cNvPicPr>
            <a:picLocks noGrp="1" noChangeAspect="1"/>
          </p:cNvPicPr>
          <p:nvPr>
            <p:ph type="pic" sz="quarter" idx="17"/>
          </p:nvPr>
        </p:nvPicPr>
        <p:blipFill>
          <a:blip r:embed="rId2"/>
          <a:srcRect t="8429" b="8429"/>
          <a:stretch>
            <a:fillRect/>
          </a:stretch>
        </p:blipFill>
        <p:spPr>
          <a:xfrm>
            <a:off x="5749925" y="0"/>
            <a:ext cx="6442075" cy="5518150"/>
          </a:xfrm>
        </p:spPr>
      </p:pic>
      <p:pic>
        <p:nvPicPr>
          <p:cNvPr id="4" name="Picture 3" descr="A grey square and blue square with yellow stars&#10;&#10;Description automatically generated">
            <a:extLst>
              <a:ext uri="{FF2B5EF4-FFF2-40B4-BE49-F238E27FC236}">
                <a16:creationId xmlns:a16="http://schemas.microsoft.com/office/drawing/2014/main" id="{1F820A6B-34F8-D0A1-CB18-01C5C8284A71}"/>
              </a:ext>
            </a:extLst>
          </p:cNvPr>
          <p:cNvPicPr>
            <a:picLocks noChangeAspect="1"/>
          </p:cNvPicPr>
          <p:nvPr/>
        </p:nvPicPr>
        <p:blipFill>
          <a:blip r:embed="rId3"/>
          <a:stretch>
            <a:fillRect/>
          </a:stretch>
        </p:blipFill>
        <p:spPr>
          <a:xfrm>
            <a:off x="8635032" y="5866943"/>
            <a:ext cx="3319487" cy="866781"/>
          </a:xfrm>
          <a:prstGeom prst="rect">
            <a:avLst/>
          </a:prstGeom>
        </p:spPr>
      </p:pic>
    </p:spTree>
    <p:extLst>
      <p:ext uri="{BB962C8B-B14F-4D97-AF65-F5344CB8AC3E}">
        <p14:creationId xmlns:p14="http://schemas.microsoft.com/office/powerpoint/2010/main" val="2989557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9203C-6663-E3B7-2548-87C21B807893}"/>
              </a:ext>
            </a:extLst>
          </p:cNvPr>
          <p:cNvSpPr>
            <a:spLocks noGrp="1"/>
          </p:cNvSpPr>
          <p:nvPr>
            <p:ph type="body" sz="quarter" idx="14"/>
          </p:nvPr>
        </p:nvSpPr>
        <p:spPr>
          <a:xfrm>
            <a:off x="1441042" y="616933"/>
            <a:ext cx="7176159" cy="3217862"/>
          </a:xfrm>
        </p:spPr>
        <p:txBody>
          <a:bodyPr/>
          <a:lstStyle/>
          <a:p>
            <a:r>
              <a:rPr lang="en-US" dirty="0"/>
              <a:t>02</a:t>
            </a:r>
          </a:p>
        </p:txBody>
      </p:sp>
      <p:sp>
        <p:nvSpPr>
          <p:cNvPr id="3" name="Text Placeholder 2">
            <a:extLst>
              <a:ext uri="{FF2B5EF4-FFF2-40B4-BE49-F238E27FC236}">
                <a16:creationId xmlns:a16="http://schemas.microsoft.com/office/drawing/2014/main" id="{6183CCB9-EF15-4B2E-1E5E-536700B96AEA}"/>
              </a:ext>
            </a:extLst>
          </p:cNvPr>
          <p:cNvSpPr>
            <a:spLocks noGrp="1"/>
          </p:cNvSpPr>
          <p:nvPr>
            <p:ph type="body" sz="quarter" idx="15"/>
          </p:nvPr>
        </p:nvSpPr>
        <p:spPr>
          <a:xfrm>
            <a:off x="616067" y="1939459"/>
            <a:ext cx="8826108" cy="3217862"/>
          </a:xfrm>
        </p:spPr>
        <p:txBody>
          <a:bodyPr/>
          <a:lstStyle/>
          <a:p>
            <a:r>
              <a:rPr lang="en-US" sz="6000" dirty="0"/>
              <a:t>Physical Exercise</a:t>
            </a:r>
          </a:p>
        </p:txBody>
      </p:sp>
    </p:spTree>
    <p:extLst>
      <p:ext uri="{BB962C8B-B14F-4D97-AF65-F5344CB8AC3E}">
        <p14:creationId xmlns:p14="http://schemas.microsoft.com/office/powerpoint/2010/main" val="1086199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697424"/>
            <a:ext cx="12192000" cy="929898"/>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607877" y="897917"/>
            <a:ext cx="7387771" cy="8688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Physical Exercise</a:t>
            </a: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600004" y="2138766"/>
            <a:ext cx="9376753" cy="3804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sv-SE" sz="3200" b="1" i="1" dirty="0" err="1">
                <a:solidFill>
                  <a:srgbClr val="84BFA4"/>
                </a:solidFill>
                <a:latin typeface="Calibri" panose="020F0502020204030204" pitchFamily="34" charset="0"/>
                <a:cs typeface="Calibri" panose="020F0502020204030204" pitchFamily="34" charset="0"/>
              </a:rPr>
              <a:t>Why</a:t>
            </a:r>
            <a:r>
              <a:rPr lang="sv-SE" sz="3200" b="1" i="1" dirty="0">
                <a:solidFill>
                  <a:srgbClr val="84BFA4"/>
                </a:solidFill>
                <a:latin typeface="Calibri" panose="020F0502020204030204" pitchFamily="34" charset="0"/>
                <a:cs typeface="Calibri" panose="020F0502020204030204" pitchFamily="34" charset="0"/>
              </a:rPr>
              <a:t> </a:t>
            </a:r>
            <a:r>
              <a:rPr lang="sv-SE" sz="3200" b="1" i="1" dirty="0" err="1">
                <a:solidFill>
                  <a:srgbClr val="84BFA4"/>
                </a:solidFill>
                <a:latin typeface="Calibri" panose="020F0502020204030204" pitchFamily="34" charset="0"/>
                <a:cs typeface="Calibri" panose="020F0502020204030204" pitchFamily="34" charset="0"/>
              </a:rPr>
              <a:t>exercise</a:t>
            </a:r>
            <a:r>
              <a:rPr lang="sv-SE" sz="3200" b="1" i="1" dirty="0">
                <a:solidFill>
                  <a:srgbClr val="84BFA4"/>
                </a:solidFill>
                <a:latin typeface="Calibri" panose="020F0502020204030204" pitchFamily="34" charset="0"/>
                <a:cs typeface="Calibri" panose="020F0502020204030204" pitchFamily="34" charset="0"/>
              </a:rPr>
              <a:t>?</a:t>
            </a: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Our bodies were designed to move. This applies to all ages. Exercising more and sitting still less brings many positive effects. You will feel better and increase your chances of living a long life if you are physically active. </a:t>
            </a: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Many diseases and conditions can be improved with exercise. It can also ease pain and improve your mood. It is never too late to start exercising.</a:t>
            </a: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Graphic 4">
            <a:extLst>
              <a:ext uri="{FF2B5EF4-FFF2-40B4-BE49-F238E27FC236}">
                <a16:creationId xmlns:a16="http://schemas.microsoft.com/office/drawing/2014/main" id="{B3345D2B-0537-8635-5B15-A82999F5C6E1}"/>
              </a:ext>
            </a:extLst>
          </p:cNvPr>
          <p:cNvSpPr/>
          <p:nvPr/>
        </p:nvSpPr>
        <p:spPr>
          <a:xfrm>
            <a:off x="10654827" y="-672374"/>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pic>
        <p:nvPicPr>
          <p:cNvPr id="5" name="Graphic 4" descr="Dance steps outline">
            <a:extLst>
              <a:ext uri="{FF2B5EF4-FFF2-40B4-BE49-F238E27FC236}">
                <a16:creationId xmlns:a16="http://schemas.microsoft.com/office/drawing/2014/main" id="{8053C608-E73C-A587-BBF2-24FCBF634DD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41427" y="4800599"/>
            <a:ext cx="1273629" cy="1273629"/>
          </a:xfrm>
          <a:prstGeom prst="rect">
            <a:avLst/>
          </a:prstGeom>
        </p:spPr>
      </p:pic>
      <p:cxnSp>
        <p:nvCxnSpPr>
          <p:cNvPr id="6" name="Straight Connector 5">
            <a:extLst>
              <a:ext uri="{FF2B5EF4-FFF2-40B4-BE49-F238E27FC236}">
                <a16:creationId xmlns:a16="http://schemas.microsoft.com/office/drawing/2014/main" id="{E8B1F143-66C8-B5CE-822D-BB995C708CA2}"/>
              </a:ext>
            </a:extLst>
          </p:cNvPr>
          <p:cNvCxnSpPr>
            <a:cxnSpLocks/>
          </p:cNvCxnSpPr>
          <p:nvPr/>
        </p:nvCxnSpPr>
        <p:spPr>
          <a:xfrm>
            <a:off x="10927690" y="1867822"/>
            <a:ext cx="0" cy="2949106"/>
          </a:xfrm>
          <a:prstGeom prst="line">
            <a:avLst/>
          </a:prstGeom>
          <a:ln w="28575">
            <a:solidFill>
              <a:srgbClr val="84BFA4"/>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2027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697424"/>
            <a:ext cx="12192000" cy="929898"/>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607877" y="897917"/>
            <a:ext cx="7387771" cy="8688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Physical Exercise</a:t>
            </a: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600004" y="2138766"/>
            <a:ext cx="9719653" cy="3804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sv-SE" sz="3200" b="1" i="1" dirty="0" err="1">
                <a:solidFill>
                  <a:srgbClr val="84BFA4"/>
                </a:solidFill>
                <a:latin typeface="Calibri" panose="020F0502020204030204" pitchFamily="34" charset="0"/>
                <a:cs typeface="Calibri" panose="020F0502020204030204" pitchFamily="34" charset="0"/>
              </a:rPr>
              <a:t>How</a:t>
            </a:r>
            <a:r>
              <a:rPr lang="sv-SE" sz="3200" b="1" i="1" dirty="0">
                <a:solidFill>
                  <a:srgbClr val="84BFA4"/>
                </a:solidFill>
                <a:latin typeface="Calibri" panose="020F0502020204030204" pitchFamily="34" charset="0"/>
                <a:cs typeface="Calibri" panose="020F0502020204030204" pitchFamily="34" charset="0"/>
              </a:rPr>
              <a:t> </a:t>
            </a:r>
            <a:r>
              <a:rPr lang="sv-SE" sz="3200" b="1" i="1" dirty="0" err="1">
                <a:solidFill>
                  <a:srgbClr val="84BFA4"/>
                </a:solidFill>
                <a:latin typeface="Calibri" panose="020F0502020204030204" pitchFamily="34" charset="0"/>
                <a:cs typeface="Calibri" panose="020F0502020204030204" pitchFamily="34" charset="0"/>
              </a:rPr>
              <a:t>much</a:t>
            </a:r>
            <a:r>
              <a:rPr lang="sv-SE" sz="3200" b="1" i="1" dirty="0">
                <a:solidFill>
                  <a:srgbClr val="84BFA4"/>
                </a:solidFill>
                <a:latin typeface="Calibri" panose="020F0502020204030204" pitchFamily="34" charset="0"/>
                <a:cs typeface="Calibri" panose="020F0502020204030204" pitchFamily="34" charset="0"/>
              </a:rPr>
              <a:t> and </a:t>
            </a:r>
            <a:r>
              <a:rPr lang="sv-SE" sz="3200" b="1" i="1" dirty="0" err="1">
                <a:solidFill>
                  <a:srgbClr val="84BFA4"/>
                </a:solidFill>
                <a:latin typeface="Calibri" panose="020F0502020204030204" pitchFamily="34" charset="0"/>
                <a:cs typeface="Calibri" panose="020F0502020204030204" pitchFamily="34" charset="0"/>
              </a:rPr>
              <a:t>what</a:t>
            </a:r>
            <a:r>
              <a:rPr lang="sv-SE" sz="3200" b="1" i="1" dirty="0">
                <a:solidFill>
                  <a:srgbClr val="84BFA4"/>
                </a:solidFill>
                <a:latin typeface="Calibri" panose="020F0502020204030204" pitchFamily="34" charset="0"/>
                <a:cs typeface="Calibri" panose="020F0502020204030204" pitchFamily="34" charset="0"/>
              </a:rPr>
              <a:t> kind?</a:t>
            </a: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Adults need to exercise every day. A good way is to take a fast walk for 30 minutes, five times a week. Other good options include dancing, running, or going to a gym. </a:t>
            </a: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Your health will improve if you train your muscles – twice a week is a good amount. It is important to do balance training too, particularly for people over the age of 65.</a:t>
            </a: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pic>
        <p:nvPicPr>
          <p:cNvPr id="4" name="Graphic 3" descr="Dance steps outline">
            <a:extLst>
              <a:ext uri="{FF2B5EF4-FFF2-40B4-BE49-F238E27FC236}">
                <a16:creationId xmlns:a16="http://schemas.microsoft.com/office/drawing/2014/main" id="{3F33CE02-93E4-170A-1168-BEA2A2F4E1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41427" y="4800599"/>
            <a:ext cx="1273629" cy="1273629"/>
          </a:xfrm>
          <a:prstGeom prst="rect">
            <a:avLst/>
          </a:prstGeom>
        </p:spPr>
      </p:pic>
      <p:cxnSp>
        <p:nvCxnSpPr>
          <p:cNvPr id="2" name="Straight Connector 1">
            <a:extLst>
              <a:ext uri="{FF2B5EF4-FFF2-40B4-BE49-F238E27FC236}">
                <a16:creationId xmlns:a16="http://schemas.microsoft.com/office/drawing/2014/main" id="{1A6C0D71-3BAC-3D84-B839-B7CD4C5878B8}"/>
              </a:ext>
            </a:extLst>
          </p:cNvPr>
          <p:cNvCxnSpPr>
            <a:cxnSpLocks/>
          </p:cNvCxnSpPr>
          <p:nvPr/>
        </p:nvCxnSpPr>
        <p:spPr>
          <a:xfrm>
            <a:off x="10927690" y="1867822"/>
            <a:ext cx="0" cy="2949106"/>
          </a:xfrm>
          <a:prstGeom prst="line">
            <a:avLst/>
          </a:prstGeom>
          <a:ln w="28575">
            <a:solidFill>
              <a:srgbClr val="84BFA4"/>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7119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9203C-6663-E3B7-2548-87C21B807893}"/>
              </a:ext>
            </a:extLst>
          </p:cNvPr>
          <p:cNvSpPr>
            <a:spLocks noGrp="1"/>
          </p:cNvSpPr>
          <p:nvPr>
            <p:ph type="body" sz="quarter" idx="14"/>
          </p:nvPr>
        </p:nvSpPr>
        <p:spPr>
          <a:xfrm>
            <a:off x="1333027" y="551619"/>
            <a:ext cx="7176159" cy="3217862"/>
          </a:xfrm>
        </p:spPr>
        <p:txBody>
          <a:bodyPr/>
          <a:lstStyle/>
          <a:p>
            <a:r>
              <a:rPr lang="en-US" dirty="0"/>
              <a:t>03</a:t>
            </a:r>
          </a:p>
        </p:txBody>
      </p:sp>
      <p:sp>
        <p:nvSpPr>
          <p:cNvPr id="3" name="Text Placeholder 2">
            <a:extLst>
              <a:ext uri="{FF2B5EF4-FFF2-40B4-BE49-F238E27FC236}">
                <a16:creationId xmlns:a16="http://schemas.microsoft.com/office/drawing/2014/main" id="{6183CCB9-EF15-4B2E-1E5E-536700B96AEA}"/>
              </a:ext>
            </a:extLst>
          </p:cNvPr>
          <p:cNvSpPr>
            <a:spLocks noGrp="1"/>
          </p:cNvSpPr>
          <p:nvPr>
            <p:ph type="body" sz="quarter" idx="15"/>
          </p:nvPr>
        </p:nvSpPr>
        <p:spPr>
          <a:xfrm>
            <a:off x="1333027" y="1794632"/>
            <a:ext cx="7176159" cy="3217862"/>
          </a:xfrm>
        </p:spPr>
        <p:txBody>
          <a:bodyPr/>
          <a:lstStyle/>
          <a:p>
            <a:r>
              <a:rPr lang="en-IE" sz="6000" b="1" dirty="0">
                <a:effectLst/>
                <a:latin typeface="Arial" panose="020B0604020202020204" pitchFamily="34" charset="0"/>
                <a:ea typeface="Roboto" panose="02000000000000000000" pitchFamily="2" charset="0"/>
                <a:cs typeface="Arial" panose="020B0604020202020204" pitchFamily="34" charset="0"/>
              </a:rPr>
              <a:t>Sleep</a:t>
            </a:r>
            <a:endParaRPr lang="sv-SE" sz="6000" dirty="0">
              <a:effectLst/>
              <a:latin typeface="Times New Roman" panose="02020603050405020304" pitchFamily="18" charset="0"/>
              <a:ea typeface="Times New Roman" panose="02020603050405020304" pitchFamily="18" charset="0"/>
            </a:endParaRPr>
          </a:p>
          <a:p>
            <a:endParaRPr lang="en-US" sz="6000" dirty="0"/>
          </a:p>
        </p:txBody>
      </p:sp>
    </p:spTree>
    <p:extLst>
      <p:ext uri="{BB962C8B-B14F-4D97-AF65-F5344CB8AC3E}">
        <p14:creationId xmlns:p14="http://schemas.microsoft.com/office/powerpoint/2010/main" val="2523024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697424"/>
            <a:ext cx="12192000" cy="929898"/>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607877" y="897917"/>
            <a:ext cx="7387771" cy="8688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Sleep</a:t>
            </a: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600003" y="2138766"/>
            <a:ext cx="9033853" cy="3804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sv-SE" sz="3200" b="1" i="1" dirty="0" err="1">
                <a:solidFill>
                  <a:srgbClr val="B6D1E1"/>
                </a:solidFill>
                <a:latin typeface="Calibri" panose="020F0502020204030204" pitchFamily="34" charset="0"/>
                <a:cs typeface="Calibri" panose="020F0502020204030204" pitchFamily="34" charset="0"/>
              </a:rPr>
              <a:t>Why</a:t>
            </a:r>
            <a:r>
              <a:rPr lang="sv-SE" sz="3200" b="1" i="1" dirty="0">
                <a:solidFill>
                  <a:srgbClr val="B6D1E1"/>
                </a:solidFill>
                <a:latin typeface="Calibri" panose="020F0502020204030204" pitchFamily="34" charset="0"/>
                <a:cs typeface="Calibri" panose="020F0502020204030204" pitchFamily="34" charset="0"/>
              </a:rPr>
              <a:t> </a:t>
            </a:r>
            <a:r>
              <a:rPr lang="sv-SE" sz="3200" b="1" i="1" dirty="0" err="1">
                <a:solidFill>
                  <a:srgbClr val="B6D1E1"/>
                </a:solidFill>
                <a:latin typeface="Calibri" panose="020F0502020204030204" pitchFamily="34" charset="0"/>
                <a:cs typeface="Calibri" panose="020F0502020204030204" pitchFamily="34" charset="0"/>
              </a:rPr>
              <a:t>sleep</a:t>
            </a:r>
            <a:r>
              <a:rPr lang="sv-SE" sz="3200" b="1" i="1" dirty="0">
                <a:solidFill>
                  <a:srgbClr val="B6D1E1"/>
                </a:solidFill>
                <a:latin typeface="Calibri" panose="020F0502020204030204" pitchFamily="34" charset="0"/>
                <a:cs typeface="Calibri" panose="020F0502020204030204" pitchFamily="34" charset="0"/>
              </a:rPr>
              <a:t>?</a:t>
            </a: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It is important to sleep well if you want to feel good. An adult normally needs to sleep for between six and nine hours per day. </a:t>
            </a: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If you have trouble sleeping, it may be due to many different things, such as anxiety and stress, smoking, alcohol, snoring, or illness. </a:t>
            </a: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Graphic 4">
            <a:extLst>
              <a:ext uri="{FF2B5EF4-FFF2-40B4-BE49-F238E27FC236}">
                <a16:creationId xmlns:a16="http://schemas.microsoft.com/office/drawing/2014/main" id="{B3345D2B-0537-8635-5B15-A82999F5C6E1}"/>
              </a:ext>
            </a:extLst>
          </p:cNvPr>
          <p:cNvSpPr/>
          <p:nvPr/>
        </p:nvSpPr>
        <p:spPr>
          <a:xfrm>
            <a:off x="10377242" y="-881743"/>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pic>
        <p:nvPicPr>
          <p:cNvPr id="5" name="Graphic 4" descr="Snooze outline">
            <a:extLst>
              <a:ext uri="{FF2B5EF4-FFF2-40B4-BE49-F238E27FC236}">
                <a16:creationId xmlns:a16="http://schemas.microsoft.com/office/drawing/2014/main" id="{1DD63CBB-811E-8AD9-7A04-9385E951D8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00931" y="4807703"/>
            <a:ext cx="1235529" cy="1235529"/>
          </a:xfrm>
          <a:prstGeom prst="rect">
            <a:avLst/>
          </a:prstGeom>
        </p:spPr>
      </p:pic>
      <p:cxnSp>
        <p:nvCxnSpPr>
          <p:cNvPr id="6" name="Straight Connector 5">
            <a:extLst>
              <a:ext uri="{FF2B5EF4-FFF2-40B4-BE49-F238E27FC236}">
                <a16:creationId xmlns:a16="http://schemas.microsoft.com/office/drawing/2014/main" id="{DE0BB052-2179-0A2F-19CE-91863A36C65B}"/>
              </a:ext>
            </a:extLst>
          </p:cNvPr>
          <p:cNvCxnSpPr>
            <a:cxnSpLocks/>
          </p:cNvCxnSpPr>
          <p:nvPr/>
        </p:nvCxnSpPr>
        <p:spPr>
          <a:xfrm>
            <a:off x="10927690" y="1867822"/>
            <a:ext cx="0" cy="2949106"/>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1803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697424"/>
            <a:ext cx="12192000" cy="929898"/>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607877" y="897917"/>
            <a:ext cx="7387771" cy="8688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Sleep</a:t>
            </a: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475595" y="1766807"/>
            <a:ext cx="9868944" cy="3804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sv-SE" sz="3200" b="1" i="1" dirty="0">
                <a:solidFill>
                  <a:srgbClr val="B6D1E1"/>
                </a:solidFill>
                <a:latin typeface="Calibri" panose="020F0502020204030204" pitchFamily="34" charset="0"/>
                <a:cs typeface="Calibri" panose="020F0502020204030204" pitchFamily="34" charset="0"/>
              </a:rPr>
              <a:t>How can I improve my sleep?</a:t>
            </a:r>
          </a:p>
          <a:p>
            <a:pPr marL="0" indent="0">
              <a:lnSpc>
                <a:spcPts val="2760"/>
              </a:lnSpc>
              <a:spcBef>
                <a:spcPts val="0"/>
              </a:spcBef>
              <a:buNone/>
            </a:pPr>
            <a:endParaRPr lang="sv-SE" b="1" i="1" dirty="0">
              <a:solidFill>
                <a:srgbClr val="B6D1E1"/>
              </a:solidFill>
              <a:latin typeface="Calibri" panose="020F0502020204030204" pitchFamily="34" charset="0"/>
              <a:cs typeface="Calibri" panose="020F0502020204030204" pitchFamily="34" charset="0"/>
            </a:endParaRP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You can improve your sleep if the room you sleep in is dark, quiet, and cool. You may find it easier to sleep if you don’t eat just before going to bed. And avoid technology for at least one hour before bed.</a:t>
            </a: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If you go to bed and get up at around the same time every day, that might also improve your sleep. </a:t>
            </a: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Relaxation exercises can also help when you have difficulties sleeping.  There are also Apps that can help – check out free versions like </a:t>
            </a:r>
            <a:r>
              <a:rPr lang="en-GB" sz="2400" dirty="0" err="1">
                <a:hlinkClick r:id="rId2"/>
              </a:rPr>
              <a:t>Loóna</a:t>
            </a:r>
            <a:r>
              <a:rPr lang="en-GB" sz="2400" dirty="0">
                <a:hlinkClick r:id="rId2"/>
              </a:rPr>
              <a:t>: Bedtime relax &amp; Sleep - Apps on Google Play</a:t>
            </a:r>
            <a:r>
              <a:rPr lang="en-IE" sz="2400" dirty="0"/>
              <a:t>.  </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If your sleeping problems continue for a long time, it may be a good idea to seek medical care. </a:t>
            </a: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a:t>
            </a: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pic>
        <p:nvPicPr>
          <p:cNvPr id="2" name="Graphic 1" descr="Snooze outline">
            <a:extLst>
              <a:ext uri="{FF2B5EF4-FFF2-40B4-BE49-F238E27FC236}">
                <a16:creationId xmlns:a16="http://schemas.microsoft.com/office/drawing/2014/main" id="{1C8401A0-54B5-4AEF-8A83-084F1B1D700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92443" y="4838700"/>
            <a:ext cx="1235529" cy="1235529"/>
          </a:xfrm>
          <a:prstGeom prst="rect">
            <a:avLst/>
          </a:prstGeom>
        </p:spPr>
      </p:pic>
      <p:cxnSp>
        <p:nvCxnSpPr>
          <p:cNvPr id="3" name="Straight Connector 2">
            <a:extLst>
              <a:ext uri="{FF2B5EF4-FFF2-40B4-BE49-F238E27FC236}">
                <a16:creationId xmlns:a16="http://schemas.microsoft.com/office/drawing/2014/main" id="{485CB74C-63D4-9B2D-683D-FA100A9C5132}"/>
              </a:ext>
            </a:extLst>
          </p:cNvPr>
          <p:cNvCxnSpPr>
            <a:cxnSpLocks/>
          </p:cNvCxnSpPr>
          <p:nvPr/>
        </p:nvCxnSpPr>
        <p:spPr>
          <a:xfrm>
            <a:off x="10927690" y="1867822"/>
            <a:ext cx="0" cy="2949106"/>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3002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697424"/>
            <a:ext cx="12192000" cy="929898"/>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607877" y="897917"/>
            <a:ext cx="7387771" cy="8688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Reflection</a:t>
            </a: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600004" y="2138766"/>
            <a:ext cx="8184767" cy="3804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sv-SE" sz="3200" b="1" i="1" dirty="0" err="1">
                <a:solidFill>
                  <a:srgbClr val="B6D1E1"/>
                </a:solidFill>
                <a:latin typeface="Calibri" panose="020F0502020204030204" pitchFamily="34" charset="0"/>
                <a:cs typeface="Calibri" panose="020F0502020204030204" pitchFamily="34" charset="0"/>
              </a:rPr>
              <a:t>Questions</a:t>
            </a:r>
            <a:r>
              <a:rPr lang="sv-SE" sz="3200" b="1" i="1" dirty="0">
                <a:solidFill>
                  <a:srgbClr val="B6D1E1"/>
                </a:solidFill>
                <a:latin typeface="Calibri" panose="020F0502020204030204" pitchFamily="34" charset="0"/>
                <a:cs typeface="Calibri" panose="020F0502020204030204" pitchFamily="34" charset="0"/>
              </a:rPr>
              <a:t> to </a:t>
            </a:r>
            <a:r>
              <a:rPr lang="sv-SE" sz="3200" b="1" i="1" dirty="0" err="1">
                <a:solidFill>
                  <a:srgbClr val="B6D1E1"/>
                </a:solidFill>
                <a:latin typeface="Calibri" panose="020F0502020204030204" pitchFamily="34" charset="0"/>
                <a:cs typeface="Calibri" panose="020F0502020204030204" pitchFamily="34" charset="0"/>
              </a:rPr>
              <a:t>reflect</a:t>
            </a:r>
            <a:r>
              <a:rPr lang="sv-SE" sz="3200" b="1" i="1" dirty="0">
                <a:solidFill>
                  <a:srgbClr val="B6D1E1"/>
                </a:solidFill>
                <a:latin typeface="Calibri" panose="020F0502020204030204" pitchFamily="34" charset="0"/>
                <a:cs typeface="Calibri" panose="020F0502020204030204" pitchFamily="34" charset="0"/>
              </a:rPr>
              <a:t> and </a:t>
            </a:r>
            <a:r>
              <a:rPr lang="sv-SE" sz="3200" b="1" i="1" dirty="0" err="1">
                <a:solidFill>
                  <a:srgbClr val="B6D1E1"/>
                </a:solidFill>
                <a:latin typeface="Calibri" panose="020F0502020204030204" pitchFamily="34" charset="0"/>
                <a:cs typeface="Calibri" panose="020F0502020204030204" pitchFamily="34" charset="0"/>
              </a:rPr>
              <a:t>discuss</a:t>
            </a:r>
            <a:endParaRPr lang="sv-SE" sz="3200" b="1" i="1" dirty="0">
              <a:solidFill>
                <a:srgbClr val="B6D1E1"/>
              </a:solidFill>
              <a:latin typeface="Calibri" panose="020F0502020204030204" pitchFamily="34" charset="0"/>
              <a:cs typeface="Calibri" panose="020F0502020204030204" pitchFamily="34" charset="0"/>
            </a:endParaRPr>
          </a:p>
          <a:p>
            <a:pPr marL="0" indent="0">
              <a:lnSpc>
                <a:spcPts val="2760"/>
              </a:lnSpc>
              <a:spcBef>
                <a:spcPts val="0"/>
              </a:spcBef>
              <a:buNone/>
            </a:pPr>
            <a:endParaRPr lang="sv-SE" sz="3200" b="1" i="1" dirty="0">
              <a:solidFill>
                <a:srgbClr val="B6D1E1"/>
              </a:solidFill>
              <a:latin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a:lnSpc>
                <a:spcPts val="2760"/>
              </a:lnSpc>
              <a:spcBef>
                <a:spcPts val="0"/>
              </a:spcBef>
              <a:buClr>
                <a:srgbClr val="B6D1E1"/>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What are your eating and drinking habits today?</a:t>
            </a:r>
          </a:p>
          <a:p>
            <a:pPr>
              <a:lnSpc>
                <a:spcPts val="2760"/>
              </a:lnSpc>
              <a:spcBef>
                <a:spcPts val="0"/>
              </a:spcBef>
              <a:buClr>
                <a:srgbClr val="B6D1E1"/>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Can you change any of them to improve your health?</a:t>
            </a:r>
          </a:p>
          <a:p>
            <a:pPr>
              <a:lnSpc>
                <a:spcPts val="2760"/>
              </a:lnSpc>
              <a:spcBef>
                <a:spcPts val="0"/>
              </a:spcBef>
              <a:buClr>
                <a:srgbClr val="B6D1E1"/>
              </a:buClr>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a:lnSpc>
                <a:spcPts val="2760"/>
              </a:lnSpc>
              <a:spcBef>
                <a:spcPts val="0"/>
              </a:spcBef>
              <a:buClr>
                <a:srgbClr val="B6D1E1"/>
              </a:buClr>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pic>
        <p:nvPicPr>
          <p:cNvPr id="2" name="Graphic 1" descr="Snooze outline">
            <a:extLst>
              <a:ext uri="{FF2B5EF4-FFF2-40B4-BE49-F238E27FC236}">
                <a16:creationId xmlns:a16="http://schemas.microsoft.com/office/drawing/2014/main" id="{68E4D833-53C0-353F-E060-65C2DF8BF40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00931" y="4807703"/>
            <a:ext cx="1235529" cy="1235529"/>
          </a:xfrm>
          <a:prstGeom prst="rect">
            <a:avLst/>
          </a:prstGeom>
        </p:spPr>
      </p:pic>
      <p:cxnSp>
        <p:nvCxnSpPr>
          <p:cNvPr id="3" name="Straight Connector 2">
            <a:extLst>
              <a:ext uri="{FF2B5EF4-FFF2-40B4-BE49-F238E27FC236}">
                <a16:creationId xmlns:a16="http://schemas.microsoft.com/office/drawing/2014/main" id="{B43CB6EF-8D1B-0A64-AD7A-6968C3F9D169}"/>
              </a:ext>
            </a:extLst>
          </p:cNvPr>
          <p:cNvCxnSpPr>
            <a:cxnSpLocks/>
          </p:cNvCxnSpPr>
          <p:nvPr/>
        </p:nvCxnSpPr>
        <p:spPr>
          <a:xfrm>
            <a:off x="10927690" y="1867822"/>
            <a:ext cx="0" cy="2949106"/>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pic>
        <p:nvPicPr>
          <p:cNvPr id="5" name="Graphic 4" descr="Badge Question Mark outline">
            <a:extLst>
              <a:ext uri="{FF2B5EF4-FFF2-40B4-BE49-F238E27FC236}">
                <a16:creationId xmlns:a16="http://schemas.microsoft.com/office/drawing/2014/main" id="{918BF0C3-5DCF-70ED-B539-361AD997436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07660" y="4543956"/>
            <a:ext cx="800100" cy="800100"/>
          </a:xfrm>
          <a:prstGeom prst="rect">
            <a:avLst/>
          </a:prstGeom>
        </p:spPr>
      </p:pic>
    </p:spTree>
    <p:extLst>
      <p:ext uri="{BB962C8B-B14F-4D97-AF65-F5344CB8AC3E}">
        <p14:creationId xmlns:p14="http://schemas.microsoft.com/office/powerpoint/2010/main" val="2783540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9203C-6663-E3B7-2548-87C21B807893}"/>
              </a:ext>
            </a:extLst>
          </p:cNvPr>
          <p:cNvSpPr>
            <a:spLocks noGrp="1"/>
          </p:cNvSpPr>
          <p:nvPr>
            <p:ph type="body" sz="quarter" idx="14"/>
          </p:nvPr>
        </p:nvSpPr>
        <p:spPr>
          <a:xfrm>
            <a:off x="1401445" y="616933"/>
            <a:ext cx="7176159" cy="3217862"/>
          </a:xfrm>
        </p:spPr>
        <p:txBody>
          <a:bodyPr/>
          <a:lstStyle/>
          <a:p>
            <a:r>
              <a:rPr lang="en-US" dirty="0"/>
              <a:t>04</a:t>
            </a:r>
          </a:p>
        </p:txBody>
      </p:sp>
      <p:sp>
        <p:nvSpPr>
          <p:cNvPr id="3" name="Text Placeholder 2">
            <a:extLst>
              <a:ext uri="{FF2B5EF4-FFF2-40B4-BE49-F238E27FC236}">
                <a16:creationId xmlns:a16="http://schemas.microsoft.com/office/drawing/2014/main" id="{6183CCB9-EF15-4B2E-1E5E-536700B96AEA}"/>
              </a:ext>
            </a:extLst>
          </p:cNvPr>
          <p:cNvSpPr>
            <a:spLocks noGrp="1"/>
          </p:cNvSpPr>
          <p:nvPr>
            <p:ph type="body" sz="quarter" idx="15"/>
          </p:nvPr>
        </p:nvSpPr>
        <p:spPr>
          <a:xfrm>
            <a:off x="457201" y="1681041"/>
            <a:ext cx="9064647" cy="3217862"/>
          </a:xfrm>
        </p:spPr>
        <p:txBody>
          <a:bodyPr/>
          <a:lstStyle/>
          <a:p>
            <a:r>
              <a:rPr lang="en-GB" sz="6000" b="1" dirty="0">
                <a:effectLst/>
                <a:latin typeface="Arial" panose="020B0604020202020204" pitchFamily="34" charset="0"/>
                <a:ea typeface="Roboto" panose="02000000000000000000" pitchFamily="2" charset="0"/>
                <a:cs typeface="Arial" panose="020B0604020202020204" pitchFamily="34" charset="0"/>
              </a:rPr>
              <a:t>Alcohol, Drugs              and Tobacc</a:t>
            </a:r>
            <a:r>
              <a:rPr lang="en-GB" sz="6000" b="1" dirty="0">
                <a:effectLst/>
                <a:latin typeface="Roboto" panose="02000000000000000000" pitchFamily="2" charset="0"/>
                <a:ea typeface="Roboto" panose="02000000000000000000" pitchFamily="2" charset="0"/>
                <a:cs typeface="Roboto" panose="02000000000000000000" pitchFamily="2" charset="0"/>
              </a:rPr>
              <a:t>o</a:t>
            </a:r>
            <a:endParaRPr lang="sv-SE" sz="6000" dirty="0">
              <a:effectLst/>
              <a:latin typeface="Times New Roman" panose="02020603050405020304" pitchFamily="18" charset="0"/>
              <a:ea typeface="Times New Roman" panose="02020603050405020304" pitchFamily="18" charset="0"/>
            </a:endParaRPr>
          </a:p>
          <a:p>
            <a:endParaRPr lang="en-US" sz="4800" dirty="0"/>
          </a:p>
        </p:txBody>
      </p:sp>
    </p:spTree>
    <p:extLst>
      <p:ext uri="{BB962C8B-B14F-4D97-AF65-F5344CB8AC3E}">
        <p14:creationId xmlns:p14="http://schemas.microsoft.com/office/powerpoint/2010/main" val="3258803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697424"/>
            <a:ext cx="12192000" cy="929898"/>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607877" y="897917"/>
            <a:ext cx="7387771" cy="8688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Alcohol, Drugs and Tobacco</a:t>
            </a: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Graphic 4">
            <a:extLst>
              <a:ext uri="{FF2B5EF4-FFF2-40B4-BE49-F238E27FC236}">
                <a16:creationId xmlns:a16="http://schemas.microsoft.com/office/drawing/2014/main" id="{B3345D2B-0537-8635-5B15-A82999F5C6E1}"/>
              </a:ext>
            </a:extLst>
          </p:cNvPr>
          <p:cNvSpPr/>
          <p:nvPr/>
        </p:nvSpPr>
        <p:spPr>
          <a:xfrm>
            <a:off x="10083328" y="0"/>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
        <p:nvSpPr>
          <p:cNvPr id="5" name="Text Placeholder 3">
            <a:extLst>
              <a:ext uri="{FF2B5EF4-FFF2-40B4-BE49-F238E27FC236}">
                <a16:creationId xmlns:a16="http://schemas.microsoft.com/office/drawing/2014/main" id="{969885D3-D669-159E-F891-28ECDAA72FF0}"/>
              </a:ext>
            </a:extLst>
          </p:cNvPr>
          <p:cNvSpPr txBox="1">
            <a:spLocks/>
          </p:cNvSpPr>
          <p:nvPr/>
        </p:nvSpPr>
        <p:spPr>
          <a:xfrm>
            <a:off x="600004" y="2138766"/>
            <a:ext cx="9657449" cy="3804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sv-SE" sz="3200" b="1" i="1" dirty="0" err="1">
                <a:solidFill>
                  <a:srgbClr val="84BFA4"/>
                </a:solidFill>
                <a:latin typeface="Calibri" panose="020F0502020204030204" pitchFamily="34" charset="0"/>
                <a:cs typeface="Calibri" panose="020F0502020204030204" pitchFamily="34" charset="0"/>
              </a:rPr>
              <a:t>Alcohol</a:t>
            </a:r>
            <a:endParaRPr lang="sv-SE" sz="3200" b="1" i="1" dirty="0">
              <a:solidFill>
                <a:srgbClr val="84BFA4"/>
              </a:solidFill>
              <a:latin typeface="Calibri" panose="020F0502020204030204" pitchFamily="34" charset="0"/>
              <a:cs typeface="Calibri" panose="020F0502020204030204" pitchFamily="34" charset="0"/>
            </a:endParaRPr>
          </a:p>
          <a:p>
            <a:pPr marL="0" indent="0">
              <a:lnSpc>
                <a:spcPts val="2760"/>
              </a:lnSpc>
              <a:spcBef>
                <a:spcPts val="0"/>
              </a:spcBef>
              <a:buNone/>
            </a:pPr>
            <a:endParaRPr lang="sv-SE" sz="3200" b="1" i="1" dirty="0">
              <a:solidFill>
                <a:srgbClr val="B6D1E1"/>
              </a:solidFill>
              <a:latin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Drinking alcohol for a long period can lead to depression, anxiety and sleep problems. </a:t>
            </a: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If you drink a lot of alcohol, there is a risk of you becoming addicted. There is also a risk that you will develop diseases or injuries.</a:t>
            </a: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14B1EAB3-6C93-6F40-FDD5-689E584C510B}"/>
              </a:ext>
            </a:extLst>
          </p:cNvPr>
          <p:cNvCxnSpPr>
            <a:cxnSpLocks/>
          </p:cNvCxnSpPr>
          <p:nvPr/>
        </p:nvCxnSpPr>
        <p:spPr>
          <a:xfrm>
            <a:off x="10927690" y="1867822"/>
            <a:ext cx="0" cy="2949106"/>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pic>
        <p:nvPicPr>
          <p:cNvPr id="8" name="Graphic 7" descr="Smoking outline">
            <a:extLst>
              <a:ext uri="{FF2B5EF4-FFF2-40B4-BE49-F238E27FC236}">
                <a16:creationId xmlns:a16="http://schemas.microsoft.com/office/drawing/2014/main" id="{F667D80B-636C-615E-0AD6-B7D693E8EBF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9373667">
            <a:off x="10570028" y="4822372"/>
            <a:ext cx="1039586" cy="1039586"/>
          </a:xfrm>
          <a:prstGeom prst="rect">
            <a:avLst/>
          </a:prstGeom>
        </p:spPr>
      </p:pic>
      <p:pic>
        <p:nvPicPr>
          <p:cNvPr id="9" name="Graphic 8" descr="Champagne outline">
            <a:extLst>
              <a:ext uri="{FF2B5EF4-FFF2-40B4-BE49-F238E27FC236}">
                <a16:creationId xmlns:a16="http://schemas.microsoft.com/office/drawing/2014/main" id="{1042A568-69AF-D204-A4FD-B0627EF6294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84228" y="4620987"/>
            <a:ext cx="1371600" cy="1371600"/>
          </a:xfrm>
          <a:prstGeom prst="rect">
            <a:avLst/>
          </a:prstGeom>
        </p:spPr>
      </p:pic>
    </p:spTree>
    <p:extLst>
      <p:ext uri="{BB962C8B-B14F-4D97-AF65-F5344CB8AC3E}">
        <p14:creationId xmlns:p14="http://schemas.microsoft.com/office/powerpoint/2010/main" val="489950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697424"/>
            <a:ext cx="12192000" cy="929898"/>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607877" y="897917"/>
            <a:ext cx="7387771" cy="8688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Alcohol, Drugs and Tobacco</a:t>
            </a: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Text Placeholder 3">
            <a:extLst>
              <a:ext uri="{FF2B5EF4-FFF2-40B4-BE49-F238E27FC236}">
                <a16:creationId xmlns:a16="http://schemas.microsoft.com/office/drawing/2014/main" id="{969885D3-D669-159E-F891-28ECDAA72FF0}"/>
              </a:ext>
            </a:extLst>
          </p:cNvPr>
          <p:cNvSpPr txBox="1">
            <a:spLocks/>
          </p:cNvSpPr>
          <p:nvPr/>
        </p:nvSpPr>
        <p:spPr>
          <a:xfrm>
            <a:off x="600004" y="2138766"/>
            <a:ext cx="8776471" cy="3804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sv-SE" sz="3200" b="1" i="1" dirty="0" err="1">
                <a:solidFill>
                  <a:srgbClr val="84BFA4"/>
                </a:solidFill>
                <a:latin typeface="Calibri" panose="020F0502020204030204" pitchFamily="34" charset="0"/>
                <a:cs typeface="Calibri" panose="020F0502020204030204" pitchFamily="34" charset="0"/>
              </a:rPr>
              <a:t>Cigarettes</a:t>
            </a:r>
            <a:endParaRPr lang="sv-SE" sz="3200" b="1" i="1" dirty="0">
              <a:solidFill>
                <a:srgbClr val="84BFA4"/>
              </a:solidFill>
              <a:latin typeface="Calibri" panose="020F0502020204030204" pitchFamily="34" charset="0"/>
              <a:cs typeface="Calibri" panose="020F0502020204030204" pitchFamily="34" charset="0"/>
            </a:endParaRPr>
          </a:p>
          <a:p>
            <a:pPr marL="0" indent="0">
              <a:lnSpc>
                <a:spcPts val="2760"/>
              </a:lnSpc>
              <a:spcBef>
                <a:spcPts val="0"/>
              </a:spcBef>
              <a:buNone/>
            </a:pPr>
            <a:endParaRPr lang="sv-SE" sz="3200" b="1" i="1" dirty="0">
              <a:solidFill>
                <a:srgbClr val="B6D1E1"/>
              </a:solidFill>
              <a:latin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Smoking can cause many diseases and can make people die earlier than they would have if they had not smoked. Cancer, lung diseases, cardiovascular diseases, and ulcers are some of the diseases you can get from smoking. When you are in the same room as someone who is smoking, you are also inhaling their smoke. This is known as passive smoking and can cause you to get the same diseases you would risk getting if you yourself smoked.</a:t>
            </a: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2" name="Straight Connector 1">
            <a:extLst>
              <a:ext uri="{FF2B5EF4-FFF2-40B4-BE49-F238E27FC236}">
                <a16:creationId xmlns:a16="http://schemas.microsoft.com/office/drawing/2014/main" id="{9D261412-FFA9-244F-FA45-1AB81C015B79}"/>
              </a:ext>
            </a:extLst>
          </p:cNvPr>
          <p:cNvCxnSpPr>
            <a:cxnSpLocks/>
          </p:cNvCxnSpPr>
          <p:nvPr/>
        </p:nvCxnSpPr>
        <p:spPr>
          <a:xfrm>
            <a:off x="10927690" y="1867822"/>
            <a:ext cx="0" cy="2949106"/>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pic>
        <p:nvPicPr>
          <p:cNvPr id="4" name="Graphic 3" descr="Smoking outline">
            <a:extLst>
              <a:ext uri="{FF2B5EF4-FFF2-40B4-BE49-F238E27FC236}">
                <a16:creationId xmlns:a16="http://schemas.microsoft.com/office/drawing/2014/main" id="{00ED7120-03E7-2E5D-5DAD-6B420F4C9D7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9373667">
            <a:off x="10570028" y="4822372"/>
            <a:ext cx="1039586" cy="1039586"/>
          </a:xfrm>
          <a:prstGeom prst="rect">
            <a:avLst/>
          </a:prstGeom>
        </p:spPr>
      </p:pic>
      <p:pic>
        <p:nvPicPr>
          <p:cNvPr id="8" name="Graphic 7" descr="Champagne outline">
            <a:extLst>
              <a:ext uri="{FF2B5EF4-FFF2-40B4-BE49-F238E27FC236}">
                <a16:creationId xmlns:a16="http://schemas.microsoft.com/office/drawing/2014/main" id="{28ACBB43-36D3-97CD-FFA7-07B4060F088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84228" y="4620987"/>
            <a:ext cx="1371600" cy="1371600"/>
          </a:xfrm>
          <a:prstGeom prst="rect">
            <a:avLst/>
          </a:prstGeom>
        </p:spPr>
      </p:pic>
    </p:spTree>
    <p:extLst>
      <p:ext uri="{BB962C8B-B14F-4D97-AF65-F5344CB8AC3E}">
        <p14:creationId xmlns:p14="http://schemas.microsoft.com/office/powerpoint/2010/main" val="2491617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342EAB87-F3FD-CCEA-7961-2C4EC9EADEA7}"/>
              </a:ext>
            </a:extLst>
          </p:cNvPr>
          <p:cNvSpPr/>
          <p:nvPr/>
        </p:nvSpPr>
        <p:spPr>
          <a:xfrm rot="10800000" flipH="1">
            <a:off x="0" y="2875968"/>
            <a:ext cx="12183504" cy="3982032"/>
          </a:xfrm>
          <a:custGeom>
            <a:avLst/>
            <a:gdLst>
              <a:gd name="connsiteX0" fmla="*/ 0 w 12183504"/>
              <a:gd name="connsiteY0" fmla="*/ 0 h 3982032"/>
              <a:gd name="connsiteX1" fmla="*/ 12183504 w 12183504"/>
              <a:gd name="connsiteY1" fmla="*/ 0 h 3982032"/>
              <a:gd name="connsiteX2" fmla="*/ 12183504 w 12183504"/>
              <a:gd name="connsiteY2" fmla="*/ 2194550 h 3982032"/>
              <a:gd name="connsiteX3" fmla="*/ 12103237 w 12183504"/>
              <a:gd name="connsiteY3" fmla="*/ 2245542 h 3982032"/>
              <a:gd name="connsiteX4" fmla="*/ 10188834 w 12183504"/>
              <a:gd name="connsiteY4" fmla="*/ 2945125 h 3982032"/>
              <a:gd name="connsiteX5" fmla="*/ 5039511 w 12183504"/>
              <a:gd name="connsiteY5" fmla="*/ 3280056 h 3982032"/>
              <a:gd name="connsiteX6" fmla="*/ 4957122 w 12183504"/>
              <a:gd name="connsiteY6" fmla="*/ 3282612 h 3982032"/>
              <a:gd name="connsiteX7" fmla="*/ 3895208 w 12183504"/>
              <a:gd name="connsiteY7" fmla="*/ 3520391 h 3982032"/>
              <a:gd name="connsiteX8" fmla="*/ 3245251 w 12183504"/>
              <a:gd name="connsiteY8" fmla="*/ 3916678 h 3982032"/>
              <a:gd name="connsiteX9" fmla="*/ 2631913 w 12183504"/>
              <a:gd name="connsiteY9" fmla="*/ 3870657 h 3982032"/>
              <a:gd name="connsiteX10" fmla="*/ 2503755 w 12183504"/>
              <a:gd name="connsiteY10" fmla="*/ 3717261 h 3982032"/>
              <a:gd name="connsiteX11" fmla="*/ 974963 w 12183504"/>
              <a:gd name="connsiteY11" fmla="*/ 2975802 h 3982032"/>
              <a:gd name="connsiteX12" fmla="*/ 121185 w 12183504"/>
              <a:gd name="connsiteY12" fmla="*/ 2719886 h 3982032"/>
              <a:gd name="connsiteX13" fmla="*/ 0 w 12183504"/>
              <a:gd name="connsiteY13" fmla="*/ 2663240 h 398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83504" h="3982032">
                <a:moveTo>
                  <a:pt x="0" y="0"/>
                </a:moveTo>
                <a:lnTo>
                  <a:pt x="12183504" y="0"/>
                </a:lnTo>
                <a:lnTo>
                  <a:pt x="12183504" y="2194550"/>
                </a:lnTo>
                <a:lnTo>
                  <a:pt x="12103237" y="2245542"/>
                </a:lnTo>
                <a:cubicBezTo>
                  <a:pt x="11707313" y="2481719"/>
                  <a:pt x="11090539" y="2731638"/>
                  <a:pt x="10188834" y="2945125"/>
                </a:cubicBezTo>
                <a:cubicBezTo>
                  <a:pt x="8499856" y="3343976"/>
                  <a:pt x="5423984" y="3287724"/>
                  <a:pt x="5039511" y="3280056"/>
                </a:cubicBezTo>
                <a:cubicBezTo>
                  <a:pt x="5012043" y="3280056"/>
                  <a:pt x="4984574" y="3280056"/>
                  <a:pt x="4957122" y="3282612"/>
                </a:cubicBezTo>
                <a:cubicBezTo>
                  <a:pt x="4142373" y="3359319"/>
                  <a:pt x="3895208" y="3520391"/>
                  <a:pt x="3895208" y="3520391"/>
                </a:cubicBezTo>
                <a:lnTo>
                  <a:pt x="3245251" y="3916678"/>
                </a:lnTo>
                <a:cubicBezTo>
                  <a:pt x="3071323" y="4021506"/>
                  <a:pt x="2737179" y="3995940"/>
                  <a:pt x="2631913" y="3870657"/>
                </a:cubicBezTo>
                <a:lnTo>
                  <a:pt x="2503755" y="3717261"/>
                </a:lnTo>
                <a:cubicBezTo>
                  <a:pt x="2215380" y="3374654"/>
                  <a:pt x="1661538" y="3108752"/>
                  <a:pt x="974963" y="2975802"/>
                </a:cubicBezTo>
                <a:cubicBezTo>
                  <a:pt x="643118" y="2910606"/>
                  <a:pt x="360906" y="2823198"/>
                  <a:pt x="121185" y="2719886"/>
                </a:cubicBezTo>
                <a:lnTo>
                  <a:pt x="0" y="2663240"/>
                </a:lnTo>
                <a:close/>
              </a:path>
            </a:pathLst>
          </a:cu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83"/>
          </a:p>
        </p:txBody>
      </p:sp>
      <p:sp>
        <p:nvSpPr>
          <p:cNvPr id="7" name="Graphic 4">
            <a:extLst>
              <a:ext uri="{FF2B5EF4-FFF2-40B4-BE49-F238E27FC236}">
                <a16:creationId xmlns:a16="http://schemas.microsoft.com/office/drawing/2014/main" id="{2163A1E7-F532-BD19-F88A-544076040569}"/>
              </a:ext>
            </a:extLst>
          </p:cNvPr>
          <p:cNvSpPr/>
          <p:nvPr/>
        </p:nvSpPr>
        <p:spPr>
          <a:xfrm>
            <a:off x="9839947" y="3162436"/>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
        <p:nvSpPr>
          <p:cNvPr id="10" name="Text Placeholder 2">
            <a:extLst>
              <a:ext uri="{FF2B5EF4-FFF2-40B4-BE49-F238E27FC236}">
                <a16:creationId xmlns:a16="http://schemas.microsoft.com/office/drawing/2014/main" id="{766667F3-A666-161C-A714-05F2CE148582}"/>
              </a:ext>
            </a:extLst>
          </p:cNvPr>
          <p:cNvSpPr txBox="1">
            <a:spLocks/>
          </p:cNvSpPr>
          <p:nvPr/>
        </p:nvSpPr>
        <p:spPr>
          <a:xfrm>
            <a:off x="558216" y="4587497"/>
            <a:ext cx="8740767" cy="181766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480"/>
              </a:lnSpc>
              <a:spcBef>
                <a:spcPts val="0"/>
              </a:spcBef>
              <a:buClr>
                <a:srgbClr val="382B1B"/>
              </a:buClr>
              <a:buNone/>
            </a:pPr>
            <a:r>
              <a:rPr lang="en-GB" sz="2400" dirty="0">
                <a:solidFill>
                  <a:schemeClr val="bg1"/>
                </a:solidFill>
                <a:latin typeface="Calibri" panose="020F0502020204030204" pitchFamily="34" charset="0"/>
                <a:ea typeface="Calibri" panose="020F0502020204030204" pitchFamily="34" charset="0"/>
              </a:rPr>
              <a:t>We explore personal balance in terms of physical and mental health and what influences your health. We look at the harmful effects of alcohol, drugs and tobacco and the positive effects of sleep, exercise and healthy food. Use it to purposely take steps to take care of yourself and your closest environment.</a:t>
            </a:r>
          </a:p>
          <a:p>
            <a:pPr marL="0" indent="0">
              <a:lnSpc>
                <a:spcPts val="2480"/>
              </a:lnSpc>
              <a:spcBef>
                <a:spcPts val="0"/>
              </a:spcBef>
              <a:buClr>
                <a:srgbClr val="382B1B"/>
              </a:buClr>
              <a:buNone/>
            </a:pPr>
            <a:endParaRPr lang="sv-SE" sz="2400" dirty="0">
              <a:solidFill>
                <a:srgbClr val="382B1B"/>
              </a:solidFill>
              <a:latin typeface="Calibri" panose="020F0502020204030204" pitchFamily="34" charset="0"/>
              <a:ea typeface="Calibri" panose="020F0502020204030204" pitchFamily="34" charset="0"/>
            </a:endParaRPr>
          </a:p>
        </p:txBody>
      </p:sp>
      <p:sp>
        <p:nvSpPr>
          <p:cNvPr id="3" name="Text Placeholder 2">
            <a:extLst>
              <a:ext uri="{FF2B5EF4-FFF2-40B4-BE49-F238E27FC236}">
                <a16:creationId xmlns:a16="http://schemas.microsoft.com/office/drawing/2014/main" id="{CECA002F-6E99-F5EA-38B7-43D69000DED2}"/>
              </a:ext>
            </a:extLst>
          </p:cNvPr>
          <p:cNvSpPr txBox="1">
            <a:spLocks/>
          </p:cNvSpPr>
          <p:nvPr/>
        </p:nvSpPr>
        <p:spPr>
          <a:xfrm>
            <a:off x="1024887" y="1105735"/>
            <a:ext cx="9624450" cy="168654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680"/>
              </a:lnSpc>
              <a:spcBef>
                <a:spcPts val="0"/>
              </a:spcBef>
              <a:buClr>
                <a:srgbClr val="382B1B"/>
              </a:buClr>
              <a:buNone/>
            </a:pPr>
            <a:r>
              <a:rPr lang="en-GB" sz="3000" b="1" i="1" dirty="0">
                <a:solidFill>
                  <a:srgbClr val="84BFA4"/>
                </a:solidFill>
                <a:latin typeface="Calibri" panose="020F0502020204030204" pitchFamily="34" charset="0"/>
                <a:ea typeface="Calibri" panose="020F0502020204030204" pitchFamily="34" charset="0"/>
              </a:rPr>
              <a:t>This module provides learning and reflection on improving personal balance, health and self-leadership.</a:t>
            </a:r>
            <a:endParaRPr lang="sv-SE" sz="3000" b="1" i="1" dirty="0">
              <a:solidFill>
                <a:srgbClr val="84BFA4"/>
              </a:solidFill>
              <a:latin typeface="Calibri" panose="020F0502020204030204" pitchFamily="34" charset="0"/>
              <a:ea typeface="Calibri" panose="020F0502020204030204" pitchFamily="34" charset="0"/>
            </a:endParaRPr>
          </a:p>
        </p:txBody>
      </p:sp>
      <p:cxnSp>
        <p:nvCxnSpPr>
          <p:cNvPr id="4" name="Straight Connector 3">
            <a:extLst>
              <a:ext uri="{FF2B5EF4-FFF2-40B4-BE49-F238E27FC236}">
                <a16:creationId xmlns:a16="http://schemas.microsoft.com/office/drawing/2014/main" id="{796BC60A-B606-30EA-15CE-77EDBF994B1D}"/>
              </a:ext>
            </a:extLst>
          </p:cNvPr>
          <p:cNvCxnSpPr>
            <a:cxnSpLocks/>
          </p:cNvCxnSpPr>
          <p:nvPr/>
        </p:nvCxnSpPr>
        <p:spPr>
          <a:xfrm>
            <a:off x="787751" y="762358"/>
            <a:ext cx="0" cy="1912800"/>
          </a:xfrm>
          <a:prstGeom prst="line">
            <a:avLst/>
          </a:prstGeom>
          <a:ln w="28575">
            <a:solidFill>
              <a:srgbClr val="B6D1E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39440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697424"/>
            <a:ext cx="12192000" cy="929898"/>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607877" y="897917"/>
            <a:ext cx="7387771" cy="8688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Alcohol, Drugs and Tobacco</a:t>
            </a: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Text Placeholder 3">
            <a:extLst>
              <a:ext uri="{FF2B5EF4-FFF2-40B4-BE49-F238E27FC236}">
                <a16:creationId xmlns:a16="http://schemas.microsoft.com/office/drawing/2014/main" id="{969885D3-D669-159E-F891-28ECDAA72FF0}"/>
              </a:ext>
            </a:extLst>
          </p:cNvPr>
          <p:cNvSpPr txBox="1">
            <a:spLocks/>
          </p:cNvSpPr>
          <p:nvPr/>
        </p:nvSpPr>
        <p:spPr>
          <a:xfrm>
            <a:off x="600004" y="2138766"/>
            <a:ext cx="8776471" cy="3804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sv-SE" sz="3200" b="1" i="1" dirty="0" err="1">
                <a:solidFill>
                  <a:srgbClr val="84BFA4"/>
                </a:solidFill>
                <a:latin typeface="Calibri" panose="020F0502020204030204" pitchFamily="34" charset="0"/>
                <a:cs typeface="Calibri" panose="020F0502020204030204" pitchFamily="34" charset="0"/>
              </a:rPr>
              <a:t>Hookah</a:t>
            </a:r>
            <a:r>
              <a:rPr lang="sv-SE" sz="3200" b="1" i="1" dirty="0">
                <a:solidFill>
                  <a:srgbClr val="84BFA4"/>
                </a:solidFill>
                <a:latin typeface="Calibri" panose="020F0502020204030204" pitchFamily="34" charset="0"/>
                <a:cs typeface="Calibri" panose="020F0502020204030204" pitchFamily="34" charset="0"/>
              </a:rPr>
              <a:t> or </a:t>
            </a:r>
            <a:r>
              <a:rPr lang="sv-SE" sz="3200" b="1" i="1" dirty="0" err="1">
                <a:solidFill>
                  <a:srgbClr val="84BFA4"/>
                </a:solidFill>
                <a:latin typeface="Calibri" panose="020F0502020204030204" pitchFamily="34" charset="0"/>
                <a:cs typeface="Calibri" panose="020F0502020204030204" pitchFamily="34" charset="0"/>
              </a:rPr>
              <a:t>shisha</a:t>
            </a:r>
            <a:r>
              <a:rPr lang="sv-SE" sz="3200" b="1" i="1" dirty="0">
                <a:solidFill>
                  <a:srgbClr val="84BFA4"/>
                </a:solidFill>
                <a:latin typeface="Calibri" panose="020F0502020204030204" pitchFamily="34" charset="0"/>
                <a:cs typeface="Calibri" panose="020F0502020204030204" pitchFamily="34" charset="0"/>
              </a:rPr>
              <a:t> and snus</a:t>
            </a:r>
          </a:p>
          <a:p>
            <a:pPr marL="0" indent="0">
              <a:lnSpc>
                <a:spcPts val="2760"/>
              </a:lnSpc>
              <a:spcBef>
                <a:spcPts val="0"/>
              </a:spcBef>
              <a:buNone/>
            </a:pPr>
            <a:endParaRPr lang="sv-SE" sz="3200" b="1" i="1" dirty="0">
              <a:solidFill>
                <a:srgbClr val="B6D1E1"/>
              </a:solidFill>
              <a:latin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Smoke from hookahs or shishas contains poisonous substances just like the smoke from cigarettes. It can be addictive, and can cause cancer and lung diseases. Since the tobacco used in hookahs or shishas is sweet, many people think it is less harmful, but it is not.</a:t>
            </a: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Snus is tobacco that is placed under the lip. Snus can cause injuries and diseases of the mouth and can lead to cancer.</a:t>
            </a: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2" name="Straight Connector 1">
            <a:extLst>
              <a:ext uri="{FF2B5EF4-FFF2-40B4-BE49-F238E27FC236}">
                <a16:creationId xmlns:a16="http://schemas.microsoft.com/office/drawing/2014/main" id="{9D261412-FFA9-244F-FA45-1AB81C015B79}"/>
              </a:ext>
            </a:extLst>
          </p:cNvPr>
          <p:cNvCxnSpPr>
            <a:cxnSpLocks/>
          </p:cNvCxnSpPr>
          <p:nvPr/>
        </p:nvCxnSpPr>
        <p:spPr>
          <a:xfrm>
            <a:off x="10927690" y="1867822"/>
            <a:ext cx="0" cy="2949106"/>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pic>
        <p:nvPicPr>
          <p:cNvPr id="3" name="Graphic 2" descr="Smoking outline">
            <a:extLst>
              <a:ext uri="{FF2B5EF4-FFF2-40B4-BE49-F238E27FC236}">
                <a16:creationId xmlns:a16="http://schemas.microsoft.com/office/drawing/2014/main" id="{D513C711-CBFC-A981-6921-9168F4E33C6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9373667">
            <a:off x="10570028" y="4822372"/>
            <a:ext cx="1039586" cy="1039586"/>
          </a:xfrm>
          <a:prstGeom prst="rect">
            <a:avLst/>
          </a:prstGeom>
        </p:spPr>
      </p:pic>
      <p:pic>
        <p:nvPicPr>
          <p:cNvPr id="4" name="Graphic 3" descr="Champagne outline">
            <a:extLst>
              <a:ext uri="{FF2B5EF4-FFF2-40B4-BE49-F238E27FC236}">
                <a16:creationId xmlns:a16="http://schemas.microsoft.com/office/drawing/2014/main" id="{986EF3C0-E7AE-2528-CF42-D131FFF5DAE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84228" y="4620987"/>
            <a:ext cx="1371600" cy="1371600"/>
          </a:xfrm>
          <a:prstGeom prst="rect">
            <a:avLst/>
          </a:prstGeom>
        </p:spPr>
      </p:pic>
    </p:spTree>
    <p:extLst>
      <p:ext uri="{BB962C8B-B14F-4D97-AF65-F5344CB8AC3E}">
        <p14:creationId xmlns:p14="http://schemas.microsoft.com/office/powerpoint/2010/main" val="3872247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697424"/>
            <a:ext cx="12192000" cy="929898"/>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607877" y="897917"/>
            <a:ext cx="7387771" cy="8688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Alcohol, Drugs and Tobacco</a:t>
            </a: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Text Placeholder 3">
            <a:extLst>
              <a:ext uri="{FF2B5EF4-FFF2-40B4-BE49-F238E27FC236}">
                <a16:creationId xmlns:a16="http://schemas.microsoft.com/office/drawing/2014/main" id="{969885D3-D669-159E-F891-28ECDAA72FF0}"/>
              </a:ext>
            </a:extLst>
          </p:cNvPr>
          <p:cNvSpPr txBox="1">
            <a:spLocks/>
          </p:cNvSpPr>
          <p:nvPr/>
        </p:nvSpPr>
        <p:spPr>
          <a:xfrm>
            <a:off x="600004" y="2138766"/>
            <a:ext cx="8776471" cy="3804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sv-SE" sz="3200" b="1" i="1" dirty="0">
                <a:solidFill>
                  <a:srgbClr val="84BFA4"/>
                </a:solidFill>
                <a:latin typeface="Calibri" panose="020F0502020204030204" pitchFamily="34" charset="0"/>
                <a:cs typeface="Calibri" panose="020F0502020204030204" pitchFamily="34" charset="0"/>
              </a:rPr>
              <a:t>E-</a:t>
            </a:r>
            <a:r>
              <a:rPr lang="sv-SE" sz="3200" b="1" i="1" dirty="0" err="1">
                <a:solidFill>
                  <a:srgbClr val="84BFA4"/>
                </a:solidFill>
                <a:latin typeface="Calibri" panose="020F0502020204030204" pitchFamily="34" charset="0"/>
                <a:cs typeface="Calibri" panose="020F0502020204030204" pitchFamily="34" charset="0"/>
              </a:rPr>
              <a:t>cigarettes</a:t>
            </a:r>
            <a:endParaRPr lang="sv-SE" sz="3200" b="1" i="1" dirty="0">
              <a:solidFill>
                <a:srgbClr val="84BFA4"/>
              </a:solidFill>
              <a:latin typeface="Calibri" panose="020F0502020204030204" pitchFamily="34" charset="0"/>
              <a:cs typeface="Calibri" panose="020F0502020204030204" pitchFamily="34" charset="0"/>
            </a:endParaRPr>
          </a:p>
          <a:p>
            <a:pPr marL="0" indent="0">
              <a:lnSpc>
                <a:spcPts val="2760"/>
              </a:lnSpc>
              <a:spcBef>
                <a:spcPts val="0"/>
              </a:spcBef>
              <a:buNone/>
            </a:pPr>
            <a:endParaRPr lang="sv-SE" sz="3200" b="1" i="1" dirty="0">
              <a:solidFill>
                <a:srgbClr val="B6D1E1"/>
              </a:solidFill>
              <a:latin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An e-cigarette/’vape’ is an electronic cigarette consisting of a mouthpiece, a battery, a heating element, and e-liquid. E-cigarettes is a way of absorbing nicotine without smoking tobacco but contains several other substances besides nicotine that can harm your health.</a:t>
            </a: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Smoking e-cigarettes affects your airways, harm your mouth health, and increase the risk of heart disease.</a:t>
            </a: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2" name="Straight Connector 1">
            <a:extLst>
              <a:ext uri="{FF2B5EF4-FFF2-40B4-BE49-F238E27FC236}">
                <a16:creationId xmlns:a16="http://schemas.microsoft.com/office/drawing/2014/main" id="{9D261412-FFA9-244F-FA45-1AB81C015B79}"/>
              </a:ext>
            </a:extLst>
          </p:cNvPr>
          <p:cNvCxnSpPr>
            <a:cxnSpLocks/>
          </p:cNvCxnSpPr>
          <p:nvPr/>
        </p:nvCxnSpPr>
        <p:spPr>
          <a:xfrm>
            <a:off x="10927690" y="1867822"/>
            <a:ext cx="0" cy="2949106"/>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pic>
        <p:nvPicPr>
          <p:cNvPr id="3" name="Graphic 2" descr="Smoking outline">
            <a:extLst>
              <a:ext uri="{FF2B5EF4-FFF2-40B4-BE49-F238E27FC236}">
                <a16:creationId xmlns:a16="http://schemas.microsoft.com/office/drawing/2014/main" id="{F7C50C4F-D557-359B-A0C0-E63AF43BE1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9373667">
            <a:off x="10570028" y="4822372"/>
            <a:ext cx="1039586" cy="1039586"/>
          </a:xfrm>
          <a:prstGeom prst="rect">
            <a:avLst/>
          </a:prstGeom>
        </p:spPr>
      </p:pic>
      <p:pic>
        <p:nvPicPr>
          <p:cNvPr id="4" name="Graphic 3" descr="Champagne outline">
            <a:extLst>
              <a:ext uri="{FF2B5EF4-FFF2-40B4-BE49-F238E27FC236}">
                <a16:creationId xmlns:a16="http://schemas.microsoft.com/office/drawing/2014/main" id="{0F54C4A9-FAD7-FD43-62FA-9B16AB025BE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84228" y="4620987"/>
            <a:ext cx="1371600" cy="1371600"/>
          </a:xfrm>
          <a:prstGeom prst="rect">
            <a:avLst/>
          </a:prstGeom>
        </p:spPr>
      </p:pic>
    </p:spTree>
    <p:extLst>
      <p:ext uri="{BB962C8B-B14F-4D97-AF65-F5344CB8AC3E}">
        <p14:creationId xmlns:p14="http://schemas.microsoft.com/office/powerpoint/2010/main" val="14067877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697424"/>
            <a:ext cx="12192000" cy="929898"/>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607877" y="897917"/>
            <a:ext cx="7387771" cy="8688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Alcohol, Drugs and Tobacco</a:t>
            </a: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Text Placeholder 3">
            <a:extLst>
              <a:ext uri="{FF2B5EF4-FFF2-40B4-BE49-F238E27FC236}">
                <a16:creationId xmlns:a16="http://schemas.microsoft.com/office/drawing/2014/main" id="{969885D3-D669-159E-F891-28ECDAA72FF0}"/>
              </a:ext>
            </a:extLst>
          </p:cNvPr>
          <p:cNvSpPr txBox="1">
            <a:spLocks/>
          </p:cNvSpPr>
          <p:nvPr/>
        </p:nvSpPr>
        <p:spPr>
          <a:xfrm>
            <a:off x="600004" y="2138766"/>
            <a:ext cx="6265745" cy="3804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sv-SE" sz="3200" b="1" i="1" dirty="0" err="1">
                <a:solidFill>
                  <a:srgbClr val="84BFA4"/>
                </a:solidFill>
                <a:latin typeface="Calibri" panose="020F0502020204030204" pitchFamily="34" charset="0"/>
                <a:cs typeface="Calibri" panose="020F0502020204030204" pitchFamily="34" charset="0"/>
              </a:rPr>
              <a:t>Questions</a:t>
            </a:r>
            <a:r>
              <a:rPr lang="sv-SE" sz="3200" b="1" i="1" dirty="0">
                <a:solidFill>
                  <a:srgbClr val="84BFA4"/>
                </a:solidFill>
                <a:latin typeface="Calibri" panose="020F0502020204030204" pitchFamily="34" charset="0"/>
                <a:cs typeface="Calibri" panose="020F0502020204030204" pitchFamily="34" charset="0"/>
              </a:rPr>
              <a:t> to </a:t>
            </a:r>
            <a:r>
              <a:rPr lang="sv-SE" sz="3200" b="1" i="1" dirty="0" err="1">
                <a:solidFill>
                  <a:srgbClr val="84BFA4"/>
                </a:solidFill>
                <a:latin typeface="Calibri" panose="020F0502020204030204" pitchFamily="34" charset="0"/>
                <a:cs typeface="Calibri" panose="020F0502020204030204" pitchFamily="34" charset="0"/>
              </a:rPr>
              <a:t>reflect</a:t>
            </a:r>
            <a:r>
              <a:rPr lang="sv-SE" sz="3200" b="1" i="1" dirty="0">
                <a:solidFill>
                  <a:srgbClr val="84BFA4"/>
                </a:solidFill>
                <a:latin typeface="Calibri" panose="020F0502020204030204" pitchFamily="34" charset="0"/>
                <a:cs typeface="Calibri" panose="020F0502020204030204" pitchFamily="34" charset="0"/>
              </a:rPr>
              <a:t> on</a:t>
            </a:r>
            <a:endParaRPr lang="sv-SE" sz="3200" b="1" i="1" dirty="0">
              <a:solidFill>
                <a:srgbClr val="B6D1E1"/>
              </a:solidFill>
              <a:latin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a:lnSpc>
                <a:spcPts val="2760"/>
              </a:lnSpc>
              <a:spcBef>
                <a:spcPts val="0"/>
              </a:spcBef>
              <a:buClr>
                <a:srgbClr val="B6D1E1"/>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Do you have any other habits that may be harmful to your health?</a:t>
            </a:r>
          </a:p>
          <a:p>
            <a:pPr>
              <a:lnSpc>
                <a:spcPts val="2760"/>
              </a:lnSpc>
              <a:spcBef>
                <a:spcPts val="0"/>
              </a:spcBef>
              <a:buClr>
                <a:srgbClr val="B6D1E1"/>
              </a:buClr>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a:lnSpc>
                <a:spcPts val="2760"/>
              </a:lnSpc>
              <a:spcBef>
                <a:spcPts val="0"/>
              </a:spcBef>
              <a:buClr>
                <a:srgbClr val="B6D1E1"/>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Can you change any of them to improve your health?</a:t>
            </a: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2" name="Straight Connector 1">
            <a:extLst>
              <a:ext uri="{FF2B5EF4-FFF2-40B4-BE49-F238E27FC236}">
                <a16:creationId xmlns:a16="http://schemas.microsoft.com/office/drawing/2014/main" id="{9D261412-FFA9-244F-FA45-1AB81C015B79}"/>
              </a:ext>
            </a:extLst>
          </p:cNvPr>
          <p:cNvCxnSpPr>
            <a:cxnSpLocks/>
          </p:cNvCxnSpPr>
          <p:nvPr/>
        </p:nvCxnSpPr>
        <p:spPr>
          <a:xfrm>
            <a:off x="10927690" y="1867822"/>
            <a:ext cx="0" cy="2949106"/>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pic>
        <p:nvPicPr>
          <p:cNvPr id="3" name="Graphic 2" descr="Smoking outline">
            <a:extLst>
              <a:ext uri="{FF2B5EF4-FFF2-40B4-BE49-F238E27FC236}">
                <a16:creationId xmlns:a16="http://schemas.microsoft.com/office/drawing/2014/main" id="{46C74D7A-83E3-E1E0-A793-FC2E09B9577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9373667">
            <a:off x="10570028" y="4822372"/>
            <a:ext cx="1039586" cy="1039586"/>
          </a:xfrm>
          <a:prstGeom prst="rect">
            <a:avLst/>
          </a:prstGeom>
        </p:spPr>
      </p:pic>
      <p:pic>
        <p:nvPicPr>
          <p:cNvPr id="4" name="Graphic 3" descr="Champagne outline">
            <a:extLst>
              <a:ext uri="{FF2B5EF4-FFF2-40B4-BE49-F238E27FC236}">
                <a16:creationId xmlns:a16="http://schemas.microsoft.com/office/drawing/2014/main" id="{F6527FA5-9EFA-9873-3F44-9BAEC6EF50E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84228" y="4620987"/>
            <a:ext cx="1371600" cy="1371600"/>
          </a:xfrm>
          <a:prstGeom prst="rect">
            <a:avLst/>
          </a:prstGeom>
        </p:spPr>
      </p:pic>
      <p:pic>
        <p:nvPicPr>
          <p:cNvPr id="6" name="Graphic 5" descr="Badge Question Mark outline">
            <a:extLst>
              <a:ext uri="{FF2B5EF4-FFF2-40B4-BE49-F238E27FC236}">
                <a16:creationId xmlns:a16="http://schemas.microsoft.com/office/drawing/2014/main" id="{89A526B2-F239-98A6-DDC3-287E64CEA9D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628046" y="4037770"/>
            <a:ext cx="800100" cy="800100"/>
          </a:xfrm>
          <a:prstGeom prst="rect">
            <a:avLst/>
          </a:prstGeom>
        </p:spPr>
      </p:pic>
    </p:spTree>
    <p:extLst>
      <p:ext uri="{BB962C8B-B14F-4D97-AF65-F5344CB8AC3E}">
        <p14:creationId xmlns:p14="http://schemas.microsoft.com/office/powerpoint/2010/main" val="1609604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9203C-6663-E3B7-2548-87C21B807893}"/>
              </a:ext>
            </a:extLst>
          </p:cNvPr>
          <p:cNvSpPr>
            <a:spLocks noGrp="1"/>
          </p:cNvSpPr>
          <p:nvPr>
            <p:ph type="body" sz="quarter" idx="14"/>
          </p:nvPr>
        </p:nvSpPr>
        <p:spPr>
          <a:xfrm>
            <a:off x="1441042" y="616933"/>
            <a:ext cx="7176159" cy="3217862"/>
          </a:xfrm>
        </p:spPr>
        <p:txBody>
          <a:bodyPr/>
          <a:lstStyle/>
          <a:p>
            <a:r>
              <a:rPr lang="en-US" dirty="0"/>
              <a:t>05</a:t>
            </a:r>
          </a:p>
        </p:txBody>
      </p:sp>
      <p:sp>
        <p:nvSpPr>
          <p:cNvPr id="3" name="Text Placeholder 2">
            <a:extLst>
              <a:ext uri="{FF2B5EF4-FFF2-40B4-BE49-F238E27FC236}">
                <a16:creationId xmlns:a16="http://schemas.microsoft.com/office/drawing/2014/main" id="{6183CCB9-EF15-4B2E-1E5E-536700B96AEA}"/>
              </a:ext>
            </a:extLst>
          </p:cNvPr>
          <p:cNvSpPr>
            <a:spLocks noGrp="1"/>
          </p:cNvSpPr>
          <p:nvPr>
            <p:ph type="body" sz="quarter" idx="15"/>
          </p:nvPr>
        </p:nvSpPr>
        <p:spPr>
          <a:xfrm>
            <a:off x="616067" y="1939459"/>
            <a:ext cx="8826108" cy="3217862"/>
          </a:xfrm>
        </p:spPr>
        <p:txBody>
          <a:bodyPr/>
          <a:lstStyle/>
          <a:p>
            <a:pPr>
              <a:lnSpc>
                <a:spcPts val="6700"/>
              </a:lnSpc>
              <a:spcBef>
                <a:spcPts val="0"/>
              </a:spcBef>
            </a:pPr>
            <a:r>
              <a:rPr lang="en-GB" sz="6000" b="1" dirty="0">
                <a:effectLst/>
                <a:ea typeface="Arial" panose="020B0604020202020204" pitchFamily="34" charset="0"/>
              </a:rPr>
              <a:t>Stress and                  Traumatic Events</a:t>
            </a:r>
            <a:endParaRPr lang="sv-SE" sz="6000" dirty="0">
              <a:effectLst/>
              <a:ea typeface="Times New Roman" panose="02020603050405020304" pitchFamily="18" charset="0"/>
            </a:endParaRPr>
          </a:p>
        </p:txBody>
      </p:sp>
    </p:spTree>
    <p:extLst>
      <p:ext uri="{BB962C8B-B14F-4D97-AF65-F5344CB8AC3E}">
        <p14:creationId xmlns:p14="http://schemas.microsoft.com/office/powerpoint/2010/main" val="10362990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697424"/>
            <a:ext cx="12192000" cy="929898"/>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607877" y="897917"/>
            <a:ext cx="7387771" cy="8688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IE" sz="4000" b="1" dirty="0">
                <a:solidFill>
                  <a:schemeClr val="bg1"/>
                </a:solidFill>
                <a:latin typeface="Calibri" panose="020F0502020204030204" pitchFamily="34" charset="0"/>
                <a:ea typeface="Calibri" panose="020F0502020204030204" pitchFamily="34" charset="0"/>
                <a:cs typeface="Calibri" panose="020F0502020204030204" pitchFamily="34" charset="0"/>
              </a:rPr>
              <a:t>Stress and Traumatic Events</a:t>
            </a: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600004" y="2138766"/>
            <a:ext cx="9376753" cy="3804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sv-SE" sz="3200" b="1" i="1" dirty="0">
                <a:solidFill>
                  <a:srgbClr val="84BFA4"/>
                </a:solidFill>
                <a:latin typeface="Calibri" panose="020F0502020204030204" pitchFamily="34" charset="0"/>
                <a:cs typeface="Calibri" panose="020F0502020204030204" pitchFamily="34" charset="0"/>
              </a:rPr>
              <a:t>Stress</a:t>
            </a: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Moving to a new country is a big change. Perhaps you were forced to flee your homeland. It is normal to feel anxious, sad, or stressed.</a:t>
            </a: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All stress is not bad, though – stress can be helpful too. Stress can give you extra strength to cope with difficult situations. But being stressed for an long period of time can be bad for your health. If you feel stressed, it is good to try to understand why. If you do, you can also try to change your situation.</a:t>
            </a: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Graphic 4">
            <a:extLst>
              <a:ext uri="{FF2B5EF4-FFF2-40B4-BE49-F238E27FC236}">
                <a16:creationId xmlns:a16="http://schemas.microsoft.com/office/drawing/2014/main" id="{B3345D2B-0537-8635-5B15-A82999F5C6E1}"/>
              </a:ext>
            </a:extLst>
          </p:cNvPr>
          <p:cNvSpPr/>
          <p:nvPr/>
        </p:nvSpPr>
        <p:spPr>
          <a:xfrm>
            <a:off x="10654827" y="-672374"/>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cxnSp>
        <p:nvCxnSpPr>
          <p:cNvPr id="6" name="Straight Connector 5">
            <a:extLst>
              <a:ext uri="{FF2B5EF4-FFF2-40B4-BE49-F238E27FC236}">
                <a16:creationId xmlns:a16="http://schemas.microsoft.com/office/drawing/2014/main" id="{E8B1F143-66C8-B5CE-822D-BB995C708CA2}"/>
              </a:ext>
            </a:extLst>
          </p:cNvPr>
          <p:cNvCxnSpPr>
            <a:cxnSpLocks/>
          </p:cNvCxnSpPr>
          <p:nvPr/>
        </p:nvCxnSpPr>
        <p:spPr>
          <a:xfrm>
            <a:off x="10927690" y="1867822"/>
            <a:ext cx="0" cy="2949106"/>
          </a:xfrm>
          <a:prstGeom prst="line">
            <a:avLst/>
          </a:prstGeom>
          <a:ln w="28575">
            <a:solidFill>
              <a:srgbClr val="84BFA4"/>
            </a:solidFill>
            <a:prstDash val="sysDot"/>
          </a:ln>
        </p:spPr>
        <p:style>
          <a:lnRef idx="1">
            <a:schemeClr val="accent1"/>
          </a:lnRef>
          <a:fillRef idx="0">
            <a:schemeClr val="accent1"/>
          </a:fillRef>
          <a:effectRef idx="0">
            <a:schemeClr val="accent1"/>
          </a:effectRef>
          <a:fontRef idx="minor">
            <a:schemeClr val="tx1"/>
          </a:fontRef>
        </p:style>
      </p:cxnSp>
      <p:pic>
        <p:nvPicPr>
          <p:cNvPr id="4" name="Graphic 3" descr="Worried face outline outline">
            <a:extLst>
              <a:ext uri="{FF2B5EF4-FFF2-40B4-BE49-F238E27FC236}">
                <a16:creationId xmlns:a16="http://schemas.microsoft.com/office/drawing/2014/main" id="{643639C2-5D2C-4168-9598-3FD942BC8C1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59785" y="4740728"/>
            <a:ext cx="1251858" cy="1251858"/>
          </a:xfrm>
          <a:prstGeom prst="rect">
            <a:avLst/>
          </a:prstGeom>
        </p:spPr>
      </p:pic>
    </p:spTree>
    <p:extLst>
      <p:ext uri="{BB962C8B-B14F-4D97-AF65-F5344CB8AC3E}">
        <p14:creationId xmlns:p14="http://schemas.microsoft.com/office/powerpoint/2010/main" val="20484893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697424"/>
            <a:ext cx="12192000" cy="929898"/>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607877" y="897917"/>
            <a:ext cx="7387771" cy="8688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IE" sz="4000" b="1" dirty="0">
                <a:solidFill>
                  <a:schemeClr val="bg1"/>
                </a:solidFill>
                <a:latin typeface="Calibri" panose="020F0502020204030204" pitchFamily="34" charset="0"/>
                <a:ea typeface="Calibri" panose="020F0502020204030204" pitchFamily="34" charset="0"/>
                <a:cs typeface="Calibri" panose="020F0502020204030204" pitchFamily="34" charset="0"/>
              </a:rPr>
              <a:t>Stress and Traumatic Events</a:t>
            </a: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600004" y="2138766"/>
            <a:ext cx="9376753" cy="3804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sv-SE" sz="3200" b="1" i="1" dirty="0">
                <a:solidFill>
                  <a:srgbClr val="84BFA4"/>
                </a:solidFill>
                <a:latin typeface="Calibri" panose="020F0502020204030204" pitchFamily="34" charset="0"/>
                <a:cs typeface="Calibri" panose="020F0502020204030204" pitchFamily="34" charset="0"/>
              </a:rPr>
              <a:t>Stress</a:t>
            </a: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Too much stress can make you sleep badly and feel sad. It can also make it harder for you to concentrate, make your memory worse, and give you stomach problems, headaches, or aches in other parts of your body. A lot of stress over a long period of time can lead to depression.</a:t>
            </a: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Graphic 4">
            <a:extLst>
              <a:ext uri="{FF2B5EF4-FFF2-40B4-BE49-F238E27FC236}">
                <a16:creationId xmlns:a16="http://schemas.microsoft.com/office/drawing/2014/main" id="{B3345D2B-0537-8635-5B15-A82999F5C6E1}"/>
              </a:ext>
            </a:extLst>
          </p:cNvPr>
          <p:cNvSpPr/>
          <p:nvPr/>
        </p:nvSpPr>
        <p:spPr>
          <a:xfrm>
            <a:off x="10654827" y="-672374"/>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cxnSp>
        <p:nvCxnSpPr>
          <p:cNvPr id="6" name="Straight Connector 5">
            <a:extLst>
              <a:ext uri="{FF2B5EF4-FFF2-40B4-BE49-F238E27FC236}">
                <a16:creationId xmlns:a16="http://schemas.microsoft.com/office/drawing/2014/main" id="{E8B1F143-66C8-B5CE-822D-BB995C708CA2}"/>
              </a:ext>
            </a:extLst>
          </p:cNvPr>
          <p:cNvCxnSpPr>
            <a:cxnSpLocks/>
          </p:cNvCxnSpPr>
          <p:nvPr/>
        </p:nvCxnSpPr>
        <p:spPr>
          <a:xfrm>
            <a:off x="10927690" y="1867822"/>
            <a:ext cx="0" cy="2949106"/>
          </a:xfrm>
          <a:prstGeom prst="line">
            <a:avLst/>
          </a:prstGeom>
          <a:ln w="28575">
            <a:solidFill>
              <a:srgbClr val="84BFA4"/>
            </a:solidFill>
            <a:prstDash val="sysDot"/>
          </a:ln>
        </p:spPr>
        <p:style>
          <a:lnRef idx="1">
            <a:schemeClr val="accent1"/>
          </a:lnRef>
          <a:fillRef idx="0">
            <a:schemeClr val="accent1"/>
          </a:fillRef>
          <a:effectRef idx="0">
            <a:schemeClr val="accent1"/>
          </a:effectRef>
          <a:fontRef idx="minor">
            <a:schemeClr val="tx1"/>
          </a:fontRef>
        </p:style>
      </p:cxnSp>
      <p:pic>
        <p:nvPicPr>
          <p:cNvPr id="4" name="Graphic 3" descr="Worried face outline outline">
            <a:extLst>
              <a:ext uri="{FF2B5EF4-FFF2-40B4-BE49-F238E27FC236}">
                <a16:creationId xmlns:a16="http://schemas.microsoft.com/office/drawing/2014/main" id="{643639C2-5D2C-4168-9598-3FD942BC8C1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59785" y="4740728"/>
            <a:ext cx="1251858" cy="1251858"/>
          </a:xfrm>
          <a:prstGeom prst="rect">
            <a:avLst/>
          </a:prstGeom>
        </p:spPr>
      </p:pic>
    </p:spTree>
    <p:extLst>
      <p:ext uri="{BB962C8B-B14F-4D97-AF65-F5344CB8AC3E}">
        <p14:creationId xmlns:p14="http://schemas.microsoft.com/office/powerpoint/2010/main" val="36852487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697424"/>
            <a:ext cx="12192000" cy="929898"/>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607877" y="897917"/>
            <a:ext cx="7387771" cy="8688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IE" sz="4000" b="1" dirty="0">
                <a:solidFill>
                  <a:schemeClr val="bg1"/>
                </a:solidFill>
                <a:latin typeface="Calibri" panose="020F0502020204030204" pitchFamily="34" charset="0"/>
                <a:ea typeface="Calibri" panose="020F0502020204030204" pitchFamily="34" charset="0"/>
                <a:cs typeface="Calibri" panose="020F0502020204030204" pitchFamily="34" charset="0"/>
              </a:rPr>
              <a:t>Stress and Traumatic Events</a:t>
            </a: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600004" y="2138766"/>
            <a:ext cx="9523710" cy="3804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sv-SE" sz="3200" b="1" i="1" dirty="0">
                <a:solidFill>
                  <a:srgbClr val="84BFA4"/>
                </a:solidFill>
                <a:latin typeface="Calibri" panose="020F0502020204030204" pitchFamily="34" charset="0"/>
                <a:cs typeface="Calibri" panose="020F0502020204030204" pitchFamily="34" charset="0"/>
              </a:rPr>
              <a:t>Traumatic events</a:t>
            </a: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If you have experienced or seen frightening events, such as accidents, war, or sexual or physical violence, you may get nightmares, have difficulties concentrating, or become irritable.  This condition is known as post-traumatic stress disorder, or PTSD. If you have PTSD, it is common that you get recurring strong memories of what happened – this is called flashbacks. It may feel as if you are experiencing the frightening situation again.  With the right treatment, many people with PTSD recover. Contact a medical care centre if you have experienced terrible events and do not feel well.</a:t>
            </a: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Graphic 4">
            <a:extLst>
              <a:ext uri="{FF2B5EF4-FFF2-40B4-BE49-F238E27FC236}">
                <a16:creationId xmlns:a16="http://schemas.microsoft.com/office/drawing/2014/main" id="{B3345D2B-0537-8635-5B15-A82999F5C6E1}"/>
              </a:ext>
            </a:extLst>
          </p:cNvPr>
          <p:cNvSpPr/>
          <p:nvPr/>
        </p:nvSpPr>
        <p:spPr>
          <a:xfrm>
            <a:off x="10654827" y="-672374"/>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cxnSp>
        <p:nvCxnSpPr>
          <p:cNvPr id="6" name="Straight Connector 5">
            <a:extLst>
              <a:ext uri="{FF2B5EF4-FFF2-40B4-BE49-F238E27FC236}">
                <a16:creationId xmlns:a16="http://schemas.microsoft.com/office/drawing/2014/main" id="{E8B1F143-66C8-B5CE-822D-BB995C708CA2}"/>
              </a:ext>
            </a:extLst>
          </p:cNvPr>
          <p:cNvCxnSpPr>
            <a:cxnSpLocks/>
          </p:cNvCxnSpPr>
          <p:nvPr/>
        </p:nvCxnSpPr>
        <p:spPr>
          <a:xfrm>
            <a:off x="10927690" y="1867822"/>
            <a:ext cx="0" cy="2949106"/>
          </a:xfrm>
          <a:prstGeom prst="line">
            <a:avLst/>
          </a:prstGeom>
          <a:ln w="28575">
            <a:solidFill>
              <a:srgbClr val="84BFA4"/>
            </a:solidFill>
            <a:prstDash val="sysDot"/>
          </a:ln>
        </p:spPr>
        <p:style>
          <a:lnRef idx="1">
            <a:schemeClr val="accent1"/>
          </a:lnRef>
          <a:fillRef idx="0">
            <a:schemeClr val="accent1"/>
          </a:fillRef>
          <a:effectRef idx="0">
            <a:schemeClr val="accent1"/>
          </a:effectRef>
          <a:fontRef idx="minor">
            <a:schemeClr val="tx1"/>
          </a:fontRef>
        </p:style>
      </p:cxnSp>
      <p:pic>
        <p:nvPicPr>
          <p:cNvPr id="4" name="Graphic 3" descr="Worried face outline outline">
            <a:extLst>
              <a:ext uri="{FF2B5EF4-FFF2-40B4-BE49-F238E27FC236}">
                <a16:creationId xmlns:a16="http://schemas.microsoft.com/office/drawing/2014/main" id="{643639C2-5D2C-4168-9598-3FD942BC8C1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59785" y="4740728"/>
            <a:ext cx="1251858" cy="1251858"/>
          </a:xfrm>
          <a:prstGeom prst="rect">
            <a:avLst/>
          </a:prstGeom>
        </p:spPr>
      </p:pic>
    </p:spTree>
    <p:extLst>
      <p:ext uri="{BB962C8B-B14F-4D97-AF65-F5344CB8AC3E}">
        <p14:creationId xmlns:p14="http://schemas.microsoft.com/office/powerpoint/2010/main" val="13196931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697424"/>
            <a:ext cx="12192000" cy="929898"/>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607877" y="897917"/>
            <a:ext cx="7387771" cy="8688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IE" sz="4000" b="1" dirty="0">
                <a:solidFill>
                  <a:schemeClr val="bg1"/>
                </a:solidFill>
                <a:latin typeface="Calibri" panose="020F0502020204030204" pitchFamily="34" charset="0"/>
                <a:ea typeface="Calibri" panose="020F0502020204030204" pitchFamily="34" charset="0"/>
                <a:cs typeface="Calibri" panose="020F0502020204030204" pitchFamily="34" charset="0"/>
              </a:rPr>
              <a:t>Stress and Traumatic Events</a:t>
            </a: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600004" y="2138766"/>
            <a:ext cx="9523710" cy="3804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sv-SE" sz="3200" b="1" i="1" dirty="0" err="1">
                <a:solidFill>
                  <a:srgbClr val="84BFA4"/>
                </a:solidFill>
                <a:latin typeface="Calibri" panose="020F0502020204030204" pitchFamily="34" charset="0"/>
                <a:cs typeface="Calibri" panose="020F0502020204030204" pitchFamily="34" charset="0"/>
              </a:rPr>
              <a:t>Dealing</a:t>
            </a:r>
            <a:r>
              <a:rPr lang="sv-SE" sz="3200" b="1" i="1" dirty="0">
                <a:solidFill>
                  <a:srgbClr val="84BFA4"/>
                </a:solidFill>
                <a:latin typeface="Calibri" panose="020F0502020204030204" pitchFamily="34" charset="0"/>
                <a:cs typeface="Calibri" panose="020F0502020204030204" pitchFamily="34" charset="0"/>
              </a:rPr>
              <a:t> </a:t>
            </a:r>
            <a:r>
              <a:rPr lang="sv-SE" sz="3200" b="1" i="1" dirty="0" err="1">
                <a:solidFill>
                  <a:srgbClr val="84BFA4"/>
                </a:solidFill>
                <a:latin typeface="Calibri" panose="020F0502020204030204" pitchFamily="34" charset="0"/>
                <a:cs typeface="Calibri" panose="020F0502020204030204" pitchFamily="34" charset="0"/>
              </a:rPr>
              <a:t>with</a:t>
            </a:r>
            <a:r>
              <a:rPr lang="sv-SE" sz="3200" b="1" i="1" dirty="0">
                <a:solidFill>
                  <a:srgbClr val="84BFA4"/>
                </a:solidFill>
                <a:latin typeface="Calibri" panose="020F0502020204030204" pitchFamily="34" charset="0"/>
                <a:cs typeface="Calibri" panose="020F0502020204030204" pitchFamily="34" charset="0"/>
              </a:rPr>
              <a:t> </a:t>
            </a:r>
            <a:r>
              <a:rPr lang="sv-SE" sz="3200" b="1" i="1" dirty="0" err="1">
                <a:solidFill>
                  <a:srgbClr val="84BFA4"/>
                </a:solidFill>
                <a:latin typeface="Calibri" panose="020F0502020204030204" pitchFamily="34" charset="0"/>
                <a:cs typeface="Calibri" panose="020F0502020204030204" pitchFamily="34" charset="0"/>
              </a:rPr>
              <a:t>difficult</a:t>
            </a:r>
            <a:r>
              <a:rPr lang="sv-SE" sz="3200" b="1" i="1" dirty="0">
                <a:solidFill>
                  <a:srgbClr val="84BFA4"/>
                </a:solidFill>
                <a:latin typeface="Calibri" panose="020F0502020204030204" pitchFamily="34" charset="0"/>
                <a:cs typeface="Calibri" panose="020F0502020204030204" pitchFamily="34" charset="0"/>
              </a:rPr>
              <a:t> </a:t>
            </a:r>
            <a:r>
              <a:rPr lang="sv-SE" sz="3200" b="1" i="1" dirty="0" err="1">
                <a:solidFill>
                  <a:srgbClr val="84BFA4"/>
                </a:solidFill>
                <a:latin typeface="Calibri" panose="020F0502020204030204" pitchFamily="34" charset="0"/>
                <a:cs typeface="Calibri" panose="020F0502020204030204" pitchFamily="34" charset="0"/>
              </a:rPr>
              <a:t>memories</a:t>
            </a:r>
            <a:endParaRPr lang="sv-SE" sz="3200" b="1" i="1" dirty="0">
              <a:solidFill>
                <a:srgbClr val="84BFA4"/>
              </a:solidFill>
              <a:latin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Having difficult memories of war or of fleeing can affect your health. You may find it hard to concentrate and to sleep. Those are problems that have an impact on your everyday life, and even though they may not be easy to tackle</a:t>
            </a: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Graphic 4">
            <a:extLst>
              <a:ext uri="{FF2B5EF4-FFF2-40B4-BE49-F238E27FC236}">
                <a16:creationId xmlns:a16="http://schemas.microsoft.com/office/drawing/2014/main" id="{B3345D2B-0537-8635-5B15-A82999F5C6E1}"/>
              </a:ext>
            </a:extLst>
          </p:cNvPr>
          <p:cNvSpPr/>
          <p:nvPr/>
        </p:nvSpPr>
        <p:spPr>
          <a:xfrm>
            <a:off x="10654827" y="-672374"/>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cxnSp>
        <p:nvCxnSpPr>
          <p:cNvPr id="6" name="Straight Connector 5">
            <a:extLst>
              <a:ext uri="{FF2B5EF4-FFF2-40B4-BE49-F238E27FC236}">
                <a16:creationId xmlns:a16="http://schemas.microsoft.com/office/drawing/2014/main" id="{E8B1F143-66C8-B5CE-822D-BB995C708CA2}"/>
              </a:ext>
            </a:extLst>
          </p:cNvPr>
          <p:cNvCxnSpPr>
            <a:cxnSpLocks/>
          </p:cNvCxnSpPr>
          <p:nvPr/>
        </p:nvCxnSpPr>
        <p:spPr>
          <a:xfrm>
            <a:off x="10927690" y="1867822"/>
            <a:ext cx="0" cy="2949106"/>
          </a:xfrm>
          <a:prstGeom prst="line">
            <a:avLst/>
          </a:prstGeom>
          <a:ln w="28575">
            <a:solidFill>
              <a:srgbClr val="84BFA4"/>
            </a:solidFill>
            <a:prstDash val="sysDot"/>
          </a:ln>
        </p:spPr>
        <p:style>
          <a:lnRef idx="1">
            <a:schemeClr val="accent1"/>
          </a:lnRef>
          <a:fillRef idx="0">
            <a:schemeClr val="accent1"/>
          </a:fillRef>
          <a:effectRef idx="0">
            <a:schemeClr val="accent1"/>
          </a:effectRef>
          <a:fontRef idx="minor">
            <a:schemeClr val="tx1"/>
          </a:fontRef>
        </p:style>
      </p:cxnSp>
      <p:pic>
        <p:nvPicPr>
          <p:cNvPr id="4" name="Graphic 3" descr="Worried face outline outline">
            <a:extLst>
              <a:ext uri="{FF2B5EF4-FFF2-40B4-BE49-F238E27FC236}">
                <a16:creationId xmlns:a16="http://schemas.microsoft.com/office/drawing/2014/main" id="{643639C2-5D2C-4168-9598-3FD942BC8C1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59785" y="4740728"/>
            <a:ext cx="1251858" cy="1251858"/>
          </a:xfrm>
          <a:prstGeom prst="rect">
            <a:avLst/>
          </a:prstGeom>
        </p:spPr>
      </p:pic>
    </p:spTree>
    <p:extLst>
      <p:ext uri="{BB962C8B-B14F-4D97-AF65-F5344CB8AC3E}">
        <p14:creationId xmlns:p14="http://schemas.microsoft.com/office/powerpoint/2010/main" val="42297382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697424"/>
            <a:ext cx="12192000" cy="929898"/>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607877" y="897917"/>
            <a:ext cx="7387771" cy="8688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IE" sz="4000" b="1" dirty="0">
                <a:solidFill>
                  <a:schemeClr val="bg1"/>
                </a:solidFill>
                <a:latin typeface="Calibri" panose="020F0502020204030204" pitchFamily="34" charset="0"/>
                <a:ea typeface="Calibri" panose="020F0502020204030204" pitchFamily="34" charset="0"/>
                <a:cs typeface="Calibri" panose="020F0502020204030204" pitchFamily="34" charset="0"/>
              </a:rPr>
              <a:t>Stress and Traumatic Events</a:t>
            </a: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600004" y="2138766"/>
            <a:ext cx="9523710" cy="3804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sv-SE" sz="3200" b="1" i="1" dirty="0" err="1">
                <a:solidFill>
                  <a:srgbClr val="84BFA4"/>
                </a:solidFill>
                <a:latin typeface="Calibri" panose="020F0502020204030204" pitchFamily="34" charset="0"/>
                <a:cs typeface="Calibri" panose="020F0502020204030204" pitchFamily="34" charset="0"/>
              </a:rPr>
              <a:t>Here</a:t>
            </a:r>
            <a:r>
              <a:rPr lang="sv-SE" sz="3200" b="1" i="1" dirty="0">
                <a:solidFill>
                  <a:srgbClr val="84BFA4"/>
                </a:solidFill>
                <a:latin typeface="Calibri" panose="020F0502020204030204" pitchFamily="34" charset="0"/>
                <a:cs typeface="Calibri" panose="020F0502020204030204" pitchFamily="34" charset="0"/>
              </a:rPr>
              <a:t> </a:t>
            </a:r>
            <a:r>
              <a:rPr lang="sv-SE" sz="3200" b="1" i="1" dirty="0" err="1">
                <a:solidFill>
                  <a:srgbClr val="84BFA4"/>
                </a:solidFill>
                <a:latin typeface="Calibri" panose="020F0502020204030204" pitchFamily="34" charset="0"/>
                <a:cs typeface="Calibri" panose="020F0502020204030204" pitchFamily="34" charset="0"/>
              </a:rPr>
              <a:t>are</a:t>
            </a:r>
            <a:r>
              <a:rPr lang="sv-SE" sz="3200" b="1" i="1" dirty="0">
                <a:solidFill>
                  <a:srgbClr val="84BFA4"/>
                </a:solidFill>
                <a:latin typeface="Calibri" panose="020F0502020204030204" pitchFamily="34" charset="0"/>
                <a:cs typeface="Calibri" panose="020F0502020204030204" pitchFamily="34" charset="0"/>
              </a:rPr>
              <a:t> </a:t>
            </a:r>
            <a:r>
              <a:rPr lang="sv-SE" sz="3200" b="1" i="1" dirty="0" err="1">
                <a:solidFill>
                  <a:srgbClr val="84BFA4"/>
                </a:solidFill>
                <a:latin typeface="Calibri" panose="020F0502020204030204" pitchFamily="34" charset="0"/>
                <a:cs typeface="Calibri" panose="020F0502020204030204" pitchFamily="34" charset="0"/>
              </a:rPr>
              <a:t>things</a:t>
            </a:r>
            <a:r>
              <a:rPr lang="sv-SE" sz="3200" b="1" i="1" dirty="0">
                <a:solidFill>
                  <a:srgbClr val="84BFA4"/>
                </a:solidFill>
                <a:latin typeface="Calibri" panose="020F0502020204030204" pitchFamily="34" charset="0"/>
                <a:cs typeface="Calibri" panose="020F0502020204030204" pitchFamily="34" charset="0"/>
              </a:rPr>
              <a:t> </a:t>
            </a:r>
            <a:r>
              <a:rPr lang="sv-SE" sz="3200" b="1" i="1" dirty="0" err="1">
                <a:solidFill>
                  <a:srgbClr val="84BFA4"/>
                </a:solidFill>
                <a:latin typeface="Calibri" panose="020F0502020204030204" pitchFamily="34" charset="0"/>
                <a:cs typeface="Calibri" panose="020F0502020204030204" pitchFamily="34" charset="0"/>
              </a:rPr>
              <a:t>you</a:t>
            </a:r>
            <a:r>
              <a:rPr lang="sv-SE" sz="3200" b="1" i="1" dirty="0">
                <a:solidFill>
                  <a:srgbClr val="84BFA4"/>
                </a:solidFill>
                <a:latin typeface="Calibri" panose="020F0502020204030204" pitchFamily="34" charset="0"/>
                <a:cs typeface="Calibri" panose="020F0502020204030204" pitchFamily="34" charset="0"/>
              </a:rPr>
              <a:t> </a:t>
            </a:r>
            <a:r>
              <a:rPr lang="sv-SE" sz="3200" b="1" i="1" dirty="0" err="1">
                <a:solidFill>
                  <a:srgbClr val="84BFA4"/>
                </a:solidFill>
                <a:latin typeface="Calibri" panose="020F0502020204030204" pitchFamily="34" charset="0"/>
                <a:cs typeface="Calibri" panose="020F0502020204030204" pitchFamily="34" charset="0"/>
              </a:rPr>
              <a:t>can</a:t>
            </a:r>
            <a:r>
              <a:rPr lang="sv-SE" sz="3200" b="1" i="1" dirty="0">
                <a:solidFill>
                  <a:srgbClr val="84BFA4"/>
                </a:solidFill>
                <a:latin typeface="Calibri" panose="020F0502020204030204" pitchFamily="34" charset="0"/>
                <a:cs typeface="Calibri" panose="020F0502020204030204" pitchFamily="34" charset="0"/>
              </a:rPr>
              <a:t> do</a:t>
            </a: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a:lnSpc>
                <a:spcPts val="2760"/>
              </a:lnSpc>
              <a:spcBef>
                <a:spcPts val="0"/>
              </a:spcBef>
              <a:buClr>
                <a:srgbClr val="B6D1E1"/>
              </a:buClr>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Try to see other people.</a:t>
            </a:r>
          </a:p>
          <a:p>
            <a:pPr>
              <a:lnSpc>
                <a:spcPts val="2760"/>
              </a:lnSpc>
              <a:spcBef>
                <a:spcPts val="0"/>
              </a:spcBef>
              <a:buClr>
                <a:srgbClr val="B6D1E1"/>
              </a:buClr>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Try to have a schedule for your days – getting up at the same time every day and having breakfast, lunch, and dinner.</a:t>
            </a:r>
          </a:p>
          <a:p>
            <a:pPr>
              <a:lnSpc>
                <a:spcPts val="2760"/>
              </a:lnSpc>
              <a:spcBef>
                <a:spcPts val="0"/>
              </a:spcBef>
              <a:buClr>
                <a:srgbClr val="B6D1E1"/>
              </a:buClr>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Do not watch films or video clips of war and violence.</a:t>
            </a:r>
          </a:p>
          <a:p>
            <a:pPr>
              <a:lnSpc>
                <a:spcPts val="2760"/>
              </a:lnSpc>
              <a:spcBef>
                <a:spcPts val="0"/>
              </a:spcBef>
              <a:buClr>
                <a:srgbClr val="B6D1E1"/>
              </a:buClr>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Do not watch the news from your homeland too often, particularly not at night.</a:t>
            </a:r>
          </a:p>
          <a:p>
            <a:pPr>
              <a:lnSpc>
                <a:spcPts val="2760"/>
              </a:lnSpc>
              <a:spcBef>
                <a:spcPts val="0"/>
              </a:spcBef>
              <a:buClr>
                <a:srgbClr val="B6D1E1"/>
              </a:buClr>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Do not use your computer or watch TV just before going to bed. Doing that makes it harder to fall asleep.</a:t>
            </a:r>
          </a:p>
          <a:p>
            <a:pPr marL="0" lv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Graphic 4">
            <a:extLst>
              <a:ext uri="{FF2B5EF4-FFF2-40B4-BE49-F238E27FC236}">
                <a16:creationId xmlns:a16="http://schemas.microsoft.com/office/drawing/2014/main" id="{B3345D2B-0537-8635-5B15-A82999F5C6E1}"/>
              </a:ext>
            </a:extLst>
          </p:cNvPr>
          <p:cNvSpPr/>
          <p:nvPr/>
        </p:nvSpPr>
        <p:spPr>
          <a:xfrm>
            <a:off x="10654827" y="-672374"/>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cxnSp>
        <p:nvCxnSpPr>
          <p:cNvPr id="6" name="Straight Connector 5">
            <a:extLst>
              <a:ext uri="{FF2B5EF4-FFF2-40B4-BE49-F238E27FC236}">
                <a16:creationId xmlns:a16="http://schemas.microsoft.com/office/drawing/2014/main" id="{E8B1F143-66C8-B5CE-822D-BB995C708CA2}"/>
              </a:ext>
            </a:extLst>
          </p:cNvPr>
          <p:cNvCxnSpPr>
            <a:cxnSpLocks/>
          </p:cNvCxnSpPr>
          <p:nvPr/>
        </p:nvCxnSpPr>
        <p:spPr>
          <a:xfrm>
            <a:off x="10927690" y="1867822"/>
            <a:ext cx="0" cy="2949106"/>
          </a:xfrm>
          <a:prstGeom prst="line">
            <a:avLst/>
          </a:prstGeom>
          <a:ln w="28575">
            <a:solidFill>
              <a:srgbClr val="84BFA4"/>
            </a:solidFill>
            <a:prstDash val="sysDot"/>
          </a:ln>
        </p:spPr>
        <p:style>
          <a:lnRef idx="1">
            <a:schemeClr val="accent1"/>
          </a:lnRef>
          <a:fillRef idx="0">
            <a:schemeClr val="accent1"/>
          </a:fillRef>
          <a:effectRef idx="0">
            <a:schemeClr val="accent1"/>
          </a:effectRef>
          <a:fontRef idx="minor">
            <a:schemeClr val="tx1"/>
          </a:fontRef>
        </p:style>
      </p:cxnSp>
      <p:pic>
        <p:nvPicPr>
          <p:cNvPr id="4" name="Graphic 3" descr="Worried face outline outline">
            <a:extLst>
              <a:ext uri="{FF2B5EF4-FFF2-40B4-BE49-F238E27FC236}">
                <a16:creationId xmlns:a16="http://schemas.microsoft.com/office/drawing/2014/main" id="{643639C2-5D2C-4168-9598-3FD942BC8C1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59785" y="4740728"/>
            <a:ext cx="1251858" cy="1251858"/>
          </a:xfrm>
          <a:prstGeom prst="rect">
            <a:avLst/>
          </a:prstGeom>
        </p:spPr>
      </p:pic>
    </p:spTree>
    <p:extLst>
      <p:ext uri="{BB962C8B-B14F-4D97-AF65-F5344CB8AC3E}">
        <p14:creationId xmlns:p14="http://schemas.microsoft.com/office/powerpoint/2010/main" val="731429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697424"/>
            <a:ext cx="12192000" cy="929898"/>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607877" y="897917"/>
            <a:ext cx="7387771" cy="8688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IE" sz="4000" b="1" dirty="0">
                <a:solidFill>
                  <a:schemeClr val="bg1"/>
                </a:solidFill>
                <a:latin typeface="Calibri" panose="020F0502020204030204" pitchFamily="34" charset="0"/>
                <a:ea typeface="Calibri" panose="020F0502020204030204" pitchFamily="34" charset="0"/>
                <a:cs typeface="Calibri" panose="020F0502020204030204" pitchFamily="34" charset="0"/>
              </a:rPr>
              <a:t>Stress and Traumatic Events</a:t>
            </a: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600004" y="2138766"/>
            <a:ext cx="9523710" cy="3804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sv-SE" sz="3200" b="1" i="1" dirty="0" err="1">
                <a:solidFill>
                  <a:srgbClr val="84BFA4"/>
                </a:solidFill>
                <a:latin typeface="Calibri" panose="020F0502020204030204" pitchFamily="34" charset="0"/>
                <a:cs typeface="Calibri" panose="020F0502020204030204" pitchFamily="34" charset="0"/>
              </a:rPr>
              <a:t>Here</a:t>
            </a:r>
            <a:r>
              <a:rPr lang="sv-SE" sz="3200" b="1" i="1" dirty="0">
                <a:solidFill>
                  <a:srgbClr val="84BFA4"/>
                </a:solidFill>
                <a:latin typeface="Calibri" panose="020F0502020204030204" pitchFamily="34" charset="0"/>
                <a:cs typeface="Calibri" panose="020F0502020204030204" pitchFamily="34" charset="0"/>
              </a:rPr>
              <a:t> </a:t>
            </a:r>
            <a:r>
              <a:rPr lang="sv-SE" sz="3200" b="1" i="1" dirty="0" err="1">
                <a:solidFill>
                  <a:srgbClr val="84BFA4"/>
                </a:solidFill>
                <a:latin typeface="Calibri" panose="020F0502020204030204" pitchFamily="34" charset="0"/>
                <a:cs typeface="Calibri" panose="020F0502020204030204" pitchFamily="34" charset="0"/>
              </a:rPr>
              <a:t>are</a:t>
            </a:r>
            <a:r>
              <a:rPr lang="sv-SE" sz="3200" b="1" i="1" dirty="0">
                <a:solidFill>
                  <a:srgbClr val="84BFA4"/>
                </a:solidFill>
                <a:latin typeface="Calibri" panose="020F0502020204030204" pitchFamily="34" charset="0"/>
                <a:cs typeface="Calibri" panose="020F0502020204030204" pitchFamily="34" charset="0"/>
              </a:rPr>
              <a:t> </a:t>
            </a:r>
            <a:r>
              <a:rPr lang="sv-SE" sz="3200" b="1" i="1" dirty="0" err="1">
                <a:solidFill>
                  <a:srgbClr val="84BFA4"/>
                </a:solidFill>
                <a:latin typeface="Calibri" panose="020F0502020204030204" pitchFamily="34" charset="0"/>
                <a:cs typeface="Calibri" panose="020F0502020204030204" pitchFamily="34" charset="0"/>
              </a:rPr>
              <a:t>things</a:t>
            </a:r>
            <a:r>
              <a:rPr lang="sv-SE" sz="3200" b="1" i="1" dirty="0">
                <a:solidFill>
                  <a:srgbClr val="84BFA4"/>
                </a:solidFill>
                <a:latin typeface="Calibri" panose="020F0502020204030204" pitchFamily="34" charset="0"/>
                <a:cs typeface="Calibri" panose="020F0502020204030204" pitchFamily="34" charset="0"/>
              </a:rPr>
              <a:t> </a:t>
            </a:r>
            <a:r>
              <a:rPr lang="sv-SE" sz="3200" b="1" i="1" dirty="0" err="1">
                <a:solidFill>
                  <a:srgbClr val="84BFA4"/>
                </a:solidFill>
                <a:latin typeface="Calibri" panose="020F0502020204030204" pitchFamily="34" charset="0"/>
                <a:cs typeface="Calibri" panose="020F0502020204030204" pitchFamily="34" charset="0"/>
              </a:rPr>
              <a:t>you</a:t>
            </a:r>
            <a:r>
              <a:rPr lang="sv-SE" sz="3200" b="1" i="1" dirty="0">
                <a:solidFill>
                  <a:srgbClr val="84BFA4"/>
                </a:solidFill>
                <a:latin typeface="Calibri" panose="020F0502020204030204" pitchFamily="34" charset="0"/>
                <a:cs typeface="Calibri" panose="020F0502020204030204" pitchFamily="34" charset="0"/>
              </a:rPr>
              <a:t> </a:t>
            </a:r>
            <a:r>
              <a:rPr lang="sv-SE" sz="3200" b="1" i="1" dirty="0" err="1">
                <a:solidFill>
                  <a:srgbClr val="84BFA4"/>
                </a:solidFill>
                <a:latin typeface="Calibri" panose="020F0502020204030204" pitchFamily="34" charset="0"/>
                <a:cs typeface="Calibri" panose="020F0502020204030204" pitchFamily="34" charset="0"/>
              </a:rPr>
              <a:t>can</a:t>
            </a:r>
            <a:r>
              <a:rPr lang="sv-SE" sz="3200" b="1" i="1" dirty="0">
                <a:solidFill>
                  <a:srgbClr val="84BFA4"/>
                </a:solidFill>
                <a:latin typeface="Calibri" panose="020F0502020204030204" pitchFamily="34" charset="0"/>
                <a:cs typeface="Calibri" panose="020F0502020204030204" pitchFamily="34" charset="0"/>
              </a:rPr>
              <a:t> do</a:t>
            </a: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a:lnSpc>
                <a:spcPts val="2760"/>
              </a:lnSpc>
              <a:spcBef>
                <a:spcPts val="0"/>
              </a:spcBef>
              <a:buClr>
                <a:srgbClr val="B6D1E1"/>
              </a:buClr>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Talk to a professional whose job it is to listen about the things you think about. </a:t>
            </a:r>
          </a:p>
          <a:p>
            <a:pPr>
              <a:lnSpc>
                <a:spcPts val="2760"/>
              </a:lnSpc>
              <a:spcBef>
                <a:spcPts val="0"/>
              </a:spcBef>
              <a:buClr>
                <a:srgbClr val="B6D1E1"/>
              </a:buClr>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It may not help straight away, but after a while, it can. </a:t>
            </a:r>
          </a:p>
          <a:p>
            <a:pPr>
              <a:lnSpc>
                <a:spcPts val="2760"/>
              </a:lnSpc>
              <a:spcBef>
                <a:spcPts val="0"/>
              </a:spcBef>
              <a:buClr>
                <a:srgbClr val="B6D1E1"/>
              </a:buClr>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You will not forget the events, but thoughts about them will become less difficult.</a:t>
            </a:r>
          </a:p>
          <a:p>
            <a:pPr marL="0" lv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Graphic 4">
            <a:extLst>
              <a:ext uri="{FF2B5EF4-FFF2-40B4-BE49-F238E27FC236}">
                <a16:creationId xmlns:a16="http://schemas.microsoft.com/office/drawing/2014/main" id="{B3345D2B-0537-8635-5B15-A82999F5C6E1}"/>
              </a:ext>
            </a:extLst>
          </p:cNvPr>
          <p:cNvSpPr/>
          <p:nvPr/>
        </p:nvSpPr>
        <p:spPr>
          <a:xfrm>
            <a:off x="10654827" y="-672374"/>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cxnSp>
        <p:nvCxnSpPr>
          <p:cNvPr id="6" name="Straight Connector 5">
            <a:extLst>
              <a:ext uri="{FF2B5EF4-FFF2-40B4-BE49-F238E27FC236}">
                <a16:creationId xmlns:a16="http://schemas.microsoft.com/office/drawing/2014/main" id="{E8B1F143-66C8-B5CE-822D-BB995C708CA2}"/>
              </a:ext>
            </a:extLst>
          </p:cNvPr>
          <p:cNvCxnSpPr>
            <a:cxnSpLocks/>
          </p:cNvCxnSpPr>
          <p:nvPr/>
        </p:nvCxnSpPr>
        <p:spPr>
          <a:xfrm>
            <a:off x="10927690" y="1867822"/>
            <a:ext cx="0" cy="2949106"/>
          </a:xfrm>
          <a:prstGeom prst="line">
            <a:avLst/>
          </a:prstGeom>
          <a:ln w="28575">
            <a:solidFill>
              <a:srgbClr val="84BFA4"/>
            </a:solidFill>
            <a:prstDash val="sysDot"/>
          </a:ln>
        </p:spPr>
        <p:style>
          <a:lnRef idx="1">
            <a:schemeClr val="accent1"/>
          </a:lnRef>
          <a:fillRef idx="0">
            <a:schemeClr val="accent1"/>
          </a:fillRef>
          <a:effectRef idx="0">
            <a:schemeClr val="accent1"/>
          </a:effectRef>
          <a:fontRef idx="minor">
            <a:schemeClr val="tx1"/>
          </a:fontRef>
        </p:style>
      </p:cxnSp>
      <p:pic>
        <p:nvPicPr>
          <p:cNvPr id="3" name="Graphic 2" descr="Stacked Rocks with solid fill">
            <a:extLst>
              <a:ext uri="{FF2B5EF4-FFF2-40B4-BE49-F238E27FC236}">
                <a16:creationId xmlns:a16="http://schemas.microsoft.com/office/drawing/2014/main" id="{244EEB7D-506B-B43D-BC35-429C66CD822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70490" y="4827814"/>
            <a:ext cx="914400" cy="914400"/>
          </a:xfrm>
          <a:prstGeom prst="rect">
            <a:avLst/>
          </a:prstGeom>
        </p:spPr>
      </p:pic>
    </p:spTree>
    <p:extLst>
      <p:ext uri="{BB962C8B-B14F-4D97-AF65-F5344CB8AC3E}">
        <p14:creationId xmlns:p14="http://schemas.microsoft.com/office/powerpoint/2010/main" val="1507638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D6C64B6-1CBD-ADA9-18FD-1FC4AFA8D96C}"/>
              </a:ext>
            </a:extLst>
          </p:cNvPr>
          <p:cNvSpPr>
            <a:spLocks noGrp="1"/>
          </p:cNvSpPr>
          <p:nvPr>
            <p:ph type="body" sz="quarter" idx="16"/>
          </p:nvPr>
        </p:nvSpPr>
        <p:spPr/>
        <p:txBody>
          <a:bodyPr>
            <a:noAutofit/>
          </a:bodyPr>
          <a:lstStyle/>
          <a:p>
            <a:r>
              <a:rPr lang="en-US" b="1" dirty="0"/>
              <a:t>Personal Balance, Health &amp; Self-Leadership</a:t>
            </a:r>
          </a:p>
          <a:p>
            <a:endParaRPr lang="en-US" b="1" dirty="0"/>
          </a:p>
          <a:p>
            <a:endParaRPr lang="en-US" b="1" dirty="0"/>
          </a:p>
        </p:txBody>
      </p:sp>
      <p:sp>
        <p:nvSpPr>
          <p:cNvPr id="19" name="Text Placeholder 18">
            <a:extLst>
              <a:ext uri="{FF2B5EF4-FFF2-40B4-BE49-F238E27FC236}">
                <a16:creationId xmlns:a16="http://schemas.microsoft.com/office/drawing/2014/main" id="{91652846-9F98-C50D-267D-C9E01676B01A}"/>
              </a:ext>
            </a:extLst>
          </p:cNvPr>
          <p:cNvSpPr>
            <a:spLocks noGrp="1"/>
          </p:cNvSpPr>
          <p:nvPr>
            <p:ph type="body" sz="quarter" idx="15"/>
          </p:nvPr>
        </p:nvSpPr>
        <p:spPr>
          <a:xfrm>
            <a:off x="6164250" y="371364"/>
            <a:ext cx="700387" cy="689518"/>
          </a:xfrm>
        </p:spPr>
        <p:txBody>
          <a:bodyPr/>
          <a:lstStyle/>
          <a:p>
            <a:r>
              <a:rPr lang="en-US" dirty="0"/>
              <a:t>01</a:t>
            </a:r>
          </a:p>
        </p:txBody>
      </p:sp>
      <p:sp>
        <p:nvSpPr>
          <p:cNvPr id="21" name="Text Placeholder 20">
            <a:extLst>
              <a:ext uri="{FF2B5EF4-FFF2-40B4-BE49-F238E27FC236}">
                <a16:creationId xmlns:a16="http://schemas.microsoft.com/office/drawing/2014/main" id="{70A1A5CE-BD0B-A6C2-3753-08594125AE23}"/>
              </a:ext>
            </a:extLst>
          </p:cNvPr>
          <p:cNvSpPr>
            <a:spLocks noGrp="1"/>
          </p:cNvSpPr>
          <p:nvPr>
            <p:ph type="body" sz="quarter" idx="14"/>
          </p:nvPr>
        </p:nvSpPr>
        <p:spPr>
          <a:xfrm>
            <a:off x="6879627" y="371364"/>
            <a:ext cx="4804984" cy="689519"/>
          </a:xfrm>
        </p:spPr>
        <p:txBody>
          <a:bodyPr/>
          <a:lstStyle/>
          <a:p>
            <a:pPr>
              <a:lnSpc>
                <a:spcPct val="107000"/>
              </a:lnSpc>
              <a:spcAft>
                <a:spcPts val="800"/>
              </a:spcAft>
            </a:pPr>
            <a:r>
              <a:rPr lang="sv-SE" sz="2400" dirty="0">
                <a:latin typeface="Calibri" panose="020F0502020204030204" pitchFamily="34" charset="0"/>
                <a:ea typeface="Calibri" panose="020F0502020204030204" pitchFamily="34" charset="0"/>
              </a:rPr>
              <a:t>Health - Eating Habits</a:t>
            </a:r>
          </a:p>
        </p:txBody>
      </p:sp>
      <p:sp>
        <p:nvSpPr>
          <p:cNvPr id="23" name="Text Placeholder 22">
            <a:extLst>
              <a:ext uri="{FF2B5EF4-FFF2-40B4-BE49-F238E27FC236}">
                <a16:creationId xmlns:a16="http://schemas.microsoft.com/office/drawing/2014/main" id="{9E1E7557-624B-34E8-1A3F-66256A3FA1BB}"/>
              </a:ext>
            </a:extLst>
          </p:cNvPr>
          <p:cNvSpPr>
            <a:spLocks noGrp="1"/>
          </p:cNvSpPr>
          <p:nvPr>
            <p:ph type="body" sz="quarter" idx="29"/>
          </p:nvPr>
        </p:nvSpPr>
        <p:spPr>
          <a:xfrm>
            <a:off x="6164250" y="1098756"/>
            <a:ext cx="700387" cy="689518"/>
          </a:xfrm>
        </p:spPr>
        <p:txBody>
          <a:bodyPr/>
          <a:lstStyle/>
          <a:p>
            <a:r>
              <a:rPr lang="en-US" dirty="0"/>
              <a:t>02</a:t>
            </a:r>
          </a:p>
        </p:txBody>
      </p:sp>
      <p:sp>
        <p:nvSpPr>
          <p:cNvPr id="25" name="Text Placeholder 24">
            <a:extLst>
              <a:ext uri="{FF2B5EF4-FFF2-40B4-BE49-F238E27FC236}">
                <a16:creationId xmlns:a16="http://schemas.microsoft.com/office/drawing/2014/main" id="{ECEC036F-1F07-5075-F1F7-9BBBB7240855}"/>
              </a:ext>
            </a:extLst>
          </p:cNvPr>
          <p:cNvSpPr>
            <a:spLocks noGrp="1"/>
          </p:cNvSpPr>
          <p:nvPr>
            <p:ph type="body" sz="quarter" idx="30"/>
          </p:nvPr>
        </p:nvSpPr>
        <p:spPr>
          <a:xfrm>
            <a:off x="6879627" y="1069018"/>
            <a:ext cx="4804984" cy="689519"/>
          </a:xfrm>
        </p:spPr>
        <p:txBody>
          <a:bodyPr/>
          <a:lstStyle/>
          <a:p>
            <a:r>
              <a:rPr lang="sv-SE" sz="2400" dirty="0">
                <a:latin typeface="Calibri" panose="020F0502020204030204" pitchFamily="34" charset="0"/>
                <a:ea typeface="Calibri" panose="020F0502020204030204" pitchFamily="34" charset="0"/>
              </a:rPr>
              <a:t>Health - </a:t>
            </a:r>
            <a:r>
              <a:rPr lang="en-US" sz="2400" dirty="0"/>
              <a:t>Physical Exercise</a:t>
            </a:r>
          </a:p>
        </p:txBody>
      </p:sp>
      <p:sp>
        <p:nvSpPr>
          <p:cNvPr id="27" name="Text Placeholder 26">
            <a:extLst>
              <a:ext uri="{FF2B5EF4-FFF2-40B4-BE49-F238E27FC236}">
                <a16:creationId xmlns:a16="http://schemas.microsoft.com/office/drawing/2014/main" id="{244D583B-8ECF-26EB-B743-57BF243E543D}"/>
              </a:ext>
            </a:extLst>
          </p:cNvPr>
          <p:cNvSpPr>
            <a:spLocks noGrp="1"/>
          </p:cNvSpPr>
          <p:nvPr>
            <p:ph type="body" sz="quarter" idx="31"/>
          </p:nvPr>
        </p:nvSpPr>
        <p:spPr>
          <a:xfrm>
            <a:off x="6164250" y="1826148"/>
            <a:ext cx="700387" cy="689518"/>
          </a:xfrm>
        </p:spPr>
        <p:txBody>
          <a:bodyPr/>
          <a:lstStyle/>
          <a:p>
            <a:r>
              <a:rPr lang="en-US" dirty="0"/>
              <a:t>03</a:t>
            </a:r>
          </a:p>
        </p:txBody>
      </p:sp>
      <p:sp>
        <p:nvSpPr>
          <p:cNvPr id="29" name="Text Placeholder 28">
            <a:extLst>
              <a:ext uri="{FF2B5EF4-FFF2-40B4-BE49-F238E27FC236}">
                <a16:creationId xmlns:a16="http://schemas.microsoft.com/office/drawing/2014/main" id="{329722A7-85F3-6333-1B29-589BCF5EE4C4}"/>
              </a:ext>
            </a:extLst>
          </p:cNvPr>
          <p:cNvSpPr>
            <a:spLocks noGrp="1"/>
          </p:cNvSpPr>
          <p:nvPr>
            <p:ph type="body" sz="quarter" idx="32"/>
          </p:nvPr>
        </p:nvSpPr>
        <p:spPr>
          <a:xfrm>
            <a:off x="6879627" y="1815659"/>
            <a:ext cx="4804984" cy="689519"/>
          </a:xfrm>
        </p:spPr>
        <p:txBody>
          <a:bodyPr/>
          <a:lstStyle/>
          <a:p>
            <a:pPr>
              <a:lnSpc>
                <a:spcPct val="107000"/>
              </a:lnSpc>
              <a:spcAft>
                <a:spcPts val="800"/>
              </a:spcAft>
            </a:pPr>
            <a:r>
              <a:rPr lang="sv-SE" sz="2400" dirty="0">
                <a:latin typeface="Calibri" panose="020F0502020204030204" pitchFamily="34" charset="0"/>
                <a:ea typeface="Calibri" panose="020F0502020204030204" pitchFamily="34" charset="0"/>
              </a:rPr>
              <a:t>Health - Sleep</a:t>
            </a:r>
          </a:p>
        </p:txBody>
      </p:sp>
      <p:sp>
        <p:nvSpPr>
          <p:cNvPr id="31" name="Text Placeholder 30">
            <a:extLst>
              <a:ext uri="{FF2B5EF4-FFF2-40B4-BE49-F238E27FC236}">
                <a16:creationId xmlns:a16="http://schemas.microsoft.com/office/drawing/2014/main" id="{C2072E1F-1083-D39D-D0D3-A4D700FF8BFC}"/>
              </a:ext>
            </a:extLst>
          </p:cNvPr>
          <p:cNvSpPr>
            <a:spLocks noGrp="1"/>
          </p:cNvSpPr>
          <p:nvPr>
            <p:ph type="body" sz="quarter" idx="33"/>
          </p:nvPr>
        </p:nvSpPr>
        <p:spPr>
          <a:xfrm>
            <a:off x="6164250" y="2553540"/>
            <a:ext cx="700387" cy="689518"/>
          </a:xfrm>
        </p:spPr>
        <p:txBody>
          <a:bodyPr/>
          <a:lstStyle/>
          <a:p>
            <a:r>
              <a:rPr lang="en-US" dirty="0"/>
              <a:t>04</a:t>
            </a:r>
          </a:p>
        </p:txBody>
      </p:sp>
      <p:sp>
        <p:nvSpPr>
          <p:cNvPr id="33" name="Text Placeholder 32">
            <a:extLst>
              <a:ext uri="{FF2B5EF4-FFF2-40B4-BE49-F238E27FC236}">
                <a16:creationId xmlns:a16="http://schemas.microsoft.com/office/drawing/2014/main" id="{0F6B33F7-D4BA-F203-A0F7-E1264AF5B76A}"/>
              </a:ext>
            </a:extLst>
          </p:cNvPr>
          <p:cNvSpPr>
            <a:spLocks noGrp="1"/>
          </p:cNvSpPr>
          <p:nvPr>
            <p:ph type="body" sz="quarter" idx="34"/>
          </p:nvPr>
        </p:nvSpPr>
        <p:spPr>
          <a:xfrm>
            <a:off x="6879627" y="2513313"/>
            <a:ext cx="4804984" cy="689519"/>
          </a:xfrm>
        </p:spPr>
        <p:txBody>
          <a:bodyPr/>
          <a:lstStyle/>
          <a:p>
            <a:pPr>
              <a:lnSpc>
                <a:spcPct val="107000"/>
              </a:lnSpc>
              <a:spcAft>
                <a:spcPts val="800"/>
              </a:spcAft>
            </a:pPr>
            <a:r>
              <a:rPr lang="sv-SE" sz="2400" dirty="0">
                <a:latin typeface="Calibri" panose="020F0502020204030204" pitchFamily="34" charset="0"/>
                <a:ea typeface="Calibri" panose="020F0502020204030204" pitchFamily="34" charset="0"/>
              </a:rPr>
              <a:t>Health - Alcohol</a:t>
            </a:r>
          </a:p>
        </p:txBody>
      </p:sp>
      <p:sp>
        <p:nvSpPr>
          <p:cNvPr id="35" name="Text Placeholder 34">
            <a:extLst>
              <a:ext uri="{FF2B5EF4-FFF2-40B4-BE49-F238E27FC236}">
                <a16:creationId xmlns:a16="http://schemas.microsoft.com/office/drawing/2014/main" id="{8AE76B5F-EAD9-5899-24F2-68152746F8CE}"/>
              </a:ext>
            </a:extLst>
          </p:cNvPr>
          <p:cNvSpPr>
            <a:spLocks noGrp="1"/>
          </p:cNvSpPr>
          <p:nvPr>
            <p:ph type="body" sz="quarter" idx="35"/>
          </p:nvPr>
        </p:nvSpPr>
        <p:spPr>
          <a:xfrm>
            <a:off x="6164250" y="3280932"/>
            <a:ext cx="700387" cy="689518"/>
          </a:xfrm>
        </p:spPr>
        <p:txBody>
          <a:bodyPr/>
          <a:lstStyle/>
          <a:p>
            <a:r>
              <a:rPr lang="en-US" dirty="0"/>
              <a:t>05</a:t>
            </a:r>
          </a:p>
        </p:txBody>
      </p:sp>
      <p:sp>
        <p:nvSpPr>
          <p:cNvPr id="5" name="Text Placeholder 30">
            <a:extLst>
              <a:ext uri="{FF2B5EF4-FFF2-40B4-BE49-F238E27FC236}">
                <a16:creationId xmlns:a16="http://schemas.microsoft.com/office/drawing/2014/main" id="{FB46D6DF-0D7E-C95B-23FC-E6A3B396CE08}"/>
              </a:ext>
            </a:extLst>
          </p:cNvPr>
          <p:cNvSpPr txBox="1">
            <a:spLocks/>
          </p:cNvSpPr>
          <p:nvPr/>
        </p:nvSpPr>
        <p:spPr>
          <a:xfrm>
            <a:off x="6164250" y="4008324"/>
            <a:ext cx="700387" cy="578329"/>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baseline="0">
                <a:solidFill>
                  <a:srgbClr val="84BFA4"/>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06</a:t>
            </a:r>
          </a:p>
        </p:txBody>
      </p:sp>
      <p:sp>
        <p:nvSpPr>
          <p:cNvPr id="6" name="Text Placeholder 32">
            <a:extLst>
              <a:ext uri="{FF2B5EF4-FFF2-40B4-BE49-F238E27FC236}">
                <a16:creationId xmlns:a16="http://schemas.microsoft.com/office/drawing/2014/main" id="{A5E4FAFA-24A2-38CB-DD57-BC2DE9E335C9}"/>
              </a:ext>
            </a:extLst>
          </p:cNvPr>
          <p:cNvSpPr txBox="1">
            <a:spLocks/>
          </p:cNvSpPr>
          <p:nvPr/>
        </p:nvSpPr>
        <p:spPr>
          <a:xfrm>
            <a:off x="6879627" y="3924950"/>
            <a:ext cx="5172888" cy="689519"/>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en-GB" sz="2400" dirty="0">
                <a:effectLst/>
                <a:latin typeface="Calibri" panose="020F0502020204030204" pitchFamily="34" charset="0"/>
                <a:ea typeface="Calibri" panose="020F0502020204030204" pitchFamily="34" charset="0"/>
              </a:rPr>
              <a:t>How can I </a:t>
            </a:r>
            <a:r>
              <a:rPr lang="en-GB" sz="2400" dirty="0">
                <a:latin typeface="Calibri" panose="020F0502020204030204" pitchFamily="34" charset="0"/>
                <a:ea typeface="Calibri" panose="020F0502020204030204" pitchFamily="34" charset="0"/>
              </a:rPr>
              <a:t>I</a:t>
            </a:r>
            <a:r>
              <a:rPr lang="en-GB" sz="2400" dirty="0">
                <a:effectLst/>
                <a:latin typeface="Calibri" panose="020F0502020204030204" pitchFamily="34" charset="0"/>
                <a:ea typeface="Calibri" panose="020F0502020204030204" pitchFamily="34" charset="0"/>
              </a:rPr>
              <a:t>mprove my Mental </a:t>
            </a:r>
            <a:r>
              <a:rPr lang="en-GB" sz="2400" dirty="0">
                <a:latin typeface="Calibri" panose="020F0502020204030204" pitchFamily="34" charset="0"/>
                <a:ea typeface="Calibri" panose="020F0502020204030204" pitchFamily="34" charset="0"/>
              </a:rPr>
              <a:t>H</a:t>
            </a:r>
            <a:r>
              <a:rPr lang="en-GB" sz="2400" dirty="0">
                <a:effectLst/>
                <a:latin typeface="Calibri" panose="020F0502020204030204" pitchFamily="34" charset="0"/>
                <a:ea typeface="Calibri" panose="020F0502020204030204" pitchFamily="34" charset="0"/>
              </a:rPr>
              <a:t>ealth?</a:t>
            </a:r>
          </a:p>
        </p:txBody>
      </p:sp>
      <p:sp>
        <p:nvSpPr>
          <p:cNvPr id="9" name="Text Placeholder 8">
            <a:extLst>
              <a:ext uri="{FF2B5EF4-FFF2-40B4-BE49-F238E27FC236}">
                <a16:creationId xmlns:a16="http://schemas.microsoft.com/office/drawing/2014/main" id="{A4212617-A110-7DAD-87EB-F3E962E09E22}"/>
              </a:ext>
            </a:extLst>
          </p:cNvPr>
          <p:cNvSpPr>
            <a:spLocks noGrp="1"/>
          </p:cNvSpPr>
          <p:nvPr>
            <p:ph type="body" sz="quarter" idx="36"/>
          </p:nvPr>
        </p:nvSpPr>
        <p:spPr>
          <a:xfrm>
            <a:off x="6879627" y="3292612"/>
            <a:ext cx="4804984" cy="689519"/>
          </a:xfrm>
        </p:spPr>
        <p:txBody>
          <a:bodyPr/>
          <a:lstStyle/>
          <a:p>
            <a:r>
              <a:rPr lang="en-US" sz="2400" dirty="0"/>
              <a:t>Stress and Traumatic Events</a:t>
            </a:r>
          </a:p>
        </p:txBody>
      </p:sp>
      <p:sp>
        <p:nvSpPr>
          <p:cNvPr id="15" name="Text Placeholder 30">
            <a:extLst>
              <a:ext uri="{FF2B5EF4-FFF2-40B4-BE49-F238E27FC236}">
                <a16:creationId xmlns:a16="http://schemas.microsoft.com/office/drawing/2014/main" id="{9384C9BF-0815-E373-ACC7-A15A303861C1}"/>
              </a:ext>
            </a:extLst>
          </p:cNvPr>
          <p:cNvSpPr txBox="1">
            <a:spLocks/>
          </p:cNvSpPr>
          <p:nvPr/>
        </p:nvSpPr>
        <p:spPr>
          <a:xfrm>
            <a:off x="6164250" y="4624525"/>
            <a:ext cx="700387" cy="578329"/>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baseline="0">
                <a:solidFill>
                  <a:srgbClr val="84BFA4"/>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07</a:t>
            </a:r>
          </a:p>
        </p:txBody>
      </p:sp>
      <p:sp>
        <p:nvSpPr>
          <p:cNvPr id="16" name="Text Placeholder 32">
            <a:extLst>
              <a:ext uri="{FF2B5EF4-FFF2-40B4-BE49-F238E27FC236}">
                <a16:creationId xmlns:a16="http://schemas.microsoft.com/office/drawing/2014/main" id="{72B60223-549F-D13A-35AC-8C9901A551B1}"/>
              </a:ext>
            </a:extLst>
          </p:cNvPr>
          <p:cNvSpPr txBox="1">
            <a:spLocks/>
          </p:cNvSpPr>
          <p:nvPr/>
        </p:nvSpPr>
        <p:spPr>
          <a:xfrm>
            <a:off x="6879627" y="4557290"/>
            <a:ext cx="4804984" cy="689519"/>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sv-SE" sz="2400" dirty="0">
                <a:latin typeface="Calibri" panose="020F0502020204030204" pitchFamily="34" charset="0"/>
                <a:ea typeface="Calibri" panose="020F0502020204030204" pitchFamily="34" charset="0"/>
              </a:rPr>
              <a:t>Self-Leadership &amp; Empowerment</a:t>
            </a:r>
          </a:p>
        </p:txBody>
      </p:sp>
      <p:pic>
        <p:nvPicPr>
          <p:cNvPr id="4" name="Picture 3">
            <a:extLst>
              <a:ext uri="{FF2B5EF4-FFF2-40B4-BE49-F238E27FC236}">
                <a16:creationId xmlns:a16="http://schemas.microsoft.com/office/drawing/2014/main" id="{E4195620-186F-2788-B9C9-522127479ECB}"/>
              </a:ext>
            </a:extLst>
          </p:cNvPr>
          <p:cNvPicPr>
            <a:picLocks noChangeAspect="1"/>
          </p:cNvPicPr>
          <p:nvPr/>
        </p:nvPicPr>
        <p:blipFill>
          <a:blip r:embed="rId2"/>
          <a:stretch>
            <a:fillRect/>
          </a:stretch>
        </p:blipFill>
        <p:spPr>
          <a:xfrm>
            <a:off x="6514443" y="5703747"/>
            <a:ext cx="1580952" cy="333333"/>
          </a:xfrm>
          <a:prstGeom prst="rect">
            <a:avLst/>
          </a:prstGeom>
        </p:spPr>
      </p:pic>
      <p:pic>
        <p:nvPicPr>
          <p:cNvPr id="8" name="Picture 7" descr="A close-up of a text&#10;&#10;Description automatically generated">
            <a:extLst>
              <a:ext uri="{FF2B5EF4-FFF2-40B4-BE49-F238E27FC236}">
                <a16:creationId xmlns:a16="http://schemas.microsoft.com/office/drawing/2014/main" id="{7AAB2EDD-C1CB-A5FC-DD59-C2BA02571117}"/>
              </a:ext>
            </a:extLst>
          </p:cNvPr>
          <p:cNvPicPr>
            <a:picLocks noChangeAspect="1"/>
          </p:cNvPicPr>
          <p:nvPr/>
        </p:nvPicPr>
        <p:blipFill>
          <a:blip r:embed="rId3"/>
          <a:stretch>
            <a:fillRect/>
          </a:stretch>
        </p:blipFill>
        <p:spPr>
          <a:xfrm>
            <a:off x="8205093" y="5555335"/>
            <a:ext cx="3694547" cy="651407"/>
          </a:xfrm>
          <a:prstGeom prst="rect">
            <a:avLst/>
          </a:prstGeom>
        </p:spPr>
      </p:pic>
    </p:spTree>
    <p:extLst>
      <p:ext uri="{BB962C8B-B14F-4D97-AF65-F5344CB8AC3E}">
        <p14:creationId xmlns:p14="http://schemas.microsoft.com/office/powerpoint/2010/main" val="12560594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9203C-6663-E3B7-2548-87C21B807893}"/>
              </a:ext>
            </a:extLst>
          </p:cNvPr>
          <p:cNvSpPr>
            <a:spLocks noGrp="1"/>
          </p:cNvSpPr>
          <p:nvPr>
            <p:ph type="body" sz="quarter" idx="14"/>
          </p:nvPr>
        </p:nvSpPr>
        <p:spPr>
          <a:xfrm>
            <a:off x="1333027" y="551619"/>
            <a:ext cx="7176159" cy="3217862"/>
          </a:xfrm>
        </p:spPr>
        <p:txBody>
          <a:bodyPr/>
          <a:lstStyle/>
          <a:p>
            <a:r>
              <a:rPr lang="en-US" dirty="0"/>
              <a:t>06</a:t>
            </a:r>
          </a:p>
        </p:txBody>
      </p:sp>
      <p:sp>
        <p:nvSpPr>
          <p:cNvPr id="3" name="Text Placeholder 2">
            <a:extLst>
              <a:ext uri="{FF2B5EF4-FFF2-40B4-BE49-F238E27FC236}">
                <a16:creationId xmlns:a16="http://schemas.microsoft.com/office/drawing/2014/main" id="{6183CCB9-EF15-4B2E-1E5E-536700B96AEA}"/>
              </a:ext>
            </a:extLst>
          </p:cNvPr>
          <p:cNvSpPr>
            <a:spLocks noGrp="1"/>
          </p:cNvSpPr>
          <p:nvPr>
            <p:ph type="body" sz="quarter" idx="15"/>
          </p:nvPr>
        </p:nvSpPr>
        <p:spPr>
          <a:xfrm>
            <a:off x="1333027" y="1794632"/>
            <a:ext cx="7176159" cy="3217862"/>
          </a:xfrm>
        </p:spPr>
        <p:txBody>
          <a:bodyPr/>
          <a:lstStyle/>
          <a:p>
            <a:pPr>
              <a:spcBef>
                <a:spcPts val="1400"/>
              </a:spcBef>
              <a:spcAft>
                <a:spcPts val="1400"/>
              </a:spcAft>
            </a:pPr>
            <a:r>
              <a:rPr lang="en-GB" sz="6000" b="1" dirty="0">
                <a:effectLst/>
                <a:latin typeface="Arial" panose="020B0604020202020204" pitchFamily="34" charset="0"/>
                <a:ea typeface="Arial" panose="020B0604020202020204" pitchFamily="34" charset="0"/>
              </a:rPr>
              <a:t>How </a:t>
            </a:r>
            <a:r>
              <a:rPr lang="en-GB" sz="6000" dirty="0">
                <a:latin typeface="Arial" panose="020B0604020202020204" pitchFamily="34" charset="0"/>
                <a:ea typeface="Arial" panose="020B0604020202020204" pitchFamily="34" charset="0"/>
              </a:rPr>
              <a:t>can I </a:t>
            </a:r>
            <a:r>
              <a:rPr lang="en-GB" sz="6000" b="1" dirty="0">
                <a:effectLst/>
                <a:latin typeface="Arial" panose="020B0604020202020204" pitchFamily="34" charset="0"/>
                <a:ea typeface="Arial" panose="020B0604020202020204" pitchFamily="34" charset="0"/>
              </a:rPr>
              <a:t>improve my mental health?</a:t>
            </a:r>
            <a:endParaRPr lang="sv-SE" sz="6000" dirty="0">
              <a:effectLst/>
              <a:latin typeface="Times New Roman" panose="02020603050405020304" pitchFamily="18" charset="0"/>
              <a:ea typeface="Times New Roman" panose="02020603050405020304" pitchFamily="18" charset="0"/>
            </a:endParaRPr>
          </a:p>
          <a:p>
            <a:endParaRPr lang="en-US" sz="6000" dirty="0"/>
          </a:p>
        </p:txBody>
      </p:sp>
    </p:spTree>
    <p:extLst>
      <p:ext uri="{BB962C8B-B14F-4D97-AF65-F5344CB8AC3E}">
        <p14:creationId xmlns:p14="http://schemas.microsoft.com/office/powerpoint/2010/main" val="22737555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697424"/>
            <a:ext cx="12192000" cy="929898"/>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607877" y="897917"/>
            <a:ext cx="7387771" cy="868890"/>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How can I improve my mental health?</a:t>
            </a: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600003" y="2138766"/>
            <a:ext cx="9033853" cy="3804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There are many things you can do yourself to feel better. It is important to sleep and eat well and to be physically active every day.</a:t>
            </a:r>
          </a:p>
          <a:p>
            <a:pPr marL="0" indent="0">
              <a:lnSpc>
                <a:spcPts val="2760"/>
              </a:lnSpc>
              <a:spcBef>
                <a:spcPts val="0"/>
              </a:spcBef>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Graphic 4">
            <a:extLst>
              <a:ext uri="{FF2B5EF4-FFF2-40B4-BE49-F238E27FC236}">
                <a16:creationId xmlns:a16="http://schemas.microsoft.com/office/drawing/2014/main" id="{B3345D2B-0537-8635-5B15-A82999F5C6E1}"/>
              </a:ext>
            </a:extLst>
          </p:cNvPr>
          <p:cNvSpPr/>
          <p:nvPr/>
        </p:nvSpPr>
        <p:spPr>
          <a:xfrm>
            <a:off x="10377242" y="-881743"/>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cxnSp>
        <p:nvCxnSpPr>
          <p:cNvPr id="6" name="Straight Connector 5">
            <a:extLst>
              <a:ext uri="{FF2B5EF4-FFF2-40B4-BE49-F238E27FC236}">
                <a16:creationId xmlns:a16="http://schemas.microsoft.com/office/drawing/2014/main" id="{DE0BB052-2179-0A2F-19CE-91863A36C65B}"/>
              </a:ext>
            </a:extLst>
          </p:cNvPr>
          <p:cNvCxnSpPr>
            <a:cxnSpLocks/>
          </p:cNvCxnSpPr>
          <p:nvPr/>
        </p:nvCxnSpPr>
        <p:spPr>
          <a:xfrm>
            <a:off x="10927690" y="1867822"/>
            <a:ext cx="0" cy="2949106"/>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pic>
        <p:nvPicPr>
          <p:cNvPr id="3" name="Graphic 2" descr="Head with gears outline">
            <a:extLst>
              <a:ext uri="{FF2B5EF4-FFF2-40B4-BE49-F238E27FC236}">
                <a16:creationId xmlns:a16="http://schemas.microsoft.com/office/drawing/2014/main" id="{7C05E20D-85AB-0FB7-EDFC-A4571038646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72056" y="4898571"/>
            <a:ext cx="1143001" cy="1143001"/>
          </a:xfrm>
          <a:prstGeom prst="rect">
            <a:avLst/>
          </a:prstGeom>
        </p:spPr>
      </p:pic>
      <p:sp>
        <p:nvSpPr>
          <p:cNvPr id="4" name="Text Placeholder 3">
            <a:extLst>
              <a:ext uri="{FF2B5EF4-FFF2-40B4-BE49-F238E27FC236}">
                <a16:creationId xmlns:a16="http://schemas.microsoft.com/office/drawing/2014/main" id="{5BEE6A48-D92B-7C94-34F0-B60166174E61}"/>
              </a:ext>
            </a:extLst>
          </p:cNvPr>
          <p:cNvSpPr txBox="1">
            <a:spLocks/>
          </p:cNvSpPr>
          <p:nvPr/>
        </p:nvSpPr>
        <p:spPr>
          <a:xfrm>
            <a:off x="638103" y="3347356"/>
            <a:ext cx="9033853" cy="27973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sv-SE" sz="3200" b="1" i="1" dirty="0" err="1">
                <a:solidFill>
                  <a:srgbClr val="B6D1E1"/>
                </a:solidFill>
                <a:latin typeface="Calibri" panose="020F0502020204030204" pitchFamily="34" charset="0"/>
                <a:cs typeface="Calibri" panose="020F0502020204030204" pitchFamily="34" charset="0"/>
              </a:rPr>
              <a:t>When</a:t>
            </a:r>
            <a:r>
              <a:rPr lang="sv-SE" sz="3200" b="1" i="1" dirty="0">
                <a:solidFill>
                  <a:srgbClr val="B6D1E1"/>
                </a:solidFill>
                <a:latin typeface="Calibri" panose="020F0502020204030204" pitchFamily="34" charset="0"/>
                <a:cs typeface="Calibri" panose="020F0502020204030204" pitchFamily="34" charset="0"/>
              </a:rPr>
              <a:t> to </a:t>
            </a:r>
            <a:r>
              <a:rPr lang="sv-SE" sz="3200" b="1" i="1" dirty="0" err="1">
                <a:solidFill>
                  <a:srgbClr val="B6D1E1"/>
                </a:solidFill>
                <a:latin typeface="Calibri" panose="020F0502020204030204" pitchFamily="34" charset="0"/>
                <a:cs typeface="Calibri" panose="020F0502020204030204" pitchFamily="34" charset="0"/>
              </a:rPr>
              <a:t>seek</a:t>
            </a:r>
            <a:r>
              <a:rPr lang="sv-SE" sz="3200" b="1" i="1" dirty="0">
                <a:solidFill>
                  <a:srgbClr val="B6D1E1"/>
                </a:solidFill>
                <a:latin typeface="Calibri" panose="020F0502020204030204" pitchFamily="34" charset="0"/>
                <a:cs typeface="Calibri" panose="020F0502020204030204" pitchFamily="34" charset="0"/>
              </a:rPr>
              <a:t> </a:t>
            </a:r>
            <a:r>
              <a:rPr lang="sv-SE" sz="3200" b="1" i="1" dirty="0" err="1">
                <a:solidFill>
                  <a:srgbClr val="B6D1E1"/>
                </a:solidFill>
                <a:latin typeface="Calibri" panose="020F0502020204030204" pitchFamily="34" charset="0"/>
                <a:cs typeface="Calibri" panose="020F0502020204030204" pitchFamily="34" charset="0"/>
              </a:rPr>
              <a:t>help</a:t>
            </a:r>
            <a:endParaRPr lang="sv-SE" sz="3200" b="1" i="1" dirty="0">
              <a:solidFill>
                <a:srgbClr val="B6D1E1"/>
              </a:solidFill>
              <a:latin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You may feel bad once in a while without needing medical care, but if you feel bad for a long time and have difficulties coping with everyday life, you need to seek help. If you feel that you do not want to live any longer, you also need to seek help.</a:t>
            </a: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489218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697424"/>
            <a:ext cx="12192000" cy="929898"/>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607877" y="897917"/>
            <a:ext cx="7387771" cy="868890"/>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How can I improve my mental health?</a:t>
            </a: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600003" y="2138766"/>
            <a:ext cx="9033853" cy="3804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sv-SE" sz="3200" b="1" i="1" dirty="0" err="1">
                <a:solidFill>
                  <a:srgbClr val="B6D1E1"/>
                </a:solidFill>
                <a:latin typeface="Calibri" panose="020F0502020204030204" pitchFamily="34" charset="0"/>
                <a:cs typeface="Calibri" panose="020F0502020204030204" pitchFamily="34" charset="0"/>
              </a:rPr>
              <a:t>Give</a:t>
            </a:r>
            <a:r>
              <a:rPr lang="sv-SE" sz="3200" b="1" i="1" dirty="0">
                <a:solidFill>
                  <a:srgbClr val="B6D1E1"/>
                </a:solidFill>
                <a:latin typeface="Calibri" panose="020F0502020204030204" pitchFamily="34" charset="0"/>
                <a:cs typeface="Calibri" panose="020F0502020204030204" pitchFamily="34" charset="0"/>
              </a:rPr>
              <a:t> </a:t>
            </a:r>
            <a:r>
              <a:rPr lang="sv-SE" sz="3200" b="1" i="1" dirty="0" err="1">
                <a:solidFill>
                  <a:srgbClr val="B6D1E1"/>
                </a:solidFill>
                <a:latin typeface="Calibri" panose="020F0502020204030204" pitchFamily="34" charset="0"/>
                <a:cs typeface="Calibri" panose="020F0502020204030204" pitchFamily="34" charset="0"/>
              </a:rPr>
              <a:t>yourself</a:t>
            </a:r>
            <a:r>
              <a:rPr lang="sv-SE" sz="3200" b="1" i="1" dirty="0">
                <a:solidFill>
                  <a:srgbClr val="B6D1E1"/>
                </a:solidFill>
                <a:latin typeface="Calibri" panose="020F0502020204030204" pitchFamily="34" charset="0"/>
                <a:cs typeface="Calibri" panose="020F0502020204030204" pitchFamily="34" charset="0"/>
              </a:rPr>
              <a:t> </a:t>
            </a:r>
            <a:r>
              <a:rPr lang="sv-SE" sz="3200" b="1" i="1" dirty="0" err="1">
                <a:solidFill>
                  <a:srgbClr val="B6D1E1"/>
                </a:solidFill>
                <a:latin typeface="Calibri" panose="020F0502020204030204" pitchFamily="34" charset="0"/>
                <a:cs typeface="Calibri" panose="020F0502020204030204" pitchFamily="34" charset="0"/>
              </a:rPr>
              <a:t>enough</a:t>
            </a:r>
            <a:r>
              <a:rPr lang="sv-SE" sz="3200" b="1" i="1" dirty="0">
                <a:solidFill>
                  <a:srgbClr val="B6D1E1"/>
                </a:solidFill>
                <a:latin typeface="Calibri" panose="020F0502020204030204" pitchFamily="34" charset="0"/>
                <a:cs typeface="Calibri" panose="020F0502020204030204" pitchFamily="34" charset="0"/>
              </a:rPr>
              <a:t> </a:t>
            </a:r>
            <a:r>
              <a:rPr lang="sv-SE" sz="3200" b="1" i="1" dirty="0" err="1">
                <a:solidFill>
                  <a:srgbClr val="B6D1E1"/>
                </a:solidFill>
                <a:latin typeface="Calibri" panose="020F0502020204030204" pitchFamily="34" charset="0"/>
                <a:cs typeface="Calibri" panose="020F0502020204030204" pitchFamily="34" charset="0"/>
              </a:rPr>
              <a:t>sleep</a:t>
            </a:r>
            <a:r>
              <a:rPr lang="sv-SE" sz="3200" b="1" i="1" dirty="0">
                <a:solidFill>
                  <a:srgbClr val="B6D1E1"/>
                </a:solidFill>
                <a:latin typeface="Calibri" panose="020F0502020204030204" pitchFamily="34" charset="0"/>
                <a:cs typeface="Calibri" panose="020F0502020204030204" pitchFamily="34" charset="0"/>
              </a:rPr>
              <a:t> and rest</a:t>
            </a: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It is easier to deal with stress and anxiety if you sleep well. Try to be awake and active during the day and to sleep at night. Remember to wind down before you go to bed and try not to think of things that worry you when you are in bed.</a:t>
            </a: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Graphic 4">
            <a:extLst>
              <a:ext uri="{FF2B5EF4-FFF2-40B4-BE49-F238E27FC236}">
                <a16:creationId xmlns:a16="http://schemas.microsoft.com/office/drawing/2014/main" id="{B3345D2B-0537-8635-5B15-A82999F5C6E1}"/>
              </a:ext>
            </a:extLst>
          </p:cNvPr>
          <p:cNvSpPr/>
          <p:nvPr/>
        </p:nvSpPr>
        <p:spPr>
          <a:xfrm>
            <a:off x="10377242" y="-881743"/>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cxnSp>
        <p:nvCxnSpPr>
          <p:cNvPr id="6" name="Straight Connector 5">
            <a:extLst>
              <a:ext uri="{FF2B5EF4-FFF2-40B4-BE49-F238E27FC236}">
                <a16:creationId xmlns:a16="http://schemas.microsoft.com/office/drawing/2014/main" id="{DE0BB052-2179-0A2F-19CE-91863A36C65B}"/>
              </a:ext>
            </a:extLst>
          </p:cNvPr>
          <p:cNvCxnSpPr>
            <a:cxnSpLocks/>
          </p:cNvCxnSpPr>
          <p:nvPr/>
        </p:nvCxnSpPr>
        <p:spPr>
          <a:xfrm>
            <a:off x="10927690" y="1867822"/>
            <a:ext cx="0" cy="2949106"/>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pic>
        <p:nvPicPr>
          <p:cNvPr id="3" name="Graphic 2" descr="Head with gears outline">
            <a:extLst>
              <a:ext uri="{FF2B5EF4-FFF2-40B4-BE49-F238E27FC236}">
                <a16:creationId xmlns:a16="http://schemas.microsoft.com/office/drawing/2014/main" id="{3A3B0EC7-DC9F-A956-10A0-A9E6F6AD62D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72056" y="4898571"/>
            <a:ext cx="1143001" cy="1143001"/>
          </a:xfrm>
          <a:prstGeom prst="rect">
            <a:avLst/>
          </a:prstGeom>
        </p:spPr>
      </p:pic>
    </p:spTree>
    <p:extLst>
      <p:ext uri="{BB962C8B-B14F-4D97-AF65-F5344CB8AC3E}">
        <p14:creationId xmlns:p14="http://schemas.microsoft.com/office/powerpoint/2010/main" val="39163543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697424"/>
            <a:ext cx="12192000" cy="929898"/>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607877" y="897917"/>
            <a:ext cx="7387771" cy="868890"/>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How can I improve my mental health?</a:t>
            </a: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600003" y="2138766"/>
            <a:ext cx="9033853" cy="3804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sv-SE" sz="3200" b="1" i="1" dirty="0">
                <a:solidFill>
                  <a:srgbClr val="B6D1E1"/>
                </a:solidFill>
                <a:latin typeface="Calibri" panose="020F0502020204030204" pitchFamily="34" charset="0"/>
                <a:cs typeface="Calibri" panose="020F0502020204030204" pitchFamily="34" charset="0"/>
              </a:rPr>
              <a:t>Do </a:t>
            </a:r>
            <a:r>
              <a:rPr lang="sv-SE" sz="3200" b="1" i="1" dirty="0" err="1">
                <a:solidFill>
                  <a:srgbClr val="B6D1E1"/>
                </a:solidFill>
                <a:latin typeface="Calibri" panose="020F0502020204030204" pitchFamily="34" charset="0"/>
                <a:cs typeface="Calibri" panose="020F0502020204030204" pitchFamily="34" charset="0"/>
              </a:rPr>
              <a:t>things</a:t>
            </a:r>
            <a:r>
              <a:rPr lang="sv-SE" sz="3200" b="1" i="1" dirty="0">
                <a:solidFill>
                  <a:srgbClr val="B6D1E1"/>
                </a:solidFill>
                <a:latin typeface="Calibri" panose="020F0502020204030204" pitchFamily="34" charset="0"/>
                <a:cs typeface="Calibri" panose="020F0502020204030204" pitchFamily="34" charset="0"/>
              </a:rPr>
              <a:t> </a:t>
            </a:r>
            <a:r>
              <a:rPr lang="sv-SE" sz="3200" b="1" i="1" dirty="0" err="1">
                <a:solidFill>
                  <a:srgbClr val="B6D1E1"/>
                </a:solidFill>
                <a:latin typeface="Calibri" panose="020F0502020204030204" pitchFamily="34" charset="0"/>
                <a:cs typeface="Calibri" panose="020F0502020204030204" pitchFamily="34" charset="0"/>
              </a:rPr>
              <a:t>that</a:t>
            </a:r>
            <a:r>
              <a:rPr lang="sv-SE" sz="3200" b="1" i="1" dirty="0">
                <a:solidFill>
                  <a:srgbClr val="B6D1E1"/>
                </a:solidFill>
                <a:latin typeface="Calibri" panose="020F0502020204030204" pitchFamily="34" charset="0"/>
                <a:cs typeface="Calibri" panose="020F0502020204030204" pitchFamily="34" charset="0"/>
              </a:rPr>
              <a:t> make </a:t>
            </a:r>
            <a:r>
              <a:rPr lang="sv-SE" sz="3200" b="1" i="1" dirty="0" err="1">
                <a:solidFill>
                  <a:srgbClr val="B6D1E1"/>
                </a:solidFill>
                <a:latin typeface="Calibri" panose="020F0502020204030204" pitchFamily="34" charset="0"/>
                <a:cs typeface="Calibri" panose="020F0502020204030204" pitchFamily="34" charset="0"/>
              </a:rPr>
              <a:t>you</a:t>
            </a:r>
            <a:r>
              <a:rPr lang="sv-SE" sz="3200" b="1" i="1" dirty="0">
                <a:solidFill>
                  <a:srgbClr val="B6D1E1"/>
                </a:solidFill>
                <a:latin typeface="Calibri" panose="020F0502020204030204" pitchFamily="34" charset="0"/>
                <a:cs typeface="Calibri" panose="020F0502020204030204" pitchFamily="34" charset="0"/>
              </a:rPr>
              <a:t> </a:t>
            </a:r>
            <a:r>
              <a:rPr lang="sv-SE" sz="3200" b="1" i="1" dirty="0" err="1">
                <a:solidFill>
                  <a:srgbClr val="B6D1E1"/>
                </a:solidFill>
                <a:latin typeface="Calibri" panose="020F0502020204030204" pitchFamily="34" charset="0"/>
                <a:cs typeface="Calibri" panose="020F0502020204030204" pitchFamily="34" charset="0"/>
              </a:rPr>
              <a:t>feel</a:t>
            </a:r>
            <a:r>
              <a:rPr lang="sv-SE" sz="3200" b="1" i="1" dirty="0">
                <a:solidFill>
                  <a:srgbClr val="B6D1E1"/>
                </a:solidFill>
                <a:latin typeface="Calibri" panose="020F0502020204030204" pitchFamily="34" charset="0"/>
                <a:cs typeface="Calibri" panose="020F0502020204030204" pitchFamily="34" charset="0"/>
              </a:rPr>
              <a:t> </a:t>
            </a:r>
            <a:r>
              <a:rPr lang="sv-SE" sz="3200" b="1" i="1" dirty="0" err="1">
                <a:solidFill>
                  <a:srgbClr val="B6D1E1"/>
                </a:solidFill>
                <a:latin typeface="Calibri" panose="020F0502020204030204" pitchFamily="34" charset="0"/>
                <a:cs typeface="Calibri" panose="020F0502020204030204" pitchFamily="34" charset="0"/>
              </a:rPr>
              <a:t>good</a:t>
            </a:r>
            <a:endParaRPr lang="sv-SE" sz="3200" b="1" i="1" dirty="0">
              <a:solidFill>
                <a:srgbClr val="B6D1E1"/>
              </a:solidFill>
              <a:latin typeface="Calibri" panose="020F0502020204030204" pitchFamily="34" charset="0"/>
              <a:cs typeface="Calibri" panose="020F0502020204030204" pitchFamily="34" charset="0"/>
            </a:endParaRPr>
          </a:p>
          <a:p>
            <a:pPr marL="0" indent="0">
              <a:lnSpc>
                <a:spcPts val="2760"/>
              </a:lnSpc>
              <a:spcBef>
                <a:spcPts val="0"/>
              </a:spcBef>
              <a:buNone/>
            </a:pPr>
            <a:endParaRPr lang="sv-SE" sz="3200" b="1" i="1" dirty="0">
              <a:solidFill>
                <a:srgbClr val="B6D1E1"/>
              </a:solidFill>
              <a:latin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When you are feeling bad, it can seem as if everything is boring and meaningless. Even if it feels difficult, it is good to do things and to see people. Do things you remember liking before and which have made you feel good.</a:t>
            </a: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Graphic 4">
            <a:extLst>
              <a:ext uri="{FF2B5EF4-FFF2-40B4-BE49-F238E27FC236}">
                <a16:creationId xmlns:a16="http://schemas.microsoft.com/office/drawing/2014/main" id="{B3345D2B-0537-8635-5B15-A82999F5C6E1}"/>
              </a:ext>
            </a:extLst>
          </p:cNvPr>
          <p:cNvSpPr/>
          <p:nvPr/>
        </p:nvSpPr>
        <p:spPr>
          <a:xfrm>
            <a:off x="10377242" y="-881743"/>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cxnSp>
        <p:nvCxnSpPr>
          <p:cNvPr id="6" name="Straight Connector 5">
            <a:extLst>
              <a:ext uri="{FF2B5EF4-FFF2-40B4-BE49-F238E27FC236}">
                <a16:creationId xmlns:a16="http://schemas.microsoft.com/office/drawing/2014/main" id="{DE0BB052-2179-0A2F-19CE-91863A36C65B}"/>
              </a:ext>
            </a:extLst>
          </p:cNvPr>
          <p:cNvCxnSpPr>
            <a:cxnSpLocks/>
          </p:cNvCxnSpPr>
          <p:nvPr/>
        </p:nvCxnSpPr>
        <p:spPr>
          <a:xfrm>
            <a:off x="10927690" y="1867822"/>
            <a:ext cx="0" cy="2949106"/>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pic>
        <p:nvPicPr>
          <p:cNvPr id="3" name="Graphic 2" descr="Head with gears outline">
            <a:extLst>
              <a:ext uri="{FF2B5EF4-FFF2-40B4-BE49-F238E27FC236}">
                <a16:creationId xmlns:a16="http://schemas.microsoft.com/office/drawing/2014/main" id="{3A3B0EC7-DC9F-A956-10A0-A9E6F6AD62D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72056" y="4898571"/>
            <a:ext cx="1143001" cy="1143001"/>
          </a:xfrm>
          <a:prstGeom prst="rect">
            <a:avLst/>
          </a:prstGeom>
        </p:spPr>
      </p:pic>
    </p:spTree>
    <p:extLst>
      <p:ext uri="{BB962C8B-B14F-4D97-AF65-F5344CB8AC3E}">
        <p14:creationId xmlns:p14="http://schemas.microsoft.com/office/powerpoint/2010/main" val="26435645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697424"/>
            <a:ext cx="12192000" cy="929898"/>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607877" y="897917"/>
            <a:ext cx="7387771" cy="868890"/>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How can I improve my mental health?</a:t>
            </a: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600003" y="2138766"/>
            <a:ext cx="9033853" cy="3804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sv-SE" sz="3200" b="1" i="1" dirty="0" err="1">
                <a:solidFill>
                  <a:srgbClr val="B6D1E1"/>
                </a:solidFill>
                <a:latin typeface="Calibri" panose="020F0502020204030204" pitchFamily="34" charset="0"/>
                <a:cs typeface="Calibri" panose="020F0502020204030204" pitchFamily="34" charset="0"/>
              </a:rPr>
              <a:t>Take</a:t>
            </a:r>
            <a:r>
              <a:rPr lang="sv-SE" sz="3200" b="1" i="1" dirty="0">
                <a:solidFill>
                  <a:srgbClr val="B6D1E1"/>
                </a:solidFill>
                <a:latin typeface="Calibri" panose="020F0502020204030204" pitchFamily="34" charset="0"/>
                <a:cs typeface="Calibri" panose="020F0502020204030204" pitchFamily="34" charset="0"/>
              </a:rPr>
              <a:t> </a:t>
            </a:r>
            <a:r>
              <a:rPr lang="sv-SE" sz="3200" b="1" i="1" dirty="0" err="1">
                <a:solidFill>
                  <a:srgbClr val="B6D1E1"/>
                </a:solidFill>
                <a:latin typeface="Calibri" panose="020F0502020204030204" pitchFamily="34" charset="0"/>
                <a:cs typeface="Calibri" panose="020F0502020204030204" pitchFamily="34" charset="0"/>
              </a:rPr>
              <a:t>care</a:t>
            </a:r>
            <a:r>
              <a:rPr lang="sv-SE" sz="3200" b="1" i="1" dirty="0">
                <a:solidFill>
                  <a:srgbClr val="B6D1E1"/>
                </a:solidFill>
                <a:latin typeface="Calibri" panose="020F0502020204030204" pitchFamily="34" charset="0"/>
                <a:cs typeface="Calibri" panose="020F0502020204030204" pitchFamily="34" charset="0"/>
              </a:rPr>
              <a:t> </a:t>
            </a:r>
            <a:r>
              <a:rPr lang="sv-SE" sz="3200" b="1" i="1" dirty="0" err="1">
                <a:solidFill>
                  <a:srgbClr val="B6D1E1"/>
                </a:solidFill>
                <a:latin typeface="Calibri" panose="020F0502020204030204" pitchFamily="34" charset="0"/>
                <a:cs typeface="Calibri" panose="020F0502020204030204" pitchFamily="34" charset="0"/>
              </a:rPr>
              <a:t>of</a:t>
            </a:r>
            <a:r>
              <a:rPr lang="sv-SE" sz="3200" b="1" i="1" dirty="0">
                <a:solidFill>
                  <a:srgbClr val="B6D1E1"/>
                </a:solidFill>
                <a:latin typeface="Calibri" panose="020F0502020204030204" pitchFamily="34" charset="0"/>
                <a:cs typeface="Calibri" panose="020F0502020204030204" pitchFamily="34" charset="0"/>
              </a:rPr>
              <a:t> </a:t>
            </a:r>
            <a:r>
              <a:rPr lang="sv-SE" sz="3200" b="1" i="1" dirty="0" err="1">
                <a:solidFill>
                  <a:srgbClr val="B6D1E1"/>
                </a:solidFill>
                <a:latin typeface="Calibri" panose="020F0502020204030204" pitchFamily="34" charset="0"/>
                <a:cs typeface="Calibri" panose="020F0502020204030204" pitchFamily="34" charset="0"/>
              </a:rPr>
              <a:t>your</a:t>
            </a:r>
            <a:r>
              <a:rPr lang="sv-SE" sz="3200" b="1" i="1" dirty="0">
                <a:solidFill>
                  <a:srgbClr val="B6D1E1"/>
                </a:solidFill>
                <a:latin typeface="Calibri" panose="020F0502020204030204" pitchFamily="34" charset="0"/>
                <a:cs typeface="Calibri" panose="020F0502020204030204" pitchFamily="34" charset="0"/>
              </a:rPr>
              <a:t> </a:t>
            </a:r>
            <a:r>
              <a:rPr lang="sv-SE" sz="3200" b="1" i="1" dirty="0" err="1">
                <a:solidFill>
                  <a:srgbClr val="B6D1E1"/>
                </a:solidFill>
                <a:latin typeface="Calibri" panose="020F0502020204030204" pitchFamily="34" charset="0"/>
                <a:cs typeface="Calibri" panose="020F0502020204030204" pitchFamily="34" charset="0"/>
              </a:rPr>
              <a:t>body</a:t>
            </a:r>
            <a:endParaRPr lang="sv-SE" sz="3200" b="1" i="1" dirty="0">
              <a:solidFill>
                <a:srgbClr val="B6D1E1"/>
              </a:solidFill>
              <a:latin typeface="Calibri" panose="020F0502020204030204" pitchFamily="34" charset="0"/>
              <a:cs typeface="Calibri" panose="020F0502020204030204" pitchFamily="34" charset="0"/>
            </a:endParaRPr>
          </a:p>
          <a:p>
            <a:pPr marL="0" indent="0">
              <a:lnSpc>
                <a:spcPts val="2760"/>
              </a:lnSpc>
              <a:spcBef>
                <a:spcPts val="0"/>
              </a:spcBef>
              <a:buNone/>
            </a:pPr>
            <a:endParaRPr lang="sv-SE" sz="3200" b="1" i="1" dirty="0">
              <a:solidFill>
                <a:srgbClr val="B6D1E1"/>
              </a:solidFill>
              <a:latin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How you physically feel, affects how you feel mentally. It is important to eat healthy food and to exercise often. When you exercise enough for your pulse to increase, your body releases a substance that calms you and makes you feel better.  It is a good idea to exercise outdoors, in daylight. Being outdoors in sunlight is also good for you. Habits and routines can help you manage stress and improve your mood.</a:t>
            </a: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Graphic 4">
            <a:extLst>
              <a:ext uri="{FF2B5EF4-FFF2-40B4-BE49-F238E27FC236}">
                <a16:creationId xmlns:a16="http://schemas.microsoft.com/office/drawing/2014/main" id="{B3345D2B-0537-8635-5B15-A82999F5C6E1}"/>
              </a:ext>
            </a:extLst>
          </p:cNvPr>
          <p:cNvSpPr/>
          <p:nvPr/>
        </p:nvSpPr>
        <p:spPr>
          <a:xfrm>
            <a:off x="10377242" y="-881743"/>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cxnSp>
        <p:nvCxnSpPr>
          <p:cNvPr id="6" name="Straight Connector 5">
            <a:extLst>
              <a:ext uri="{FF2B5EF4-FFF2-40B4-BE49-F238E27FC236}">
                <a16:creationId xmlns:a16="http://schemas.microsoft.com/office/drawing/2014/main" id="{DE0BB052-2179-0A2F-19CE-91863A36C65B}"/>
              </a:ext>
            </a:extLst>
          </p:cNvPr>
          <p:cNvCxnSpPr>
            <a:cxnSpLocks/>
          </p:cNvCxnSpPr>
          <p:nvPr/>
        </p:nvCxnSpPr>
        <p:spPr>
          <a:xfrm>
            <a:off x="10927690" y="1867822"/>
            <a:ext cx="0" cy="2949106"/>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pic>
        <p:nvPicPr>
          <p:cNvPr id="3" name="Graphic 2" descr="Head with gears outline">
            <a:extLst>
              <a:ext uri="{FF2B5EF4-FFF2-40B4-BE49-F238E27FC236}">
                <a16:creationId xmlns:a16="http://schemas.microsoft.com/office/drawing/2014/main" id="{3A3B0EC7-DC9F-A956-10A0-A9E6F6AD62D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72056" y="4898571"/>
            <a:ext cx="1143001" cy="1143001"/>
          </a:xfrm>
          <a:prstGeom prst="rect">
            <a:avLst/>
          </a:prstGeom>
        </p:spPr>
      </p:pic>
    </p:spTree>
    <p:extLst>
      <p:ext uri="{BB962C8B-B14F-4D97-AF65-F5344CB8AC3E}">
        <p14:creationId xmlns:p14="http://schemas.microsoft.com/office/powerpoint/2010/main" val="21741557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697424"/>
            <a:ext cx="12192000" cy="929898"/>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607877" y="897917"/>
            <a:ext cx="7387771" cy="868890"/>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How can I improve my mental health?</a:t>
            </a: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600003" y="2138766"/>
            <a:ext cx="9033853" cy="3804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sv-SE" sz="3200" b="1" i="1" dirty="0">
                <a:solidFill>
                  <a:srgbClr val="B6D1E1"/>
                </a:solidFill>
                <a:latin typeface="Calibri" panose="020F0502020204030204" pitchFamily="34" charset="0"/>
                <a:cs typeface="Calibri" panose="020F0502020204030204" pitchFamily="34" charset="0"/>
              </a:rPr>
              <a:t>A sense </a:t>
            </a:r>
            <a:r>
              <a:rPr lang="sv-SE" sz="3200" b="1" i="1" dirty="0" err="1">
                <a:solidFill>
                  <a:srgbClr val="B6D1E1"/>
                </a:solidFill>
                <a:latin typeface="Calibri" panose="020F0502020204030204" pitchFamily="34" charset="0"/>
                <a:cs typeface="Calibri" panose="020F0502020204030204" pitchFamily="34" charset="0"/>
              </a:rPr>
              <a:t>of</a:t>
            </a:r>
            <a:r>
              <a:rPr lang="sv-SE" sz="3200" b="1" i="1" dirty="0">
                <a:solidFill>
                  <a:srgbClr val="B6D1E1"/>
                </a:solidFill>
                <a:latin typeface="Calibri" panose="020F0502020204030204" pitchFamily="34" charset="0"/>
                <a:cs typeface="Calibri" panose="020F0502020204030204" pitchFamily="34" charset="0"/>
              </a:rPr>
              <a:t> </a:t>
            </a:r>
            <a:r>
              <a:rPr lang="sv-SE" sz="3200" b="1" i="1" dirty="0" err="1">
                <a:solidFill>
                  <a:srgbClr val="B6D1E1"/>
                </a:solidFill>
                <a:latin typeface="Calibri" panose="020F0502020204030204" pitchFamily="34" charset="0"/>
                <a:cs typeface="Calibri" panose="020F0502020204030204" pitchFamily="34" charset="0"/>
              </a:rPr>
              <a:t>meaning</a:t>
            </a:r>
            <a:r>
              <a:rPr lang="sv-SE" sz="3200" b="1" i="1" dirty="0">
                <a:solidFill>
                  <a:srgbClr val="B6D1E1"/>
                </a:solidFill>
                <a:latin typeface="Calibri" panose="020F0502020204030204" pitchFamily="34" charset="0"/>
                <a:cs typeface="Calibri" panose="020F0502020204030204" pitchFamily="34" charset="0"/>
              </a:rPr>
              <a:t> and </a:t>
            </a:r>
            <a:r>
              <a:rPr lang="sv-SE" sz="3200" b="1" i="1" dirty="0" err="1">
                <a:solidFill>
                  <a:srgbClr val="B6D1E1"/>
                </a:solidFill>
                <a:latin typeface="Calibri" panose="020F0502020204030204" pitchFamily="34" charset="0"/>
                <a:cs typeface="Calibri" panose="020F0502020204030204" pitchFamily="34" charset="0"/>
              </a:rPr>
              <a:t>connection</a:t>
            </a:r>
            <a:endParaRPr lang="sv-SE" sz="3200" b="1" i="1" dirty="0">
              <a:solidFill>
                <a:srgbClr val="B6D1E1"/>
              </a:solidFill>
              <a:latin typeface="Calibri" panose="020F0502020204030204" pitchFamily="34" charset="0"/>
              <a:cs typeface="Calibri" panose="020F0502020204030204" pitchFamily="34" charset="0"/>
            </a:endParaRPr>
          </a:p>
          <a:p>
            <a:pPr marL="0" indent="0">
              <a:lnSpc>
                <a:spcPts val="2760"/>
              </a:lnSpc>
              <a:spcBef>
                <a:spcPts val="0"/>
              </a:spcBef>
              <a:buNone/>
            </a:pPr>
            <a:endParaRPr lang="sv-SE" sz="3200" b="1" i="1" dirty="0">
              <a:solidFill>
                <a:srgbClr val="B6D1E1"/>
              </a:solidFill>
              <a:latin typeface="Calibri" panose="020F0502020204030204" pitchFamily="34" charset="0"/>
              <a:cs typeface="Calibri" panose="020F0502020204030204" pitchFamily="34" charset="0"/>
            </a:endParaRP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It is common for people to avoid other people when they feel bad. It can feel difficult to meet other people when you are not feeling well. We all need to be alone sometimes, but it should not be for too long, otherwise you miss out on the support and joy that other people can provide.  </a:t>
            </a: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A feeling of connection with family, friends and our communities and shared interests in associations or internet groups can all help and support you and create meaning in your life.</a:t>
            </a: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Graphic 4">
            <a:extLst>
              <a:ext uri="{FF2B5EF4-FFF2-40B4-BE49-F238E27FC236}">
                <a16:creationId xmlns:a16="http://schemas.microsoft.com/office/drawing/2014/main" id="{B3345D2B-0537-8635-5B15-A82999F5C6E1}"/>
              </a:ext>
            </a:extLst>
          </p:cNvPr>
          <p:cNvSpPr/>
          <p:nvPr/>
        </p:nvSpPr>
        <p:spPr>
          <a:xfrm>
            <a:off x="10377242" y="-881743"/>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cxnSp>
        <p:nvCxnSpPr>
          <p:cNvPr id="6" name="Straight Connector 5">
            <a:extLst>
              <a:ext uri="{FF2B5EF4-FFF2-40B4-BE49-F238E27FC236}">
                <a16:creationId xmlns:a16="http://schemas.microsoft.com/office/drawing/2014/main" id="{DE0BB052-2179-0A2F-19CE-91863A36C65B}"/>
              </a:ext>
            </a:extLst>
          </p:cNvPr>
          <p:cNvCxnSpPr>
            <a:cxnSpLocks/>
          </p:cNvCxnSpPr>
          <p:nvPr/>
        </p:nvCxnSpPr>
        <p:spPr>
          <a:xfrm>
            <a:off x="10927690" y="1867822"/>
            <a:ext cx="0" cy="2949106"/>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pic>
        <p:nvPicPr>
          <p:cNvPr id="3" name="Graphic 2" descr="Head with gears outline">
            <a:extLst>
              <a:ext uri="{FF2B5EF4-FFF2-40B4-BE49-F238E27FC236}">
                <a16:creationId xmlns:a16="http://schemas.microsoft.com/office/drawing/2014/main" id="{3A3B0EC7-DC9F-A956-10A0-A9E6F6AD62D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72056" y="4898571"/>
            <a:ext cx="1143001" cy="1143001"/>
          </a:xfrm>
          <a:prstGeom prst="rect">
            <a:avLst/>
          </a:prstGeom>
        </p:spPr>
      </p:pic>
    </p:spTree>
    <p:extLst>
      <p:ext uri="{BB962C8B-B14F-4D97-AF65-F5344CB8AC3E}">
        <p14:creationId xmlns:p14="http://schemas.microsoft.com/office/powerpoint/2010/main" val="13767235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697424"/>
            <a:ext cx="12192000" cy="929898"/>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607877" y="897917"/>
            <a:ext cx="7387771" cy="868890"/>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How can I improve my mental health?</a:t>
            </a: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600003" y="2138766"/>
            <a:ext cx="7629597" cy="3804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sv-SE" sz="3200" b="1" i="1" dirty="0" err="1">
                <a:solidFill>
                  <a:srgbClr val="B6D1E1"/>
                </a:solidFill>
                <a:latin typeface="Calibri" panose="020F0502020204030204" pitchFamily="34" charset="0"/>
                <a:cs typeface="Calibri" panose="020F0502020204030204" pitchFamily="34" charset="0"/>
              </a:rPr>
              <a:t>Questions</a:t>
            </a:r>
            <a:r>
              <a:rPr lang="sv-SE" sz="3200" b="1" i="1" dirty="0">
                <a:solidFill>
                  <a:srgbClr val="B6D1E1"/>
                </a:solidFill>
                <a:latin typeface="Calibri" panose="020F0502020204030204" pitchFamily="34" charset="0"/>
                <a:cs typeface="Calibri" panose="020F0502020204030204" pitchFamily="34" charset="0"/>
              </a:rPr>
              <a:t> to </a:t>
            </a:r>
            <a:r>
              <a:rPr lang="sv-SE" sz="3200" b="1" i="1" dirty="0" err="1">
                <a:solidFill>
                  <a:srgbClr val="B6D1E1"/>
                </a:solidFill>
                <a:latin typeface="Calibri" panose="020F0502020204030204" pitchFamily="34" charset="0"/>
                <a:cs typeface="Calibri" panose="020F0502020204030204" pitchFamily="34" charset="0"/>
              </a:rPr>
              <a:t>reflect</a:t>
            </a:r>
            <a:r>
              <a:rPr lang="sv-SE" sz="3200" b="1" i="1" dirty="0">
                <a:solidFill>
                  <a:srgbClr val="B6D1E1"/>
                </a:solidFill>
                <a:latin typeface="Calibri" panose="020F0502020204030204" pitchFamily="34" charset="0"/>
                <a:cs typeface="Calibri" panose="020F0502020204030204" pitchFamily="34" charset="0"/>
              </a:rPr>
              <a:t> on</a:t>
            </a:r>
          </a:p>
          <a:p>
            <a:pPr marL="0" indent="0">
              <a:lnSpc>
                <a:spcPts val="2760"/>
              </a:lnSpc>
              <a:spcBef>
                <a:spcPts val="0"/>
              </a:spcBef>
              <a:buNone/>
            </a:pPr>
            <a:endParaRPr lang="sv-SE" sz="3200" b="1" i="1" dirty="0">
              <a:solidFill>
                <a:srgbClr val="B6D1E1"/>
              </a:solidFill>
              <a:latin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a:lnSpc>
                <a:spcPts val="2760"/>
              </a:lnSpc>
              <a:spcBef>
                <a:spcPts val="0"/>
              </a:spcBef>
              <a:buClr>
                <a:srgbClr val="84BFA4"/>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Can you think of examples of when stress is good?</a:t>
            </a:r>
          </a:p>
          <a:p>
            <a:pPr>
              <a:lnSpc>
                <a:spcPts val="2760"/>
              </a:lnSpc>
              <a:spcBef>
                <a:spcPts val="0"/>
              </a:spcBef>
              <a:buClr>
                <a:srgbClr val="84BFA4"/>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Can you think of examples of when stress is bad for your health?</a:t>
            </a:r>
          </a:p>
          <a:p>
            <a:pPr>
              <a:lnSpc>
                <a:spcPts val="2760"/>
              </a:lnSpc>
              <a:spcBef>
                <a:spcPts val="0"/>
              </a:spcBef>
              <a:buClr>
                <a:srgbClr val="84BFA4"/>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Can you think of examples of when someone has been helped by the medical care services?</a:t>
            </a:r>
          </a:p>
          <a:p>
            <a:pPr>
              <a:lnSpc>
                <a:spcPts val="2760"/>
              </a:lnSpc>
              <a:spcBef>
                <a:spcPts val="0"/>
              </a:spcBef>
              <a:buClr>
                <a:srgbClr val="84BFA4"/>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Can you think of examples of when someone needed help but did not get it</a:t>
            </a: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Graphic 4">
            <a:extLst>
              <a:ext uri="{FF2B5EF4-FFF2-40B4-BE49-F238E27FC236}">
                <a16:creationId xmlns:a16="http://schemas.microsoft.com/office/drawing/2014/main" id="{B3345D2B-0537-8635-5B15-A82999F5C6E1}"/>
              </a:ext>
            </a:extLst>
          </p:cNvPr>
          <p:cNvSpPr/>
          <p:nvPr/>
        </p:nvSpPr>
        <p:spPr>
          <a:xfrm>
            <a:off x="10377242" y="-881743"/>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cxnSp>
        <p:nvCxnSpPr>
          <p:cNvPr id="6" name="Straight Connector 5">
            <a:extLst>
              <a:ext uri="{FF2B5EF4-FFF2-40B4-BE49-F238E27FC236}">
                <a16:creationId xmlns:a16="http://schemas.microsoft.com/office/drawing/2014/main" id="{DE0BB052-2179-0A2F-19CE-91863A36C65B}"/>
              </a:ext>
            </a:extLst>
          </p:cNvPr>
          <p:cNvCxnSpPr>
            <a:cxnSpLocks/>
          </p:cNvCxnSpPr>
          <p:nvPr/>
        </p:nvCxnSpPr>
        <p:spPr>
          <a:xfrm>
            <a:off x="10927690" y="1867822"/>
            <a:ext cx="0" cy="2949106"/>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pic>
        <p:nvPicPr>
          <p:cNvPr id="3" name="Graphic 2" descr="Head with gears outline">
            <a:extLst>
              <a:ext uri="{FF2B5EF4-FFF2-40B4-BE49-F238E27FC236}">
                <a16:creationId xmlns:a16="http://schemas.microsoft.com/office/drawing/2014/main" id="{3A3B0EC7-DC9F-A956-10A0-A9E6F6AD62D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72056" y="4898571"/>
            <a:ext cx="1143001" cy="1143001"/>
          </a:xfrm>
          <a:prstGeom prst="rect">
            <a:avLst/>
          </a:prstGeom>
        </p:spPr>
      </p:pic>
      <p:pic>
        <p:nvPicPr>
          <p:cNvPr id="2" name="Graphic 1" descr="Badge Question Mark outline">
            <a:extLst>
              <a:ext uri="{FF2B5EF4-FFF2-40B4-BE49-F238E27FC236}">
                <a16:creationId xmlns:a16="http://schemas.microsoft.com/office/drawing/2014/main" id="{1F0648CA-A61B-F4DB-91DF-A1BF13AD61E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921960" y="4560284"/>
            <a:ext cx="800100" cy="800100"/>
          </a:xfrm>
          <a:prstGeom prst="rect">
            <a:avLst/>
          </a:prstGeom>
        </p:spPr>
      </p:pic>
    </p:spTree>
    <p:extLst>
      <p:ext uri="{BB962C8B-B14F-4D97-AF65-F5344CB8AC3E}">
        <p14:creationId xmlns:p14="http://schemas.microsoft.com/office/powerpoint/2010/main" val="12245333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9203C-6663-E3B7-2548-87C21B807893}"/>
              </a:ext>
            </a:extLst>
          </p:cNvPr>
          <p:cNvSpPr>
            <a:spLocks noGrp="1"/>
          </p:cNvSpPr>
          <p:nvPr>
            <p:ph type="body" sz="quarter" idx="14"/>
          </p:nvPr>
        </p:nvSpPr>
        <p:spPr>
          <a:xfrm>
            <a:off x="1401445" y="616933"/>
            <a:ext cx="7176159" cy="3217862"/>
          </a:xfrm>
        </p:spPr>
        <p:txBody>
          <a:bodyPr/>
          <a:lstStyle/>
          <a:p>
            <a:r>
              <a:rPr lang="en-US" dirty="0"/>
              <a:t>07</a:t>
            </a:r>
          </a:p>
        </p:txBody>
      </p:sp>
      <p:sp>
        <p:nvSpPr>
          <p:cNvPr id="3" name="Text Placeholder 2">
            <a:extLst>
              <a:ext uri="{FF2B5EF4-FFF2-40B4-BE49-F238E27FC236}">
                <a16:creationId xmlns:a16="http://schemas.microsoft.com/office/drawing/2014/main" id="{6183CCB9-EF15-4B2E-1E5E-536700B96AEA}"/>
              </a:ext>
            </a:extLst>
          </p:cNvPr>
          <p:cNvSpPr>
            <a:spLocks noGrp="1"/>
          </p:cNvSpPr>
          <p:nvPr>
            <p:ph type="body" sz="quarter" idx="15"/>
          </p:nvPr>
        </p:nvSpPr>
        <p:spPr>
          <a:xfrm>
            <a:off x="457201" y="1681041"/>
            <a:ext cx="9064647" cy="3217862"/>
          </a:xfrm>
        </p:spPr>
        <p:txBody>
          <a:bodyPr/>
          <a:lstStyle/>
          <a:p>
            <a:r>
              <a:rPr lang="en-IE" sz="6000" b="1" dirty="0">
                <a:effectLst/>
                <a:latin typeface="Arial" panose="020B0604020202020204" pitchFamily="34" charset="0"/>
                <a:ea typeface="Roboto" panose="02000000000000000000" pitchFamily="2" charset="0"/>
                <a:cs typeface="Arial" panose="020B0604020202020204" pitchFamily="34" charset="0"/>
              </a:rPr>
              <a:t> Self-</a:t>
            </a:r>
            <a:r>
              <a:rPr lang="en-IE" sz="6000" dirty="0">
                <a:latin typeface="Arial" panose="020B0604020202020204" pitchFamily="34" charset="0"/>
                <a:ea typeface="Roboto" panose="02000000000000000000" pitchFamily="2" charset="0"/>
                <a:cs typeface="Arial" panose="020B0604020202020204" pitchFamily="34" charset="0"/>
              </a:rPr>
              <a:t>l</a:t>
            </a:r>
            <a:r>
              <a:rPr lang="en-IE" sz="6000" b="1" dirty="0">
                <a:effectLst/>
                <a:latin typeface="Arial" panose="020B0604020202020204" pitchFamily="34" charset="0"/>
                <a:ea typeface="Roboto" panose="02000000000000000000" pitchFamily="2" charset="0"/>
                <a:cs typeface="Arial" panose="020B0604020202020204" pitchFamily="34" charset="0"/>
              </a:rPr>
              <a:t>eadership &amp; Empowerment</a:t>
            </a:r>
          </a:p>
          <a:p>
            <a:endParaRPr lang="en-US" sz="4800" dirty="0"/>
          </a:p>
        </p:txBody>
      </p:sp>
    </p:spTree>
    <p:extLst>
      <p:ext uri="{BB962C8B-B14F-4D97-AF65-F5344CB8AC3E}">
        <p14:creationId xmlns:p14="http://schemas.microsoft.com/office/powerpoint/2010/main" val="15157368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697424"/>
            <a:ext cx="12192000" cy="929898"/>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607877" y="897917"/>
            <a:ext cx="7387771" cy="8688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 Self-leadership &amp; Empowerment</a:t>
            </a: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Graphic 4">
            <a:extLst>
              <a:ext uri="{FF2B5EF4-FFF2-40B4-BE49-F238E27FC236}">
                <a16:creationId xmlns:a16="http://schemas.microsoft.com/office/drawing/2014/main" id="{B3345D2B-0537-8635-5B15-A82999F5C6E1}"/>
              </a:ext>
            </a:extLst>
          </p:cNvPr>
          <p:cNvSpPr/>
          <p:nvPr/>
        </p:nvSpPr>
        <p:spPr>
          <a:xfrm>
            <a:off x="10083328" y="0"/>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
        <p:nvSpPr>
          <p:cNvPr id="5" name="Text Placeholder 3">
            <a:extLst>
              <a:ext uri="{FF2B5EF4-FFF2-40B4-BE49-F238E27FC236}">
                <a16:creationId xmlns:a16="http://schemas.microsoft.com/office/drawing/2014/main" id="{969885D3-D669-159E-F891-28ECDAA72FF0}"/>
              </a:ext>
            </a:extLst>
          </p:cNvPr>
          <p:cNvSpPr txBox="1">
            <a:spLocks/>
          </p:cNvSpPr>
          <p:nvPr/>
        </p:nvSpPr>
        <p:spPr>
          <a:xfrm>
            <a:off x="600004" y="2138766"/>
            <a:ext cx="9148153" cy="3804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Self-leadership - being able to lead oneself. To know who we are, what we are good at and what we need to improve.</a:t>
            </a: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r>
              <a:rPr lang="sv-SE" sz="3200" b="1" i="1" dirty="0">
                <a:solidFill>
                  <a:srgbClr val="84BFA4"/>
                </a:solidFill>
                <a:latin typeface="Calibri" panose="020F0502020204030204" pitchFamily="34" charset="0"/>
                <a:cs typeface="Calibri" panose="020F0502020204030204" pitchFamily="34" charset="0"/>
              </a:rPr>
              <a:t>Motivation </a:t>
            </a:r>
            <a:endParaRPr lang="sv-SE" sz="3200" b="1" i="1" dirty="0">
              <a:solidFill>
                <a:srgbClr val="B6D1E1"/>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IE" sz="8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Self-leadership is making conscious decisions, based on the values ​​and beliefs we personally have. What is needed is an understanding of what the current situation is, what the desired situation is and what the path there might look like. Almost everyone has a goal, a meaning or something that motivates us. Try to find out what you want to achieve and what is important to you in your private life and work life.</a:t>
            </a: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14B1EAB3-6C93-6F40-FDD5-689E584C510B}"/>
              </a:ext>
            </a:extLst>
          </p:cNvPr>
          <p:cNvCxnSpPr>
            <a:cxnSpLocks/>
          </p:cNvCxnSpPr>
          <p:nvPr/>
        </p:nvCxnSpPr>
        <p:spPr>
          <a:xfrm>
            <a:off x="10927690" y="1867822"/>
            <a:ext cx="0" cy="2949106"/>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pic>
        <p:nvPicPr>
          <p:cNvPr id="4" name="Graphic 3" descr="Group of women outline">
            <a:extLst>
              <a:ext uri="{FF2B5EF4-FFF2-40B4-BE49-F238E27FC236}">
                <a16:creationId xmlns:a16="http://schemas.microsoft.com/office/drawing/2014/main" id="{11E19F3E-7026-979A-03C2-95389355F4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23070" y="4838698"/>
            <a:ext cx="1088573" cy="1088573"/>
          </a:xfrm>
          <a:prstGeom prst="rect">
            <a:avLst/>
          </a:prstGeom>
        </p:spPr>
      </p:pic>
    </p:spTree>
    <p:extLst>
      <p:ext uri="{BB962C8B-B14F-4D97-AF65-F5344CB8AC3E}">
        <p14:creationId xmlns:p14="http://schemas.microsoft.com/office/powerpoint/2010/main" val="27447772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697424"/>
            <a:ext cx="12192000" cy="929898"/>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607877" y="897917"/>
            <a:ext cx="7387771" cy="8688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 Self-leadership &amp; Empowerment</a:t>
            </a: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Graphic 4">
            <a:extLst>
              <a:ext uri="{FF2B5EF4-FFF2-40B4-BE49-F238E27FC236}">
                <a16:creationId xmlns:a16="http://schemas.microsoft.com/office/drawing/2014/main" id="{B3345D2B-0537-8635-5B15-A82999F5C6E1}"/>
              </a:ext>
            </a:extLst>
          </p:cNvPr>
          <p:cNvSpPr/>
          <p:nvPr/>
        </p:nvSpPr>
        <p:spPr>
          <a:xfrm>
            <a:off x="10083328" y="0"/>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
        <p:nvSpPr>
          <p:cNvPr id="5" name="Text Placeholder 3">
            <a:extLst>
              <a:ext uri="{FF2B5EF4-FFF2-40B4-BE49-F238E27FC236}">
                <a16:creationId xmlns:a16="http://schemas.microsoft.com/office/drawing/2014/main" id="{969885D3-D669-159E-F891-28ECDAA72FF0}"/>
              </a:ext>
            </a:extLst>
          </p:cNvPr>
          <p:cNvSpPr txBox="1">
            <a:spLocks/>
          </p:cNvSpPr>
          <p:nvPr/>
        </p:nvSpPr>
        <p:spPr>
          <a:xfrm>
            <a:off x="600004" y="2138766"/>
            <a:ext cx="9148153" cy="3804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sv-SE" sz="3200" b="1" i="1" dirty="0" err="1">
                <a:solidFill>
                  <a:srgbClr val="84BFA4"/>
                </a:solidFill>
                <a:latin typeface="Calibri" panose="020F0502020204030204" pitchFamily="34" charset="0"/>
                <a:cs typeface="Calibri" panose="020F0502020204030204" pitchFamily="34" charset="0"/>
              </a:rPr>
              <a:t>Empowerment</a:t>
            </a:r>
            <a:endParaRPr lang="sv-SE" sz="3200" b="1" i="1" dirty="0">
              <a:solidFill>
                <a:srgbClr val="84BFA4"/>
              </a:solidFill>
              <a:latin typeface="Calibri" panose="020F0502020204030204" pitchFamily="34" charset="0"/>
              <a:cs typeface="Calibri" panose="020F0502020204030204" pitchFamily="34" charset="0"/>
            </a:endParaRPr>
          </a:p>
          <a:p>
            <a:pPr marL="0" indent="0">
              <a:lnSpc>
                <a:spcPts val="2760"/>
              </a:lnSpc>
              <a:spcBef>
                <a:spcPts val="0"/>
              </a:spcBef>
              <a:buNone/>
            </a:pPr>
            <a:r>
              <a:rPr lang="sv-SE" sz="3200" b="1" i="1" dirty="0">
                <a:solidFill>
                  <a:srgbClr val="84BFA4"/>
                </a:solidFill>
                <a:latin typeface="Calibri" panose="020F0502020204030204" pitchFamily="34" charset="0"/>
                <a:cs typeface="Calibri" panose="020F0502020204030204" pitchFamily="34" charset="0"/>
              </a:rPr>
              <a:t> </a:t>
            </a:r>
            <a:endParaRPr lang="sv-SE" sz="3200" b="1" i="1" dirty="0">
              <a:solidFill>
                <a:srgbClr val="B6D1E1"/>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IE" sz="8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Empowerment means that you as an individual has: </a:t>
            </a:r>
            <a:b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b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a:lnSpc>
                <a:spcPts val="2760"/>
              </a:lnSpc>
              <a:spcBef>
                <a:spcPts val="0"/>
              </a:spcBef>
              <a:buClr>
                <a:srgbClr val="B6D1E1"/>
              </a:buClr>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Ability to take the initiative </a:t>
            </a:r>
          </a:p>
          <a:p>
            <a:pPr>
              <a:lnSpc>
                <a:spcPts val="2760"/>
              </a:lnSpc>
              <a:spcBef>
                <a:spcPts val="0"/>
              </a:spcBef>
              <a:buClr>
                <a:srgbClr val="B6D1E1"/>
              </a:buClr>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Ability to see the whole and possibilities </a:t>
            </a:r>
          </a:p>
          <a:p>
            <a:pPr>
              <a:lnSpc>
                <a:spcPts val="2760"/>
              </a:lnSpc>
              <a:spcBef>
                <a:spcPts val="0"/>
              </a:spcBef>
              <a:buClr>
                <a:srgbClr val="B6D1E1"/>
              </a:buClr>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A feeling that what you are facing is manageable</a:t>
            </a: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14B1EAB3-6C93-6F40-FDD5-689E584C510B}"/>
              </a:ext>
            </a:extLst>
          </p:cNvPr>
          <p:cNvCxnSpPr>
            <a:cxnSpLocks/>
          </p:cNvCxnSpPr>
          <p:nvPr/>
        </p:nvCxnSpPr>
        <p:spPr>
          <a:xfrm>
            <a:off x="10927690" y="1867822"/>
            <a:ext cx="0" cy="2949106"/>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pic>
        <p:nvPicPr>
          <p:cNvPr id="4" name="Graphic 3" descr="Group of women outline">
            <a:extLst>
              <a:ext uri="{FF2B5EF4-FFF2-40B4-BE49-F238E27FC236}">
                <a16:creationId xmlns:a16="http://schemas.microsoft.com/office/drawing/2014/main" id="{11E19F3E-7026-979A-03C2-95389355F4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23070" y="4838698"/>
            <a:ext cx="1088573" cy="1088573"/>
          </a:xfrm>
          <a:prstGeom prst="rect">
            <a:avLst/>
          </a:prstGeom>
        </p:spPr>
      </p:pic>
    </p:spTree>
    <p:extLst>
      <p:ext uri="{BB962C8B-B14F-4D97-AF65-F5344CB8AC3E}">
        <p14:creationId xmlns:p14="http://schemas.microsoft.com/office/powerpoint/2010/main" val="2396654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9203C-6663-E3B7-2548-87C21B807893}"/>
              </a:ext>
            </a:extLst>
          </p:cNvPr>
          <p:cNvSpPr>
            <a:spLocks noGrp="1"/>
          </p:cNvSpPr>
          <p:nvPr>
            <p:ph type="body" sz="quarter" idx="14"/>
          </p:nvPr>
        </p:nvSpPr>
        <p:spPr>
          <a:xfrm>
            <a:off x="1401445" y="616933"/>
            <a:ext cx="7176159" cy="3217862"/>
          </a:xfrm>
        </p:spPr>
        <p:txBody>
          <a:bodyPr/>
          <a:lstStyle/>
          <a:p>
            <a:r>
              <a:rPr lang="en-US" dirty="0"/>
              <a:t>01</a:t>
            </a:r>
          </a:p>
        </p:txBody>
      </p:sp>
      <p:sp>
        <p:nvSpPr>
          <p:cNvPr id="3" name="Text Placeholder 2">
            <a:extLst>
              <a:ext uri="{FF2B5EF4-FFF2-40B4-BE49-F238E27FC236}">
                <a16:creationId xmlns:a16="http://schemas.microsoft.com/office/drawing/2014/main" id="{6183CCB9-EF15-4B2E-1E5E-536700B96AEA}"/>
              </a:ext>
            </a:extLst>
          </p:cNvPr>
          <p:cNvSpPr>
            <a:spLocks noGrp="1"/>
          </p:cNvSpPr>
          <p:nvPr>
            <p:ph type="body" sz="quarter" idx="15"/>
          </p:nvPr>
        </p:nvSpPr>
        <p:spPr>
          <a:xfrm>
            <a:off x="457201" y="1681041"/>
            <a:ext cx="9064647" cy="3217862"/>
          </a:xfrm>
        </p:spPr>
        <p:txBody>
          <a:bodyPr/>
          <a:lstStyle/>
          <a:p>
            <a:pPr>
              <a:lnSpc>
                <a:spcPct val="107000"/>
              </a:lnSpc>
              <a:spcAft>
                <a:spcPts val="800"/>
              </a:spcAft>
            </a:pPr>
            <a:r>
              <a:rPr lang="sv-SE" sz="6000" dirty="0">
                <a:latin typeface="Calibri" panose="020F0502020204030204" pitchFamily="34" charset="0"/>
                <a:ea typeface="Calibri" panose="020F0502020204030204" pitchFamily="34" charset="0"/>
              </a:rPr>
              <a:t>Health - Eating Habits</a:t>
            </a:r>
          </a:p>
          <a:p>
            <a:pPr>
              <a:lnSpc>
                <a:spcPct val="107000"/>
              </a:lnSpc>
              <a:spcAft>
                <a:spcPts val="800"/>
              </a:spcAft>
            </a:pPr>
            <a:endParaRPr lang="sv-SE" sz="6000" dirty="0">
              <a:solidFill>
                <a:schemeClr val="bg2"/>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9309922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697424"/>
            <a:ext cx="12192000" cy="929898"/>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607877" y="897917"/>
            <a:ext cx="7387771" cy="8688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 Self-leadership &amp; Empowerment</a:t>
            </a: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Graphic 4">
            <a:extLst>
              <a:ext uri="{FF2B5EF4-FFF2-40B4-BE49-F238E27FC236}">
                <a16:creationId xmlns:a16="http://schemas.microsoft.com/office/drawing/2014/main" id="{B3345D2B-0537-8635-5B15-A82999F5C6E1}"/>
              </a:ext>
            </a:extLst>
          </p:cNvPr>
          <p:cNvSpPr/>
          <p:nvPr/>
        </p:nvSpPr>
        <p:spPr>
          <a:xfrm>
            <a:off x="10083328" y="0"/>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
        <p:nvSpPr>
          <p:cNvPr id="5" name="Text Placeholder 3">
            <a:extLst>
              <a:ext uri="{FF2B5EF4-FFF2-40B4-BE49-F238E27FC236}">
                <a16:creationId xmlns:a16="http://schemas.microsoft.com/office/drawing/2014/main" id="{969885D3-D669-159E-F891-28ECDAA72FF0}"/>
              </a:ext>
            </a:extLst>
          </p:cNvPr>
          <p:cNvSpPr txBox="1">
            <a:spLocks/>
          </p:cNvSpPr>
          <p:nvPr/>
        </p:nvSpPr>
        <p:spPr>
          <a:xfrm>
            <a:off x="600004" y="2138766"/>
            <a:ext cx="8103125" cy="3804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sv-SE" sz="3200" b="1" i="1" dirty="0" err="1">
                <a:solidFill>
                  <a:srgbClr val="84BFA4"/>
                </a:solidFill>
                <a:latin typeface="Calibri" panose="020F0502020204030204" pitchFamily="34" charset="0"/>
                <a:cs typeface="Calibri" panose="020F0502020204030204" pitchFamily="34" charset="0"/>
              </a:rPr>
              <a:t>Your</a:t>
            </a:r>
            <a:r>
              <a:rPr lang="sv-SE" sz="3200" b="1" i="1" dirty="0">
                <a:solidFill>
                  <a:srgbClr val="84BFA4"/>
                </a:solidFill>
                <a:latin typeface="Calibri" panose="020F0502020204030204" pitchFamily="34" charset="0"/>
                <a:cs typeface="Calibri" panose="020F0502020204030204" pitchFamily="34" charset="0"/>
              </a:rPr>
              <a:t> sense </a:t>
            </a:r>
            <a:r>
              <a:rPr lang="sv-SE" sz="3200" b="1" i="1" dirty="0" err="1">
                <a:solidFill>
                  <a:srgbClr val="84BFA4"/>
                </a:solidFill>
                <a:latin typeface="Calibri" panose="020F0502020204030204" pitchFamily="34" charset="0"/>
                <a:cs typeface="Calibri" panose="020F0502020204030204" pitchFamily="34" charset="0"/>
              </a:rPr>
              <a:t>of</a:t>
            </a:r>
            <a:r>
              <a:rPr lang="sv-SE" sz="3200" b="1" i="1" dirty="0">
                <a:solidFill>
                  <a:srgbClr val="84BFA4"/>
                </a:solidFill>
                <a:latin typeface="Calibri" panose="020F0502020204030204" pitchFamily="34" charset="0"/>
                <a:cs typeface="Calibri" panose="020F0502020204030204" pitchFamily="34" charset="0"/>
              </a:rPr>
              <a:t> </a:t>
            </a:r>
            <a:r>
              <a:rPr lang="sv-SE" sz="3200" b="1" i="1" dirty="0" err="1">
                <a:solidFill>
                  <a:srgbClr val="84BFA4"/>
                </a:solidFill>
                <a:latin typeface="Calibri" panose="020F0502020204030204" pitchFamily="34" charset="0"/>
                <a:cs typeface="Calibri" panose="020F0502020204030204" pitchFamily="34" charset="0"/>
              </a:rPr>
              <a:t>empowerment</a:t>
            </a:r>
            <a:endParaRPr lang="sv-SE" sz="3200" b="1" i="1" dirty="0">
              <a:solidFill>
                <a:srgbClr val="84BFA4"/>
              </a:solidFill>
              <a:latin typeface="Calibri" panose="020F0502020204030204" pitchFamily="34" charset="0"/>
              <a:cs typeface="Calibri" panose="020F0502020204030204" pitchFamily="34" charset="0"/>
            </a:endParaRPr>
          </a:p>
          <a:p>
            <a:pPr marL="0" indent="0">
              <a:lnSpc>
                <a:spcPts val="2760"/>
              </a:lnSpc>
              <a:spcBef>
                <a:spcPts val="0"/>
              </a:spcBef>
              <a:buNone/>
            </a:pPr>
            <a:r>
              <a:rPr lang="sv-SE" sz="3200" b="1" i="1" dirty="0">
                <a:solidFill>
                  <a:srgbClr val="84BFA4"/>
                </a:solidFill>
                <a:latin typeface="Calibri" panose="020F0502020204030204" pitchFamily="34" charset="0"/>
                <a:cs typeface="Calibri" panose="020F0502020204030204" pitchFamily="34" charset="0"/>
              </a:rPr>
              <a:t> </a:t>
            </a:r>
            <a:endParaRPr lang="sv-SE" sz="3200" b="1" i="1" dirty="0">
              <a:solidFill>
                <a:srgbClr val="B6D1E1"/>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IE" sz="8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r>
              <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rPr>
              <a:t>Questions to ask yourself</a:t>
            </a:r>
          </a:p>
          <a:p>
            <a:pPr>
              <a:lnSpc>
                <a:spcPts val="2760"/>
              </a:lnSpc>
              <a:spcBef>
                <a:spcPts val="0"/>
              </a:spcBef>
              <a:buClr>
                <a:srgbClr val="B6D1E1"/>
              </a:buClr>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Do you feel that you can influence your work situation? How?</a:t>
            </a:r>
          </a:p>
          <a:p>
            <a:pPr>
              <a:lnSpc>
                <a:spcPts val="2760"/>
              </a:lnSpc>
              <a:spcBef>
                <a:spcPts val="0"/>
              </a:spcBef>
              <a:buClr>
                <a:srgbClr val="B6D1E1"/>
              </a:buClr>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Do you get feedback and encouragement from someone else, close to you? </a:t>
            </a:r>
          </a:p>
          <a:p>
            <a:pPr>
              <a:lnSpc>
                <a:spcPts val="2760"/>
              </a:lnSpc>
              <a:spcBef>
                <a:spcPts val="0"/>
              </a:spcBef>
              <a:buClr>
                <a:srgbClr val="B6D1E1"/>
              </a:buClr>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Can you make decisions in your everyday life and at your workplace? </a:t>
            </a:r>
          </a:p>
          <a:p>
            <a:pPr>
              <a:lnSpc>
                <a:spcPts val="2760"/>
              </a:lnSpc>
              <a:spcBef>
                <a:spcPts val="0"/>
              </a:spcBef>
              <a:buClr>
                <a:srgbClr val="B6D1E1"/>
              </a:buClr>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How do you develop your knowledge and skills? </a:t>
            </a:r>
          </a:p>
          <a:p>
            <a:pPr>
              <a:lnSpc>
                <a:spcPts val="2760"/>
              </a:lnSpc>
              <a:spcBef>
                <a:spcPts val="0"/>
              </a:spcBef>
              <a:buClr>
                <a:srgbClr val="B6D1E1"/>
              </a:buClr>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How do you balance your private life and interests with your need for work?</a:t>
            </a: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14B1EAB3-6C93-6F40-FDD5-689E584C510B}"/>
              </a:ext>
            </a:extLst>
          </p:cNvPr>
          <p:cNvCxnSpPr>
            <a:cxnSpLocks/>
          </p:cNvCxnSpPr>
          <p:nvPr/>
        </p:nvCxnSpPr>
        <p:spPr>
          <a:xfrm>
            <a:off x="10927690" y="1867822"/>
            <a:ext cx="0" cy="2949106"/>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pic>
        <p:nvPicPr>
          <p:cNvPr id="4" name="Graphic 3" descr="Group of women outline">
            <a:extLst>
              <a:ext uri="{FF2B5EF4-FFF2-40B4-BE49-F238E27FC236}">
                <a16:creationId xmlns:a16="http://schemas.microsoft.com/office/drawing/2014/main" id="{11E19F3E-7026-979A-03C2-95389355F4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23070" y="4838698"/>
            <a:ext cx="1088573" cy="1088573"/>
          </a:xfrm>
          <a:prstGeom prst="rect">
            <a:avLst/>
          </a:prstGeom>
        </p:spPr>
      </p:pic>
    </p:spTree>
    <p:extLst>
      <p:ext uri="{BB962C8B-B14F-4D97-AF65-F5344CB8AC3E}">
        <p14:creationId xmlns:p14="http://schemas.microsoft.com/office/powerpoint/2010/main" val="22647628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697424"/>
            <a:ext cx="12192000" cy="929898"/>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607877" y="897917"/>
            <a:ext cx="7387771" cy="8688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 Self-leadership &amp; Empowerment</a:t>
            </a: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Graphic 4">
            <a:extLst>
              <a:ext uri="{FF2B5EF4-FFF2-40B4-BE49-F238E27FC236}">
                <a16:creationId xmlns:a16="http://schemas.microsoft.com/office/drawing/2014/main" id="{B3345D2B-0537-8635-5B15-A82999F5C6E1}"/>
              </a:ext>
            </a:extLst>
          </p:cNvPr>
          <p:cNvSpPr/>
          <p:nvPr/>
        </p:nvSpPr>
        <p:spPr>
          <a:xfrm>
            <a:off x="10083328" y="0"/>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
        <p:nvSpPr>
          <p:cNvPr id="5" name="Text Placeholder 3">
            <a:extLst>
              <a:ext uri="{FF2B5EF4-FFF2-40B4-BE49-F238E27FC236}">
                <a16:creationId xmlns:a16="http://schemas.microsoft.com/office/drawing/2014/main" id="{969885D3-D669-159E-F891-28ECDAA72FF0}"/>
              </a:ext>
            </a:extLst>
          </p:cNvPr>
          <p:cNvSpPr txBox="1">
            <a:spLocks/>
          </p:cNvSpPr>
          <p:nvPr/>
        </p:nvSpPr>
        <p:spPr>
          <a:xfrm>
            <a:off x="600004" y="2138766"/>
            <a:ext cx="7090753" cy="3804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sv-SE" sz="3200" b="1" i="1" dirty="0" err="1">
                <a:solidFill>
                  <a:srgbClr val="84BFA4"/>
                </a:solidFill>
                <a:latin typeface="Calibri" panose="020F0502020204030204" pitchFamily="34" charset="0"/>
                <a:cs typeface="Calibri" panose="020F0502020204030204" pitchFamily="34" charset="0"/>
              </a:rPr>
              <a:t>Recovery</a:t>
            </a:r>
            <a:r>
              <a:rPr lang="sv-SE" sz="3200" b="1" i="1" dirty="0">
                <a:solidFill>
                  <a:srgbClr val="84BFA4"/>
                </a:solidFill>
                <a:latin typeface="Calibri" panose="020F0502020204030204" pitchFamily="34" charset="0"/>
                <a:cs typeface="Calibri" panose="020F0502020204030204" pitchFamily="34" charset="0"/>
              </a:rPr>
              <a:t> and personal </a:t>
            </a:r>
            <a:r>
              <a:rPr lang="sv-SE" sz="3200" b="1" i="1" dirty="0" err="1">
                <a:solidFill>
                  <a:srgbClr val="84BFA4"/>
                </a:solidFill>
                <a:latin typeface="Calibri" panose="020F0502020204030204" pitchFamily="34" charset="0"/>
                <a:cs typeface="Calibri" panose="020F0502020204030204" pitchFamily="34" charset="0"/>
              </a:rPr>
              <a:t>balance</a:t>
            </a:r>
            <a:endParaRPr lang="sv-SE" sz="3200" b="1" i="1" dirty="0">
              <a:solidFill>
                <a:srgbClr val="84BFA4"/>
              </a:solidFill>
              <a:latin typeface="Calibri" panose="020F0502020204030204" pitchFamily="34" charset="0"/>
              <a:cs typeface="Calibri" panose="020F0502020204030204" pitchFamily="34" charset="0"/>
            </a:endParaRPr>
          </a:p>
          <a:p>
            <a:pPr marL="0" indent="0">
              <a:lnSpc>
                <a:spcPts val="2760"/>
              </a:lnSpc>
              <a:spcBef>
                <a:spcPts val="0"/>
              </a:spcBef>
              <a:buNone/>
            </a:pPr>
            <a:r>
              <a:rPr lang="sv-SE" sz="3200" b="1" i="1" dirty="0">
                <a:solidFill>
                  <a:srgbClr val="84BFA4"/>
                </a:solidFill>
                <a:latin typeface="Calibri" panose="020F0502020204030204" pitchFamily="34" charset="0"/>
                <a:cs typeface="Calibri" panose="020F0502020204030204" pitchFamily="34" charset="0"/>
              </a:rPr>
              <a:t> </a:t>
            </a:r>
            <a:endParaRPr lang="sv-SE" sz="3200" b="1" i="1" dirty="0">
              <a:solidFill>
                <a:srgbClr val="B6D1E1"/>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IE" sz="8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It is also important to understand how to best recover in order to function as your best self. </a:t>
            </a: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14B1EAB3-6C93-6F40-FDD5-689E584C510B}"/>
              </a:ext>
            </a:extLst>
          </p:cNvPr>
          <p:cNvCxnSpPr>
            <a:cxnSpLocks/>
          </p:cNvCxnSpPr>
          <p:nvPr/>
        </p:nvCxnSpPr>
        <p:spPr>
          <a:xfrm>
            <a:off x="10927690" y="1867822"/>
            <a:ext cx="0" cy="2949106"/>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pic>
        <p:nvPicPr>
          <p:cNvPr id="4" name="Graphic 3" descr="Group of women outline">
            <a:extLst>
              <a:ext uri="{FF2B5EF4-FFF2-40B4-BE49-F238E27FC236}">
                <a16:creationId xmlns:a16="http://schemas.microsoft.com/office/drawing/2014/main" id="{11E19F3E-7026-979A-03C2-95389355F4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23070" y="4838698"/>
            <a:ext cx="1088573" cy="1088573"/>
          </a:xfrm>
          <a:prstGeom prst="rect">
            <a:avLst/>
          </a:prstGeom>
        </p:spPr>
      </p:pic>
    </p:spTree>
    <p:extLst>
      <p:ext uri="{BB962C8B-B14F-4D97-AF65-F5344CB8AC3E}">
        <p14:creationId xmlns:p14="http://schemas.microsoft.com/office/powerpoint/2010/main" val="17675798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697424"/>
            <a:ext cx="12192000" cy="929898"/>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607877" y="897917"/>
            <a:ext cx="7387771" cy="8688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 Self-leadership &amp; Empowerment</a:t>
            </a: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Graphic 4">
            <a:extLst>
              <a:ext uri="{FF2B5EF4-FFF2-40B4-BE49-F238E27FC236}">
                <a16:creationId xmlns:a16="http://schemas.microsoft.com/office/drawing/2014/main" id="{B3345D2B-0537-8635-5B15-A82999F5C6E1}"/>
              </a:ext>
            </a:extLst>
          </p:cNvPr>
          <p:cNvSpPr/>
          <p:nvPr/>
        </p:nvSpPr>
        <p:spPr>
          <a:xfrm>
            <a:off x="10083328" y="0"/>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
        <p:nvSpPr>
          <p:cNvPr id="5" name="Text Placeholder 3">
            <a:extLst>
              <a:ext uri="{FF2B5EF4-FFF2-40B4-BE49-F238E27FC236}">
                <a16:creationId xmlns:a16="http://schemas.microsoft.com/office/drawing/2014/main" id="{969885D3-D669-159E-F891-28ECDAA72FF0}"/>
              </a:ext>
            </a:extLst>
          </p:cNvPr>
          <p:cNvSpPr txBox="1">
            <a:spLocks/>
          </p:cNvSpPr>
          <p:nvPr/>
        </p:nvSpPr>
        <p:spPr>
          <a:xfrm>
            <a:off x="600004" y="2138766"/>
            <a:ext cx="4755767" cy="192704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060"/>
              </a:lnSpc>
              <a:spcBef>
                <a:spcPts val="0"/>
              </a:spcBef>
              <a:buNone/>
            </a:pPr>
            <a:r>
              <a:rPr lang="sv-SE" sz="3200" b="1" i="1" dirty="0" err="1">
                <a:solidFill>
                  <a:srgbClr val="84BFA4"/>
                </a:solidFill>
                <a:latin typeface="Calibri" panose="020F0502020204030204" pitchFamily="34" charset="0"/>
                <a:cs typeface="Calibri" panose="020F0502020204030204" pitchFamily="34" charset="0"/>
              </a:rPr>
              <a:t>Mindfulness</a:t>
            </a:r>
            <a:r>
              <a:rPr lang="sv-SE" sz="3200" b="1" i="1" dirty="0">
                <a:solidFill>
                  <a:srgbClr val="84BFA4"/>
                </a:solidFill>
                <a:latin typeface="Calibri" panose="020F0502020204030204" pitchFamily="34" charset="0"/>
                <a:cs typeface="Calibri" panose="020F0502020204030204" pitchFamily="34" charset="0"/>
              </a:rPr>
              <a:t> </a:t>
            </a:r>
            <a:r>
              <a:rPr lang="sv-SE" sz="3200" b="1" i="1" dirty="0" err="1">
                <a:solidFill>
                  <a:srgbClr val="84BFA4"/>
                </a:solidFill>
                <a:latin typeface="Calibri" panose="020F0502020204030204" pitchFamily="34" charset="0"/>
                <a:cs typeface="Calibri" panose="020F0502020204030204" pitchFamily="34" charset="0"/>
              </a:rPr>
              <a:t>Exercise</a:t>
            </a:r>
            <a:r>
              <a:rPr lang="sv-SE" sz="3200" b="1" i="1" dirty="0">
                <a:solidFill>
                  <a:srgbClr val="84BFA4"/>
                </a:solidFill>
                <a:latin typeface="Calibri" panose="020F0502020204030204" pitchFamily="34" charset="0"/>
                <a:cs typeface="Calibri" panose="020F0502020204030204" pitchFamily="34" charset="0"/>
              </a:rPr>
              <a:t>: </a:t>
            </a:r>
          </a:p>
          <a:p>
            <a:pPr marL="0" indent="0">
              <a:lnSpc>
                <a:spcPts val="3060"/>
              </a:lnSpc>
              <a:spcBef>
                <a:spcPts val="0"/>
              </a:spcBef>
              <a:buNone/>
            </a:pPr>
            <a:r>
              <a:rPr lang="sv-SE" sz="3200" b="1" i="1" dirty="0">
                <a:solidFill>
                  <a:srgbClr val="84BFA4"/>
                </a:solidFill>
                <a:latin typeface="Calibri" panose="020F0502020204030204" pitchFamily="34" charset="0"/>
                <a:cs typeface="Calibri" panose="020F0502020204030204" pitchFamily="34" charset="0"/>
              </a:rPr>
              <a:t>Body Scan </a:t>
            </a:r>
          </a:p>
          <a:p>
            <a:pPr marL="0" indent="0">
              <a:lnSpc>
                <a:spcPts val="3060"/>
              </a:lnSpc>
              <a:spcBef>
                <a:spcPts val="0"/>
              </a:spcBef>
              <a:buNone/>
            </a:pPr>
            <a:endParaRPr lang="sv-SE" sz="3200" b="1" i="1" dirty="0">
              <a:solidFill>
                <a:srgbClr val="84BFA4"/>
              </a:solidFill>
              <a:latin typeface="Calibri" panose="020F0502020204030204" pitchFamily="34" charset="0"/>
              <a:cs typeface="Calibri" panose="020F0502020204030204" pitchFamily="34" charset="0"/>
            </a:endParaRPr>
          </a:p>
          <a:p>
            <a:pPr>
              <a:lnSpc>
                <a:spcPts val="2760"/>
              </a:lnSpc>
              <a:spcBef>
                <a:spcPts val="0"/>
              </a:spcBef>
              <a:buClr>
                <a:srgbClr val="B6D1E1"/>
              </a:buClr>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Standing up is just as good as sitting or lying down. </a:t>
            </a:r>
          </a:p>
          <a:p>
            <a:pPr>
              <a:lnSpc>
                <a:spcPts val="2760"/>
              </a:lnSpc>
              <a:spcBef>
                <a:spcPts val="0"/>
              </a:spcBef>
              <a:buClr>
                <a:srgbClr val="B6D1E1"/>
              </a:buClr>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Start in a comfortable position, keeping your back and neck straight</a:t>
            </a:r>
            <a:r>
              <a:rPr lang="en-IE" sz="3200" dirty="0">
                <a:solidFill>
                  <a:srgbClr val="382B1B"/>
                </a:solidFill>
                <a:latin typeface="Calibri" panose="020F0502020204030204" pitchFamily="34" charset="0"/>
                <a:ea typeface="Calibri" panose="020F0502020204030204" pitchFamily="34" charset="0"/>
                <a:cs typeface="Calibri" panose="020F0502020204030204" pitchFamily="34" charset="0"/>
              </a:rPr>
              <a:t>.</a:t>
            </a:r>
          </a:p>
          <a:p>
            <a:pPr marL="0" indent="0">
              <a:lnSpc>
                <a:spcPts val="3060"/>
              </a:lnSpc>
              <a:spcBef>
                <a:spcPts val="0"/>
              </a:spcBef>
              <a:buNone/>
            </a:pPr>
            <a:endParaRPr lang="sv-SE" sz="3200" b="1" i="1" dirty="0">
              <a:solidFill>
                <a:srgbClr val="B6D1E1"/>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IE" sz="8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F30302D5-207C-D304-D539-B3DA09CFD61C}"/>
              </a:ext>
            </a:extLst>
          </p:cNvPr>
          <p:cNvGrpSpPr/>
          <p:nvPr/>
        </p:nvGrpSpPr>
        <p:grpSpPr>
          <a:xfrm>
            <a:off x="5128913" y="1657706"/>
            <a:ext cx="7063087" cy="5020680"/>
            <a:chOff x="0" y="1837320"/>
            <a:chExt cx="7063087" cy="5020680"/>
          </a:xfrm>
        </p:grpSpPr>
        <p:pic>
          <p:nvPicPr>
            <p:cNvPr id="7" name="Picture 6">
              <a:extLst>
                <a:ext uri="{FF2B5EF4-FFF2-40B4-BE49-F238E27FC236}">
                  <a16:creationId xmlns:a16="http://schemas.microsoft.com/office/drawing/2014/main" id="{6AEE42F3-4E81-FB75-0646-C5E769A91D4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334" t="4156"/>
            <a:stretch/>
          </p:blipFill>
          <p:spPr>
            <a:xfrm flipH="1">
              <a:off x="0" y="1837320"/>
              <a:ext cx="7063087" cy="5020680"/>
            </a:xfrm>
            <a:prstGeom prst="rect">
              <a:avLst/>
            </a:prstGeom>
            <a:noFill/>
          </p:spPr>
        </p:pic>
        <p:sp>
          <p:nvSpPr>
            <p:cNvPr id="8" name="Rectangle 7">
              <a:extLst>
                <a:ext uri="{FF2B5EF4-FFF2-40B4-BE49-F238E27FC236}">
                  <a16:creationId xmlns:a16="http://schemas.microsoft.com/office/drawing/2014/main" id="{C634964D-184C-8746-80C7-9BF88AD5C2F7}"/>
                </a:ext>
              </a:extLst>
            </p:cNvPr>
            <p:cNvSpPr/>
            <p:nvPr/>
          </p:nvSpPr>
          <p:spPr>
            <a:xfrm>
              <a:off x="1012371" y="2188028"/>
              <a:ext cx="5274129" cy="3233057"/>
            </a:xfrm>
            <a:prstGeom prst="rect">
              <a:avLst/>
            </a:prstGeom>
            <a:blipFill>
              <a:blip r:embed="rId3"/>
              <a:stretch>
                <a:fillRect t="-1724" b="-1724"/>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B30BD6AD-5FAB-A88C-68D5-D77E49874269}"/>
              </a:ext>
            </a:extLst>
          </p:cNvPr>
          <p:cNvGrpSpPr/>
          <p:nvPr/>
        </p:nvGrpSpPr>
        <p:grpSpPr>
          <a:xfrm rot="517908">
            <a:off x="5168058" y="3189326"/>
            <a:ext cx="1637176" cy="1637176"/>
            <a:chOff x="5165100" y="3184284"/>
            <a:chExt cx="1637176" cy="1637176"/>
          </a:xfrm>
        </p:grpSpPr>
        <p:sp>
          <p:nvSpPr>
            <p:cNvPr id="9" name="Oval 8">
              <a:extLst>
                <a:ext uri="{FF2B5EF4-FFF2-40B4-BE49-F238E27FC236}">
                  <a16:creationId xmlns:a16="http://schemas.microsoft.com/office/drawing/2014/main" id="{7D817FA6-2AF0-8C96-455C-BA95F9F623E6}"/>
                </a:ext>
              </a:extLst>
            </p:cNvPr>
            <p:cNvSpPr/>
            <p:nvPr/>
          </p:nvSpPr>
          <p:spPr>
            <a:xfrm>
              <a:off x="5165100" y="3184284"/>
              <a:ext cx="1637176" cy="1637176"/>
            </a:xfrm>
            <a:prstGeom prst="ellipse">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10C66C9-8160-42DD-9B83-8797371D2C3A}"/>
                </a:ext>
              </a:extLst>
            </p:cNvPr>
            <p:cNvSpPr txBox="1"/>
            <p:nvPr/>
          </p:nvSpPr>
          <p:spPr>
            <a:xfrm>
              <a:off x="5221060" y="3608615"/>
              <a:ext cx="1489983" cy="903132"/>
            </a:xfrm>
            <a:prstGeom prst="rect">
              <a:avLst/>
            </a:prstGeom>
            <a:noFill/>
          </p:spPr>
          <p:txBody>
            <a:bodyPr wrap="square">
              <a:spAutoFit/>
            </a:bodyPr>
            <a:lstStyle/>
            <a:p>
              <a:pPr algn="ctr">
                <a:lnSpc>
                  <a:spcPts val="3080"/>
                </a:lnSpc>
              </a:pPr>
              <a:r>
                <a:rPr lang="en-US" sz="3400" kern="100" dirty="0">
                  <a:solidFill>
                    <a:schemeClr val="bg1"/>
                  </a:solidFill>
                  <a:latin typeface="Calibri" panose="020F0502020204030204" pitchFamily="34" charset="0"/>
                  <a:ea typeface="Times New Roman" panose="02020603050405020304" pitchFamily="18" charset="0"/>
                  <a:cs typeface="Calibri" panose="020F0502020204030204" pitchFamily="34" charset="0"/>
                </a:rPr>
                <a:t>Click to </a:t>
              </a:r>
              <a:r>
                <a:rPr lang="en-US" sz="3400" b="1" kern="100" dirty="0">
                  <a:solidFill>
                    <a:schemeClr val="bg1"/>
                  </a:solidFill>
                  <a:latin typeface="Calibri" panose="020F0502020204030204" pitchFamily="34" charset="0"/>
                  <a:ea typeface="Times New Roman" panose="02020603050405020304" pitchFamily="18" charset="0"/>
                  <a:cs typeface="Calibri" panose="020F0502020204030204" pitchFamily="34" charset="0"/>
                  <a:hlinkClick r:id="rId4">
                    <a:extLst>
                      <a:ext uri="{A12FA001-AC4F-418D-AE19-62706E023703}">
                        <ahyp:hlinkClr xmlns:ahyp="http://schemas.microsoft.com/office/drawing/2018/hyperlinkcolor" val="tx"/>
                      </a:ext>
                    </a:extLst>
                  </a:hlinkClick>
                </a:rPr>
                <a:t>view</a:t>
              </a:r>
              <a:endParaRPr lang="en-US" sz="3400" b="1" dirty="0">
                <a:solidFill>
                  <a:schemeClr val="bg1"/>
                </a:solidFill>
              </a:endParaRPr>
            </a:p>
          </p:txBody>
        </p:sp>
      </p:grpSp>
    </p:spTree>
    <p:extLst>
      <p:ext uri="{BB962C8B-B14F-4D97-AF65-F5344CB8AC3E}">
        <p14:creationId xmlns:p14="http://schemas.microsoft.com/office/powerpoint/2010/main" val="17771044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697424"/>
            <a:ext cx="12192000" cy="929898"/>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607877" y="897917"/>
            <a:ext cx="7387771" cy="8688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 Self-leadership &amp; Empowerment</a:t>
            </a: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Graphic 4">
            <a:extLst>
              <a:ext uri="{FF2B5EF4-FFF2-40B4-BE49-F238E27FC236}">
                <a16:creationId xmlns:a16="http://schemas.microsoft.com/office/drawing/2014/main" id="{B3345D2B-0537-8635-5B15-A82999F5C6E1}"/>
              </a:ext>
            </a:extLst>
          </p:cNvPr>
          <p:cNvSpPr/>
          <p:nvPr/>
        </p:nvSpPr>
        <p:spPr>
          <a:xfrm>
            <a:off x="10083328" y="0"/>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
        <p:nvSpPr>
          <p:cNvPr id="5" name="Text Placeholder 3">
            <a:extLst>
              <a:ext uri="{FF2B5EF4-FFF2-40B4-BE49-F238E27FC236}">
                <a16:creationId xmlns:a16="http://schemas.microsoft.com/office/drawing/2014/main" id="{969885D3-D669-159E-F891-28ECDAA72FF0}"/>
              </a:ext>
            </a:extLst>
          </p:cNvPr>
          <p:cNvSpPr txBox="1">
            <a:spLocks/>
          </p:cNvSpPr>
          <p:nvPr/>
        </p:nvSpPr>
        <p:spPr>
          <a:xfrm>
            <a:off x="600004" y="2138766"/>
            <a:ext cx="8103125" cy="3804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sv-SE" sz="3200" b="1" i="1" dirty="0">
                <a:solidFill>
                  <a:srgbClr val="84BFA4"/>
                </a:solidFill>
                <a:latin typeface="Calibri" panose="020F0502020204030204" pitchFamily="34" charset="0"/>
                <a:cs typeface="Calibri" panose="020F0502020204030204" pitchFamily="34" charset="0"/>
              </a:rPr>
              <a:t>Exercise Body Scan </a:t>
            </a:r>
          </a:p>
          <a:p>
            <a:pPr marL="0" indent="0">
              <a:lnSpc>
                <a:spcPts val="2760"/>
              </a:lnSpc>
              <a:spcBef>
                <a:spcPts val="0"/>
              </a:spcBef>
              <a:buNone/>
            </a:pPr>
            <a:endParaRPr lang="sv-SE" sz="3200" b="1" i="1" dirty="0">
              <a:solidFill>
                <a:srgbClr val="84BFA4"/>
              </a:solidFill>
              <a:latin typeface="Calibri" panose="020F0502020204030204" pitchFamily="34" charset="0"/>
              <a:cs typeface="Calibri" panose="020F0502020204030204" pitchFamily="34" charset="0"/>
            </a:endParaRPr>
          </a:p>
          <a:p>
            <a:pPr>
              <a:lnSpc>
                <a:spcPts val="2760"/>
              </a:lnSpc>
              <a:spcBef>
                <a:spcPts val="0"/>
              </a:spcBef>
              <a:buClr>
                <a:srgbClr val="B6D1E1"/>
              </a:buClr>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Go through the different parts of your body. Stop at each body part and feel how it feels.</a:t>
            </a:r>
          </a:p>
          <a:p>
            <a:pPr>
              <a:lnSpc>
                <a:spcPts val="2760"/>
              </a:lnSpc>
              <a:spcBef>
                <a:spcPts val="0"/>
              </a:spcBef>
              <a:buClr>
                <a:srgbClr val="B6D1E1"/>
              </a:buClr>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Notice the feelings or sensations, but don't act on them.</a:t>
            </a:r>
          </a:p>
          <a:p>
            <a:pPr>
              <a:lnSpc>
                <a:spcPts val="2760"/>
              </a:lnSpc>
              <a:spcBef>
                <a:spcPts val="0"/>
              </a:spcBef>
              <a:buClr>
                <a:srgbClr val="B6D1E1"/>
              </a:buClr>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Try to plan to do the exercise regularly, because then you are consistently training your subconscious in conscious presence.</a:t>
            </a:r>
          </a:p>
          <a:p>
            <a:pPr marL="0" indent="0">
              <a:lnSpc>
                <a:spcPts val="2760"/>
              </a:lnSpc>
              <a:spcBef>
                <a:spcPts val="0"/>
              </a:spcBef>
              <a:buNone/>
            </a:pPr>
            <a:endParaRPr lang="sv-SE" sz="3200" b="1" i="1" dirty="0">
              <a:solidFill>
                <a:srgbClr val="B6D1E1"/>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IE" sz="8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a:lnSpc>
                <a:spcPts val="2760"/>
              </a:lnSpc>
              <a:spcBef>
                <a:spcPts val="0"/>
              </a:spcBef>
              <a:buClr>
                <a:srgbClr val="B6D1E1"/>
              </a:buClr>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a:lnSpc>
                <a:spcPts val="2760"/>
              </a:lnSpc>
              <a:spcBef>
                <a:spcPts val="0"/>
              </a:spcBef>
              <a:buClr>
                <a:srgbClr val="B6D1E1"/>
              </a:buClr>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a:lnSpc>
                <a:spcPts val="2760"/>
              </a:lnSpc>
              <a:spcBef>
                <a:spcPts val="0"/>
              </a:spcBef>
              <a:buClr>
                <a:srgbClr val="B6D1E1"/>
              </a:buClr>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14B1EAB3-6C93-6F40-FDD5-689E584C510B}"/>
              </a:ext>
            </a:extLst>
          </p:cNvPr>
          <p:cNvCxnSpPr>
            <a:cxnSpLocks/>
          </p:cNvCxnSpPr>
          <p:nvPr/>
        </p:nvCxnSpPr>
        <p:spPr>
          <a:xfrm>
            <a:off x="10927690" y="1867822"/>
            <a:ext cx="0" cy="2949106"/>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pic>
        <p:nvPicPr>
          <p:cNvPr id="4" name="Graphic 3" descr="Group of women outline">
            <a:extLst>
              <a:ext uri="{FF2B5EF4-FFF2-40B4-BE49-F238E27FC236}">
                <a16:creationId xmlns:a16="http://schemas.microsoft.com/office/drawing/2014/main" id="{11E19F3E-7026-979A-03C2-95389355F4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23070" y="4838698"/>
            <a:ext cx="1088573" cy="1088573"/>
          </a:xfrm>
          <a:prstGeom prst="rect">
            <a:avLst/>
          </a:prstGeom>
        </p:spPr>
      </p:pic>
    </p:spTree>
    <p:extLst>
      <p:ext uri="{BB962C8B-B14F-4D97-AF65-F5344CB8AC3E}">
        <p14:creationId xmlns:p14="http://schemas.microsoft.com/office/powerpoint/2010/main" val="1267563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697424"/>
            <a:ext cx="12192000" cy="929898"/>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607877" y="897917"/>
            <a:ext cx="7387771" cy="8688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 Self-leadership &amp; Empowerment</a:t>
            </a: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Graphic 4">
            <a:extLst>
              <a:ext uri="{FF2B5EF4-FFF2-40B4-BE49-F238E27FC236}">
                <a16:creationId xmlns:a16="http://schemas.microsoft.com/office/drawing/2014/main" id="{B3345D2B-0537-8635-5B15-A82999F5C6E1}"/>
              </a:ext>
            </a:extLst>
          </p:cNvPr>
          <p:cNvSpPr/>
          <p:nvPr/>
        </p:nvSpPr>
        <p:spPr>
          <a:xfrm>
            <a:off x="10083328" y="0"/>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
        <p:nvSpPr>
          <p:cNvPr id="5" name="Text Placeholder 3">
            <a:extLst>
              <a:ext uri="{FF2B5EF4-FFF2-40B4-BE49-F238E27FC236}">
                <a16:creationId xmlns:a16="http://schemas.microsoft.com/office/drawing/2014/main" id="{969885D3-D669-159E-F891-28ECDAA72FF0}"/>
              </a:ext>
            </a:extLst>
          </p:cNvPr>
          <p:cNvSpPr txBox="1">
            <a:spLocks/>
          </p:cNvSpPr>
          <p:nvPr/>
        </p:nvSpPr>
        <p:spPr>
          <a:xfrm>
            <a:off x="517881" y="1924835"/>
            <a:ext cx="4755767" cy="192704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060"/>
              </a:lnSpc>
              <a:spcBef>
                <a:spcPts val="0"/>
              </a:spcBef>
              <a:buNone/>
            </a:pPr>
            <a:r>
              <a:rPr lang="en-IE" sz="3200" b="1" i="1" dirty="0">
                <a:solidFill>
                  <a:srgbClr val="84BFA4"/>
                </a:solidFill>
                <a:latin typeface="Calibri" panose="020F0502020204030204" pitchFamily="34" charset="0"/>
                <a:cs typeface="Calibri" panose="020F0502020204030204" pitchFamily="34" charset="0"/>
              </a:rPr>
              <a:t>The Wheel of Life</a:t>
            </a:r>
          </a:p>
          <a:p>
            <a:pPr marL="0" indent="0">
              <a:lnSpc>
                <a:spcPts val="3060"/>
              </a:lnSpc>
              <a:spcBef>
                <a:spcPts val="0"/>
              </a:spcBef>
              <a:buNone/>
            </a:pPr>
            <a:r>
              <a:rPr lang="en-US" sz="2400" i="0" dirty="0">
                <a:solidFill>
                  <a:srgbClr val="3C4043"/>
                </a:solidFill>
                <a:effectLst/>
              </a:rPr>
              <a:t>Start working on </a:t>
            </a:r>
            <a:r>
              <a:rPr lang="en-US" sz="2400" dirty="0">
                <a:solidFill>
                  <a:srgbClr val="3C4043"/>
                </a:solidFill>
              </a:rPr>
              <a:t>your</a:t>
            </a:r>
            <a:r>
              <a:rPr lang="en-US" sz="2400" i="0" dirty="0">
                <a:solidFill>
                  <a:srgbClr val="3C4043"/>
                </a:solidFill>
                <a:effectLst/>
              </a:rPr>
              <a:t> wheel of life. </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What areas are most important in your life? </a:t>
            </a:r>
            <a:b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br>
            <a:b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b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Start by drawing a circle with, for example, eight pieces of cake, it can be more or it can be less for you. In each piece of cake, write down parts of your life that are important to you.</a:t>
            </a: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F30302D5-207C-D304-D539-B3DA09CFD61C}"/>
              </a:ext>
            </a:extLst>
          </p:cNvPr>
          <p:cNvGrpSpPr/>
          <p:nvPr/>
        </p:nvGrpSpPr>
        <p:grpSpPr>
          <a:xfrm>
            <a:off x="5128913" y="1657706"/>
            <a:ext cx="7063087" cy="5020680"/>
            <a:chOff x="0" y="1837320"/>
            <a:chExt cx="7063087" cy="5020680"/>
          </a:xfrm>
        </p:grpSpPr>
        <p:pic>
          <p:nvPicPr>
            <p:cNvPr id="7" name="Picture 6">
              <a:extLst>
                <a:ext uri="{FF2B5EF4-FFF2-40B4-BE49-F238E27FC236}">
                  <a16:creationId xmlns:a16="http://schemas.microsoft.com/office/drawing/2014/main" id="{6AEE42F3-4E81-FB75-0646-C5E769A91D4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334" t="4156"/>
            <a:stretch/>
          </p:blipFill>
          <p:spPr>
            <a:xfrm flipH="1">
              <a:off x="0" y="1837320"/>
              <a:ext cx="7063087" cy="5020680"/>
            </a:xfrm>
            <a:prstGeom prst="rect">
              <a:avLst/>
            </a:prstGeom>
            <a:noFill/>
          </p:spPr>
        </p:pic>
        <p:sp>
          <p:nvSpPr>
            <p:cNvPr id="8" name="Rectangle 7">
              <a:extLst>
                <a:ext uri="{FF2B5EF4-FFF2-40B4-BE49-F238E27FC236}">
                  <a16:creationId xmlns:a16="http://schemas.microsoft.com/office/drawing/2014/main" id="{C634964D-184C-8746-80C7-9BF88AD5C2F7}"/>
                </a:ext>
              </a:extLst>
            </p:cNvPr>
            <p:cNvSpPr/>
            <p:nvPr/>
          </p:nvSpPr>
          <p:spPr>
            <a:xfrm>
              <a:off x="1012371" y="2188028"/>
              <a:ext cx="5274129" cy="3233057"/>
            </a:xfrm>
            <a:prstGeom prst="rect">
              <a:avLst/>
            </a:prstGeom>
            <a:blipFill>
              <a:blip r:embed="rId3"/>
              <a:srcRect/>
              <a:stretch>
                <a:fillRect t="-1724" b="-1724"/>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B30BD6AD-5FAB-A88C-68D5-D77E49874269}"/>
              </a:ext>
            </a:extLst>
          </p:cNvPr>
          <p:cNvGrpSpPr/>
          <p:nvPr/>
        </p:nvGrpSpPr>
        <p:grpSpPr>
          <a:xfrm rot="517908">
            <a:off x="5180348" y="3210204"/>
            <a:ext cx="1578942" cy="1578942"/>
            <a:chOff x="5176344" y="3207781"/>
            <a:chExt cx="1578942" cy="1578942"/>
          </a:xfrm>
        </p:grpSpPr>
        <p:sp>
          <p:nvSpPr>
            <p:cNvPr id="9" name="Oval 8">
              <a:extLst>
                <a:ext uri="{FF2B5EF4-FFF2-40B4-BE49-F238E27FC236}">
                  <a16:creationId xmlns:a16="http://schemas.microsoft.com/office/drawing/2014/main" id="{7D817FA6-2AF0-8C96-455C-BA95F9F623E6}"/>
                </a:ext>
              </a:extLst>
            </p:cNvPr>
            <p:cNvSpPr/>
            <p:nvPr/>
          </p:nvSpPr>
          <p:spPr>
            <a:xfrm>
              <a:off x="5176344" y="3207781"/>
              <a:ext cx="1578942" cy="1578942"/>
            </a:xfrm>
            <a:prstGeom prst="ellipse">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10C66C9-8160-42DD-9B83-8797371D2C3A}"/>
                </a:ext>
              </a:extLst>
            </p:cNvPr>
            <p:cNvSpPr txBox="1"/>
            <p:nvPr/>
          </p:nvSpPr>
          <p:spPr>
            <a:xfrm>
              <a:off x="5221060" y="3608615"/>
              <a:ext cx="1489983" cy="903132"/>
            </a:xfrm>
            <a:prstGeom prst="rect">
              <a:avLst/>
            </a:prstGeom>
            <a:noFill/>
          </p:spPr>
          <p:txBody>
            <a:bodyPr wrap="square">
              <a:spAutoFit/>
            </a:bodyPr>
            <a:lstStyle/>
            <a:p>
              <a:pPr algn="ctr">
                <a:lnSpc>
                  <a:spcPts val="3080"/>
                </a:lnSpc>
              </a:pPr>
              <a:r>
                <a:rPr lang="en-US" sz="3400" kern="100" dirty="0">
                  <a:solidFill>
                    <a:schemeClr val="bg1"/>
                  </a:solidFill>
                  <a:latin typeface="Calibri" panose="020F0502020204030204" pitchFamily="34" charset="0"/>
                  <a:ea typeface="Times New Roman" panose="02020603050405020304" pitchFamily="18" charset="0"/>
                  <a:cs typeface="Calibri" panose="020F0502020204030204" pitchFamily="34" charset="0"/>
                </a:rPr>
                <a:t>Click to </a:t>
              </a:r>
              <a:r>
                <a:rPr lang="en-US" sz="3400" b="1" kern="100" dirty="0">
                  <a:solidFill>
                    <a:schemeClr val="bg1"/>
                  </a:solidFill>
                  <a:latin typeface="Calibri" panose="020F0502020204030204" pitchFamily="34" charset="0"/>
                  <a:ea typeface="Times New Roman" panose="02020603050405020304" pitchFamily="18" charset="0"/>
                  <a:cs typeface="Calibri" panose="020F0502020204030204" pitchFamily="34" charset="0"/>
                  <a:hlinkClick r:id="rId4">
                    <a:extLst>
                      <a:ext uri="{A12FA001-AC4F-418D-AE19-62706E023703}">
                        <ahyp:hlinkClr xmlns:ahyp="http://schemas.microsoft.com/office/drawing/2018/hyperlinkcolor" val="tx"/>
                      </a:ext>
                    </a:extLst>
                  </a:hlinkClick>
                </a:rPr>
                <a:t>view</a:t>
              </a:r>
              <a:endParaRPr lang="en-US" sz="3400" b="1" dirty="0">
                <a:solidFill>
                  <a:schemeClr val="bg1"/>
                </a:solidFill>
              </a:endParaRPr>
            </a:p>
          </p:txBody>
        </p:sp>
      </p:grpSp>
    </p:spTree>
    <p:extLst>
      <p:ext uri="{BB962C8B-B14F-4D97-AF65-F5344CB8AC3E}">
        <p14:creationId xmlns:p14="http://schemas.microsoft.com/office/powerpoint/2010/main" val="7538353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697424"/>
            <a:ext cx="12192000" cy="929898"/>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607877" y="897917"/>
            <a:ext cx="7387771" cy="8688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 Self-leadership &amp; Empowerment</a:t>
            </a: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Graphic 4">
            <a:extLst>
              <a:ext uri="{FF2B5EF4-FFF2-40B4-BE49-F238E27FC236}">
                <a16:creationId xmlns:a16="http://schemas.microsoft.com/office/drawing/2014/main" id="{B3345D2B-0537-8635-5B15-A82999F5C6E1}"/>
              </a:ext>
            </a:extLst>
          </p:cNvPr>
          <p:cNvSpPr/>
          <p:nvPr/>
        </p:nvSpPr>
        <p:spPr>
          <a:xfrm>
            <a:off x="10083328" y="0"/>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
        <p:nvSpPr>
          <p:cNvPr id="5" name="Text Placeholder 3">
            <a:extLst>
              <a:ext uri="{FF2B5EF4-FFF2-40B4-BE49-F238E27FC236}">
                <a16:creationId xmlns:a16="http://schemas.microsoft.com/office/drawing/2014/main" id="{969885D3-D669-159E-F891-28ECDAA72FF0}"/>
              </a:ext>
            </a:extLst>
          </p:cNvPr>
          <p:cNvSpPr txBox="1">
            <a:spLocks/>
          </p:cNvSpPr>
          <p:nvPr/>
        </p:nvSpPr>
        <p:spPr>
          <a:xfrm>
            <a:off x="550241" y="1766807"/>
            <a:ext cx="9738312" cy="3804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sv-SE" sz="3200" b="1" i="1" dirty="0" err="1">
                <a:solidFill>
                  <a:srgbClr val="84BFA4"/>
                </a:solidFill>
                <a:latin typeface="Calibri" panose="020F0502020204030204" pitchFamily="34" charset="0"/>
                <a:cs typeface="Calibri" panose="020F0502020204030204" pitchFamily="34" charset="0"/>
              </a:rPr>
              <a:t>Exercise</a:t>
            </a:r>
            <a:r>
              <a:rPr lang="sv-SE" sz="3200" b="1" i="1" dirty="0">
                <a:solidFill>
                  <a:srgbClr val="84BFA4"/>
                </a:solidFill>
                <a:latin typeface="Calibri" panose="020F0502020204030204" pitchFamily="34" charset="0"/>
                <a:cs typeface="Calibri" panose="020F0502020204030204" pitchFamily="34" charset="0"/>
              </a:rPr>
              <a:t> The Wheel </a:t>
            </a:r>
            <a:r>
              <a:rPr lang="sv-SE" sz="3200" b="1" i="1" dirty="0" err="1">
                <a:solidFill>
                  <a:srgbClr val="84BFA4"/>
                </a:solidFill>
                <a:latin typeface="Calibri" panose="020F0502020204030204" pitchFamily="34" charset="0"/>
                <a:cs typeface="Calibri" panose="020F0502020204030204" pitchFamily="34" charset="0"/>
              </a:rPr>
              <a:t>of</a:t>
            </a:r>
            <a:r>
              <a:rPr lang="sv-SE" sz="3200" b="1" i="1" dirty="0">
                <a:solidFill>
                  <a:srgbClr val="84BFA4"/>
                </a:solidFill>
                <a:latin typeface="Calibri" panose="020F0502020204030204" pitchFamily="34" charset="0"/>
                <a:cs typeface="Calibri" panose="020F0502020204030204" pitchFamily="34" charset="0"/>
              </a:rPr>
              <a:t> Life</a:t>
            </a:r>
          </a:p>
          <a:p>
            <a:pPr marL="0" indent="0">
              <a:lnSpc>
                <a:spcPts val="2760"/>
              </a:lnSpc>
              <a:spcBef>
                <a:spcPts val="0"/>
              </a:spcBef>
              <a:buClr>
                <a:srgbClr val="B6D1E1"/>
              </a:buClr>
              <a:buNone/>
            </a:pPr>
            <a:b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b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Then put a target image, a number on a scale of one to ten, on each individual part. If everything is perfect, 10 out of 10, what would it be like? </a:t>
            </a:r>
          </a:p>
          <a:p>
            <a:pPr marL="0" indent="0">
              <a:lnSpc>
                <a:spcPts val="2760"/>
              </a:lnSpc>
              <a:spcBef>
                <a:spcPts val="0"/>
              </a:spcBef>
              <a:buClr>
                <a:srgbClr val="B6D1E1"/>
              </a:buClr>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Take one category at a time, for example, work. If you got the job of your dreams, what would it be like?</a:t>
            </a:r>
          </a:p>
          <a:p>
            <a:pPr marL="0" indent="0">
              <a:lnSpc>
                <a:spcPts val="2760"/>
              </a:lnSpc>
              <a:spcBef>
                <a:spcPts val="0"/>
              </a:spcBef>
              <a:buClr>
                <a:srgbClr val="B6D1E1"/>
              </a:buClr>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Then you mark where you are today - your current state - in relation to your dream state. If the dream state is 10 - where are you right now? Then continue to do the same and place the current situation on a scale of one to ten in all parts of your life.</a:t>
            </a:r>
          </a:p>
          <a:p>
            <a:pPr marL="0" indent="0">
              <a:lnSpc>
                <a:spcPts val="2760"/>
              </a:lnSpc>
              <a:spcBef>
                <a:spcPts val="0"/>
              </a:spcBef>
              <a:buClr>
                <a:srgbClr val="B6D1E1"/>
              </a:buClr>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Clr>
                <a:srgbClr val="B6D1E1"/>
              </a:buClr>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a:lnSpc>
                <a:spcPts val="2760"/>
              </a:lnSpc>
              <a:spcBef>
                <a:spcPts val="0"/>
              </a:spcBef>
              <a:buClr>
                <a:srgbClr val="B6D1E1"/>
              </a:buClr>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a:lnSpc>
                <a:spcPts val="2760"/>
              </a:lnSpc>
              <a:spcBef>
                <a:spcPts val="0"/>
              </a:spcBef>
              <a:buClr>
                <a:srgbClr val="B6D1E1"/>
              </a:buClr>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14B1EAB3-6C93-6F40-FDD5-689E584C510B}"/>
              </a:ext>
            </a:extLst>
          </p:cNvPr>
          <p:cNvCxnSpPr>
            <a:cxnSpLocks/>
          </p:cNvCxnSpPr>
          <p:nvPr/>
        </p:nvCxnSpPr>
        <p:spPr>
          <a:xfrm>
            <a:off x="10927690" y="1867822"/>
            <a:ext cx="0" cy="2949106"/>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pic>
        <p:nvPicPr>
          <p:cNvPr id="4" name="Graphic 3" descr="Group of women outline">
            <a:extLst>
              <a:ext uri="{FF2B5EF4-FFF2-40B4-BE49-F238E27FC236}">
                <a16:creationId xmlns:a16="http://schemas.microsoft.com/office/drawing/2014/main" id="{11E19F3E-7026-979A-03C2-95389355F4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23070" y="4838698"/>
            <a:ext cx="1088573" cy="1088573"/>
          </a:xfrm>
          <a:prstGeom prst="rect">
            <a:avLst/>
          </a:prstGeom>
        </p:spPr>
      </p:pic>
    </p:spTree>
    <p:extLst>
      <p:ext uri="{BB962C8B-B14F-4D97-AF65-F5344CB8AC3E}">
        <p14:creationId xmlns:p14="http://schemas.microsoft.com/office/powerpoint/2010/main" val="5330517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697424"/>
            <a:ext cx="12192000" cy="929898"/>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607877" y="897917"/>
            <a:ext cx="7387771" cy="8688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 Self-leadership &amp; Empowerment</a:t>
            </a: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Graphic 4">
            <a:extLst>
              <a:ext uri="{FF2B5EF4-FFF2-40B4-BE49-F238E27FC236}">
                <a16:creationId xmlns:a16="http://schemas.microsoft.com/office/drawing/2014/main" id="{B3345D2B-0537-8635-5B15-A82999F5C6E1}"/>
              </a:ext>
            </a:extLst>
          </p:cNvPr>
          <p:cNvSpPr/>
          <p:nvPr/>
        </p:nvSpPr>
        <p:spPr>
          <a:xfrm>
            <a:off x="10083328" y="0"/>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
        <p:nvSpPr>
          <p:cNvPr id="5" name="Text Placeholder 3">
            <a:extLst>
              <a:ext uri="{FF2B5EF4-FFF2-40B4-BE49-F238E27FC236}">
                <a16:creationId xmlns:a16="http://schemas.microsoft.com/office/drawing/2014/main" id="{969885D3-D669-159E-F891-28ECDAA72FF0}"/>
              </a:ext>
            </a:extLst>
          </p:cNvPr>
          <p:cNvSpPr txBox="1">
            <a:spLocks/>
          </p:cNvSpPr>
          <p:nvPr/>
        </p:nvSpPr>
        <p:spPr>
          <a:xfrm>
            <a:off x="600004" y="2138766"/>
            <a:ext cx="8103125" cy="3804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sv-SE" sz="3200" b="1" i="1" dirty="0" err="1">
                <a:solidFill>
                  <a:srgbClr val="84BFA4"/>
                </a:solidFill>
                <a:latin typeface="Calibri" panose="020F0502020204030204" pitchFamily="34" charset="0"/>
                <a:cs typeface="Calibri" panose="020F0502020204030204" pitchFamily="34" charset="0"/>
              </a:rPr>
              <a:t>Exercise</a:t>
            </a:r>
            <a:r>
              <a:rPr lang="sv-SE" sz="3200" b="1" i="1" dirty="0">
                <a:solidFill>
                  <a:srgbClr val="84BFA4"/>
                </a:solidFill>
                <a:latin typeface="Calibri" panose="020F0502020204030204" pitchFamily="34" charset="0"/>
                <a:cs typeface="Calibri" panose="020F0502020204030204" pitchFamily="34" charset="0"/>
              </a:rPr>
              <a:t> The Wheel </a:t>
            </a:r>
            <a:r>
              <a:rPr lang="sv-SE" sz="3200" b="1" i="1" dirty="0" err="1">
                <a:solidFill>
                  <a:srgbClr val="84BFA4"/>
                </a:solidFill>
                <a:latin typeface="Calibri" panose="020F0502020204030204" pitchFamily="34" charset="0"/>
                <a:cs typeface="Calibri" panose="020F0502020204030204" pitchFamily="34" charset="0"/>
              </a:rPr>
              <a:t>of</a:t>
            </a:r>
            <a:r>
              <a:rPr lang="sv-SE" sz="3200" b="1" i="1" dirty="0">
                <a:solidFill>
                  <a:srgbClr val="84BFA4"/>
                </a:solidFill>
                <a:latin typeface="Calibri" panose="020F0502020204030204" pitchFamily="34" charset="0"/>
                <a:cs typeface="Calibri" panose="020F0502020204030204" pitchFamily="34" charset="0"/>
              </a:rPr>
              <a:t> Life</a:t>
            </a:r>
          </a:p>
          <a:p>
            <a:pPr marL="0" indent="0">
              <a:lnSpc>
                <a:spcPct val="100000"/>
              </a:lnSpc>
              <a:spcBef>
                <a:spcPts val="0"/>
              </a:spcBef>
              <a:buNone/>
            </a:pPr>
            <a:endParaRPr lang="en-IE" sz="8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a:lnSpc>
                <a:spcPts val="2760"/>
              </a:lnSpc>
              <a:spcBef>
                <a:spcPts val="0"/>
              </a:spcBef>
              <a:buClr>
                <a:srgbClr val="B6D1E1"/>
              </a:buClr>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a:lnSpc>
                <a:spcPts val="2760"/>
              </a:lnSpc>
              <a:spcBef>
                <a:spcPts val="0"/>
              </a:spcBef>
              <a:buClr>
                <a:srgbClr val="B6D1E1"/>
              </a:buClr>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14B1EAB3-6C93-6F40-FDD5-689E584C510B}"/>
              </a:ext>
            </a:extLst>
          </p:cNvPr>
          <p:cNvCxnSpPr>
            <a:cxnSpLocks/>
          </p:cNvCxnSpPr>
          <p:nvPr/>
        </p:nvCxnSpPr>
        <p:spPr>
          <a:xfrm>
            <a:off x="10927690" y="1867822"/>
            <a:ext cx="0" cy="2949106"/>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pic>
        <p:nvPicPr>
          <p:cNvPr id="4" name="Graphic 3" descr="Group of women outline">
            <a:extLst>
              <a:ext uri="{FF2B5EF4-FFF2-40B4-BE49-F238E27FC236}">
                <a16:creationId xmlns:a16="http://schemas.microsoft.com/office/drawing/2014/main" id="{11E19F3E-7026-979A-03C2-95389355F4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23070" y="4838698"/>
            <a:ext cx="1088573" cy="1088573"/>
          </a:xfrm>
          <a:prstGeom prst="rect">
            <a:avLst/>
          </a:prstGeom>
        </p:spPr>
      </p:pic>
      <p:pic>
        <p:nvPicPr>
          <p:cNvPr id="2" name="Bildobjekt 7" descr="En bild som visar cirkel, skärmbild, diagram, linje&#10;&#10;Automatiskt genererad beskrivning">
            <a:extLst>
              <a:ext uri="{FF2B5EF4-FFF2-40B4-BE49-F238E27FC236}">
                <a16:creationId xmlns:a16="http://schemas.microsoft.com/office/drawing/2014/main" id="{B542F4D9-69A9-CA80-BEBA-08E87A60236D}"/>
              </a:ext>
            </a:extLst>
          </p:cNvPr>
          <p:cNvPicPr>
            <a:picLocks noChangeAspect="1"/>
          </p:cNvPicPr>
          <p:nvPr/>
        </p:nvPicPr>
        <p:blipFill>
          <a:blip r:embed="rId4"/>
          <a:stretch>
            <a:fillRect/>
          </a:stretch>
        </p:blipFill>
        <p:spPr>
          <a:xfrm>
            <a:off x="434158" y="3130305"/>
            <a:ext cx="4154170" cy="3041059"/>
          </a:xfrm>
          <a:prstGeom prst="rect">
            <a:avLst/>
          </a:prstGeom>
        </p:spPr>
      </p:pic>
      <p:pic>
        <p:nvPicPr>
          <p:cNvPr id="3" name="Bildobjekt 10" descr="En bild som visar cirkel, diagram, linje, design&#10;&#10;Automatiskt genererad beskrivning">
            <a:extLst>
              <a:ext uri="{FF2B5EF4-FFF2-40B4-BE49-F238E27FC236}">
                <a16:creationId xmlns:a16="http://schemas.microsoft.com/office/drawing/2014/main" id="{6D5B017D-2BF0-0EAE-7749-644717976829}"/>
              </a:ext>
            </a:extLst>
          </p:cNvPr>
          <p:cNvPicPr>
            <a:picLocks noChangeAspect="1"/>
          </p:cNvPicPr>
          <p:nvPr/>
        </p:nvPicPr>
        <p:blipFill>
          <a:blip r:embed="rId5"/>
          <a:stretch>
            <a:fillRect/>
          </a:stretch>
        </p:blipFill>
        <p:spPr>
          <a:xfrm>
            <a:off x="5627487" y="3210128"/>
            <a:ext cx="3696127" cy="2936264"/>
          </a:xfrm>
          <a:prstGeom prst="rect">
            <a:avLst/>
          </a:prstGeom>
        </p:spPr>
      </p:pic>
    </p:spTree>
    <p:extLst>
      <p:ext uri="{BB962C8B-B14F-4D97-AF65-F5344CB8AC3E}">
        <p14:creationId xmlns:p14="http://schemas.microsoft.com/office/powerpoint/2010/main" val="1357372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2654544-6DDA-FB3D-70AC-44218F5BB86E}"/>
              </a:ext>
            </a:extLst>
          </p:cNvPr>
          <p:cNvSpPr>
            <a:spLocks noGrp="1"/>
          </p:cNvSpPr>
          <p:nvPr>
            <p:ph type="body" sz="quarter" idx="20"/>
          </p:nvPr>
        </p:nvSpPr>
        <p:spPr>
          <a:xfrm>
            <a:off x="5209851" y="2027087"/>
            <a:ext cx="6646246" cy="1740959"/>
          </a:xfrm>
        </p:spPr>
        <p:txBody>
          <a:bodyPr>
            <a:normAutofit/>
          </a:bodyPr>
          <a:lstStyle/>
          <a:p>
            <a:pPr algn="l"/>
            <a:r>
              <a:rPr lang="en-US" sz="3600" b="0" dirty="0">
                <a:highlight>
                  <a:srgbClr val="84BFA4"/>
                </a:highlight>
              </a:rPr>
              <a:t> Well done, you have completed</a:t>
            </a:r>
            <a:r>
              <a:rPr lang="en-US" sz="3600" b="0" dirty="0">
                <a:solidFill>
                  <a:srgbClr val="84BFA4"/>
                </a:solidFill>
                <a:highlight>
                  <a:srgbClr val="84BFA4"/>
                </a:highlight>
              </a:rPr>
              <a:t>.</a:t>
            </a:r>
          </a:p>
        </p:txBody>
      </p:sp>
      <p:sp>
        <p:nvSpPr>
          <p:cNvPr id="8" name="Text Placeholder 2">
            <a:extLst>
              <a:ext uri="{FF2B5EF4-FFF2-40B4-BE49-F238E27FC236}">
                <a16:creationId xmlns:a16="http://schemas.microsoft.com/office/drawing/2014/main" id="{2F5EF597-4B58-6D67-FBC1-120192E8A5EC}"/>
              </a:ext>
            </a:extLst>
          </p:cNvPr>
          <p:cNvSpPr txBox="1">
            <a:spLocks/>
          </p:cNvSpPr>
          <p:nvPr/>
        </p:nvSpPr>
        <p:spPr>
          <a:xfrm>
            <a:off x="7038917" y="3168309"/>
            <a:ext cx="5292568" cy="69735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600"/>
              </a:lnSpc>
              <a:spcBef>
                <a:spcPts val="0"/>
              </a:spcBef>
              <a:buNone/>
            </a:pPr>
            <a:r>
              <a:rPr lang="en-US" sz="4400" b="1" dirty="0">
                <a:solidFill>
                  <a:schemeClr val="bg1"/>
                </a:solidFill>
              </a:rPr>
              <a:t>M2.2 Personal Balance, Health &amp; Self-Leadership</a:t>
            </a:r>
          </a:p>
          <a:p>
            <a:pPr marL="0" indent="0">
              <a:lnSpc>
                <a:spcPts val="4600"/>
              </a:lnSpc>
              <a:spcBef>
                <a:spcPts val="0"/>
              </a:spcBef>
              <a:buNone/>
            </a:pPr>
            <a:endParaRPr lang="en-US" sz="6000" b="1" dirty="0">
              <a:solidFill>
                <a:schemeClr val="bg1"/>
              </a:solidFill>
            </a:endParaRPr>
          </a:p>
        </p:txBody>
      </p:sp>
      <p:sp>
        <p:nvSpPr>
          <p:cNvPr id="9" name="Text Placeholder 5">
            <a:extLst>
              <a:ext uri="{FF2B5EF4-FFF2-40B4-BE49-F238E27FC236}">
                <a16:creationId xmlns:a16="http://schemas.microsoft.com/office/drawing/2014/main" id="{76410C18-7E5E-ECCE-F6C3-FA8CB3626EF9}"/>
              </a:ext>
            </a:extLst>
          </p:cNvPr>
          <p:cNvSpPr txBox="1">
            <a:spLocks/>
          </p:cNvSpPr>
          <p:nvPr/>
        </p:nvSpPr>
        <p:spPr>
          <a:xfrm>
            <a:off x="8877260" y="5713258"/>
            <a:ext cx="3898089" cy="7311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bg1"/>
                </a:solidFill>
              </a:rPr>
              <a:t>www.</a:t>
            </a:r>
            <a:r>
              <a:rPr lang="en-US" b="1" dirty="0">
                <a:solidFill>
                  <a:schemeClr val="bg1"/>
                </a:solidFill>
              </a:rPr>
              <a:t>3kitchens</a:t>
            </a:r>
            <a:r>
              <a:rPr lang="en-US" dirty="0">
                <a:solidFill>
                  <a:schemeClr val="bg1"/>
                </a:solidFill>
              </a:rPr>
              <a:t>.eu</a:t>
            </a:r>
          </a:p>
        </p:txBody>
      </p:sp>
      <p:pic>
        <p:nvPicPr>
          <p:cNvPr id="3" name="Picture 2">
            <a:extLst>
              <a:ext uri="{FF2B5EF4-FFF2-40B4-BE49-F238E27FC236}">
                <a16:creationId xmlns:a16="http://schemas.microsoft.com/office/drawing/2014/main" id="{96E4A322-0674-3F5A-D81E-4D795733C28C}"/>
              </a:ext>
            </a:extLst>
          </p:cNvPr>
          <p:cNvPicPr>
            <a:picLocks noChangeAspect="1"/>
          </p:cNvPicPr>
          <p:nvPr/>
        </p:nvPicPr>
        <p:blipFill>
          <a:blip r:embed="rId2"/>
          <a:stretch>
            <a:fillRect/>
          </a:stretch>
        </p:blipFill>
        <p:spPr>
          <a:xfrm>
            <a:off x="876594" y="5526646"/>
            <a:ext cx="3113404" cy="656440"/>
          </a:xfrm>
          <a:prstGeom prst="rect">
            <a:avLst/>
          </a:prstGeom>
        </p:spPr>
      </p:pic>
    </p:spTree>
    <p:extLst>
      <p:ext uri="{BB962C8B-B14F-4D97-AF65-F5344CB8AC3E}">
        <p14:creationId xmlns:p14="http://schemas.microsoft.com/office/powerpoint/2010/main" val="647664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697424"/>
            <a:ext cx="12192000" cy="929898"/>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607877" y="897917"/>
            <a:ext cx="7387771" cy="8688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Eating Habits</a:t>
            </a: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600005" y="2138766"/>
            <a:ext cx="6894809" cy="3804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We are what we eat. </a:t>
            </a: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What you eat and drink has a major impact on your health and how you feel. </a:t>
            </a: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r>
              <a:rPr lang="en-GB" dirty="0">
                <a:solidFill>
                  <a:srgbClr val="382B1B"/>
                </a:solidFill>
                <a:latin typeface="Calibri" panose="020F0502020204030204" pitchFamily="34" charset="0"/>
                <a:ea typeface="Calibri" panose="020F0502020204030204" pitchFamily="34" charset="0"/>
                <a:cs typeface="Calibri" panose="020F0502020204030204" pitchFamily="34" charset="0"/>
              </a:rPr>
              <a:t>A balanced diet not only helps in maintaining physical health but also enhances mental clarity and overall energy levels.</a:t>
            </a: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Graphic 4">
            <a:extLst>
              <a:ext uri="{FF2B5EF4-FFF2-40B4-BE49-F238E27FC236}">
                <a16:creationId xmlns:a16="http://schemas.microsoft.com/office/drawing/2014/main" id="{B3345D2B-0537-8635-5B15-A82999F5C6E1}"/>
              </a:ext>
            </a:extLst>
          </p:cNvPr>
          <p:cNvSpPr/>
          <p:nvPr/>
        </p:nvSpPr>
        <p:spPr>
          <a:xfrm>
            <a:off x="10911207" y="-737688"/>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cxnSp>
        <p:nvCxnSpPr>
          <p:cNvPr id="4" name="Straight Connector 3">
            <a:extLst>
              <a:ext uri="{FF2B5EF4-FFF2-40B4-BE49-F238E27FC236}">
                <a16:creationId xmlns:a16="http://schemas.microsoft.com/office/drawing/2014/main" id="{8AF47314-97EC-F76C-76FB-69356CD7EF58}"/>
              </a:ext>
            </a:extLst>
          </p:cNvPr>
          <p:cNvCxnSpPr>
            <a:cxnSpLocks/>
          </p:cNvCxnSpPr>
          <p:nvPr/>
        </p:nvCxnSpPr>
        <p:spPr>
          <a:xfrm>
            <a:off x="10927690" y="1867822"/>
            <a:ext cx="0" cy="2949106"/>
          </a:xfrm>
          <a:prstGeom prst="line">
            <a:avLst/>
          </a:prstGeom>
          <a:ln w="28575">
            <a:solidFill>
              <a:srgbClr val="84BFA4"/>
            </a:solidFill>
            <a:prstDash val="sysDot"/>
          </a:ln>
        </p:spPr>
        <p:style>
          <a:lnRef idx="1">
            <a:schemeClr val="accent1"/>
          </a:lnRef>
          <a:fillRef idx="0">
            <a:schemeClr val="accent1"/>
          </a:fillRef>
          <a:effectRef idx="0">
            <a:schemeClr val="accent1"/>
          </a:effectRef>
          <a:fontRef idx="minor">
            <a:schemeClr val="tx1"/>
          </a:fontRef>
        </p:style>
      </p:cxnSp>
      <p:pic>
        <p:nvPicPr>
          <p:cNvPr id="3" name="Graphic 2" descr="Table setting outline">
            <a:extLst>
              <a:ext uri="{FF2B5EF4-FFF2-40B4-BE49-F238E27FC236}">
                <a16:creationId xmlns:a16="http://schemas.microsoft.com/office/drawing/2014/main" id="{72FACAE7-E7DD-25DD-A003-7FC199BB3B3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9143" y="4816928"/>
            <a:ext cx="914400" cy="914400"/>
          </a:xfrm>
          <a:prstGeom prst="rect">
            <a:avLst/>
          </a:prstGeom>
        </p:spPr>
      </p:pic>
    </p:spTree>
    <p:extLst>
      <p:ext uri="{BB962C8B-B14F-4D97-AF65-F5344CB8AC3E}">
        <p14:creationId xmlns:p14="http://schemas.microsoft.com/office/powerpoint/2010/main" val="70822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697424"/>
            <a:ext cx="12192000" cy="929898"/>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607877" y="897917"/>
            <a:ext cx="7387771" cy="8688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Nutrition</a:t>
            </a: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305252" y="1879342"/>
            <a:ext cx="4173439" cy="3804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en-GB" sz="2400" dirty="0"/>
              <a:t>Nutrition involves consuming the food necessary for the health and growth of our bodies. As women, we need balance in our diet of </a:t>
            </a:r>
          </a:p>
          <a:p>
            <a:pPr marL="0" indent="0">
              <a:lnSpc>
                <a:spcPts val="2760"/>
              </a:lnSpc>
              <a:spcBef>
                <a:spcPts val="0"/>
              </a:spcBef>
              <a:buNone/>
            </a:pPr>
            <a:endParaRPr lang="en-GB" sz="2400" dirty="0"/>
          </a:p>
          <a:p>
            <a:pPr>
              <a:lnSpc>
                <a:spcPts val="2760"/>
              </a:lnSpc>
              <a:spcBef>
                <a:spcPts val="0"/>
              </a:spcBef>
            </a:pPr>
            <a:r>
              <a:rPr lang="en-GB" sz="2400" dirty="0"/>
              <a:t>carbohydrates for energy,</a:t>
            </a:r>
          </a:p>
          <a:p>
            <a:pPr>
              <a:lnSpc>
                <a:spcPts val="2760"/>
              </a:lnSpc>
              <a:spcBef>
                <a:spcPts val="0"/>
              </a:spcBef>
            </a:pPr>
            <a:r>
              <a:rPr lang="en-GB" sz="2400" dirty="0"/>
              <a:t>proteins for muscle repair,</a:t>
            </a:r>
          </a:p>
          <a:p>
            <a:pPr>
              <a:lnSpc>
                <a:spcPts val="2760"/>
              </a:lnSpc>
              <a:spcBef>
                <a:spcPts val="0"/>
              </a:spcBef>
            </a:pPr>
            <a:r>
              <a:rPr lang="en-GB" sz="2400" dirty="0"/>
              <a:t>fats for energy and vitamin absorption. </a:t>
            </a:r>
          </a:p>
          <a:p>
            <a:pPr>
              <a:lnSpc>
                <a:spcPts val="2760"/>
              </a:lnSpc>
              <a:spcBef>
                <a:spcPts val="0"/>
              </a:spcBef>
            </a:pPr>
            <a:r>
              <a:rPr lang="en-GB" sz="2400" dirty="0"/>
              <a:t>vitamins and minerals for body functions.</a:t>
            </a: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 Placeholder 3">
            <a:extLst>
              <a:ext uri="{FF2B5EF4-FFF2-40B4-BE49-F238E27FC236}">
                <a16:creationId xmlns:a16="http://schemas.microsoft.com/office/drawing/2014/main" id="{044A8218-D340-6139-C15C-49E0A89A822B}"/>
              </a:ext>
            </a:extLst>
          </p:cNvPr>
          <p:cNvSpPr txBox="1">
            <a:spLocks/>
          </p:cNvSpPr>
          <p:nvPr/>
        </p:nvSpPr>
        <p:spPr>
          <a:xfrm>
            <a:off x="5406564" y="2052354"/>
            <a:ext cx="6307810" cy="3804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a:solidFill>
                  <a:srgbClr val="84BFA4"/>
                </a:solidFill>
              </a:rPr>
              <a:t>Carbohydrates for Energy</a:t>
            </a:r>
            <a:endParaRPr lang="en-GB" sz="2400" dirty="0">
              <a:solidFill>
                <a:srgbClr val="84BFA4"/>
              </a:solidFill>
            </a:endParaRPr>
          </a:p>
          <a:p>
            <a:pPr>
              <a:buFont typeface="Arial" panose="020B0604020202020204" pitchFamily="34" charset="0"/>
              <a:buChar char="•"/>
            </a:pPr>
            <a:r>
              <a:rPr lang="en-GB" sz="2400" b="1" dirty="0">
                <a:solidFill>
                  <a:srgbClr val="382B1B"/>
                </a:solidFill>
              </a:rPr>
              <a:t>Why It’s Important</a:t>
            </a:r>
            <a:r>
              <a:rPr lang="en-GB" sz="2400" dirty="0">
                <a:solidFill>
                  <a:srgbClr val="382B1B"/>
                </a:solidFill>
              </a:rPr>
              <a:t>: Carbohydrates are the primary energy source for the body. Women, especially those who are active or have demanding daily routines, need a steady supply of carbohydrates to maintain energy levels throughout the day.</a:t>
            </a:r>
          </a:p>
          <a:p>
            <a:pPr>
              <a:buFont typeface="Arial" panose="020B0604020202020204" pitchFamily="34" charset="0"/>
              <a:buChar char="•"/>
            </a:pPr>
            <a:r>
              <a:rPr lang="en-GB" sz="2400" b="1" dirty="0">
                <a:solidFill>
                  <a:srgbClr val="382B1B"/>
                </a:solidFill>
              </a:rPr>
              <a:t>What to Eat</a:t>
            </a:r>
            <a:r>
              <a:rPr lang="en-GB" sz="2400" dirty="0">
                <a:solidFill>
                  <a:srgbClr val="382B1B"/>
                </a:solidFill>
              </a:rPr>
              <a:t>: </a:t>
            </a:r>
            <a:r>
              <a:rPr lang="en-GB" sz="2400" dirty="0" err="1">
                <a:solidFill>
                  <a:srgbClr val="382B1B"/>
                </a:solidFill>
              </a:rPr>
              <a:t>Opt</a:t>
            </a:r>
            <a:r>
              <a:rPr lang="en-GB" sz="2400" dirty="0">
                <a:solidFill>
                  <a:srgbClr val="382B1B"/>
                </a:solidFill>
              </a:rPr>
              <a:t> for complex carbohydrates like whole grains, fruits, and vegetables which provide sustained energy without the rapid sugar spike that comes from processed sugars.</a:t>
            </a:r>
          </a:p>
          <a:p>
            <a:pPr marL="0" indent="0">
              <a:lnSpc>
                <a:spcPts val="2760"/>
              </a:lnSpc>
              <a:spcBef>
                <a:spcPts val="0"/>
              </a:spcBef>
              <a:buClr>
                <a:srgbClr val="84BFA4"/>
              </a:buClr>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541D7913-4450-2A42-7E74-F86CA679CC3A}"/>
              </a:ext>
            </a:extLst>
          </p:cNvPr>
          <p:cNvCxnSpPr>
            <a:cxnSpLocks/>
          </p:cNvCxnSpPr>
          <p:nvPr/>
        </p:nvCxnSpPr>
        <p:spPr>
          <a:xfrm>
            <a:off x="4804475" y="2014780"/>
            <a:ext cx="0" cy="2949106"/>
          </a:xfrm>
          <a:prstGeom prst="line">
            <a:avLst/>
          </a:prstGeom>
          <a:ln w="28575">
            <a:solidFill>
              <a:srgbClr val="84BFA4"/>
            </a:solidFill>
            <a:prstDash val="sysDot"/>
          </a:ln>
        </p:spPr>
        <p:style>
          <a:lnRef idx="1">
            <a:schemeClr val="accent1"/>
          </a:lnRef>
          <a:fillRef idx="0">
            <a:schemeClr val="accent1"/>
          </a:fillRef>
          <a:effectRef idx="0">
            <a:schemeClr val="accent1"/>
          </a:effectRef>
          <a:fontRef idx="minor">
            <a:schemeClr val="tx1"/>
          </a:fontRef>
        </p:style>
      </p:cxnSp>
      <p:pic>
        <p:nvPicPr>
          <p:cNvPr id="5" name="Graphic 4" descr="Heart with pulse with solid fill">
            <a:extLst>
              <a:ext uri="{FF2B5EF4-FFF2-40B4-BE49-F238E27FC236}">
                <a16:creationId xmlns:a16="http://schemas.microsoft.com/office/drawing/2014/main" id="{E565FD80-C173-94D8-B95C-CF59121E370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47275" y="4862804"/>
            <a:ext cx="914400" cy="914400"/>
          </a:xfrm>
          <a:prstGeom prst="rect">
            <a:avLst/>
          </a:prstGeom>
        </p:spPr>
      </p:pic>
    </p:spTree>
    <p:extLst>
      <p:ext uri="{BB962C8B-B14F-4D97-AF65-F5344CB8AC3E}">
        <p14:creationId xmlns:p14="http://schemas.microsoft.com/office/powerpoint/2010/main" val="164060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697424"/>
            <a:ext cx="12192000" cy="929898"/>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607877" y="897917"/>
            <a:ext cx="7387771" cy="8688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Nutrition</a:t>
            </a: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 Placeholder 3">
            <a:extLst>
              <a:ext uri="{FF2B5EF4-FFF2-40B4-BE49-F238E27FC236}">
                <a16:creationId xmlns:a16="http://schemas.microsoft.com/office/drawing/2014/main" id="{044A8218-D340-6139-C15C-49E0A89A822B}"/>
              </a:ext>
            </a:extLst>
          </p:cNvPr>
          <p:cNvSpPr txBox="1">
            <a:spLocks/>
          </p:cNvSpPr>
          <p:nvPr/>
        </p:nvSpPr>
        <p:spPr>
          <a:xfrm>
            <a:off x="295709" y="1766807"/>
            <a:ext cx="11056534" cy="3804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a:solidFill>
                  <a:srgbClr val="84BFA4"/>
                </a:solidFill>
              </a:rPr>
              <a:t>Proteins for Muscle Repair and Health</a:t>
            </a:r>
            <a:endParaRPr lang="en-GB" sz="2400" dirty="0">
              <a:solidFill>
                <a:srgbClr val="84BFA4"/>
              </a:solidFill>
            </a:endParaRPr>
          </a:p>
          <a:p>
            <a:pPr>
              <a:buFont typeface="Arial" panose="020B0604020202020204" pitchFamily="34" charset="0"/>
              <a:buChar char="•"/>
            </a:pPr>
            <a:r>
              <a:rPr lang="en-GB" sz="2400" b="1" dirty="0">
                <a:solidFill>
                  <a:srgbClr val="382B1B"/>
                </a:solidFill>
              </a:rPr>
              <a:t>Why It’s Important</a:t>
            </a:r>
            <a:r>
              <a:rPr lang="en-GB" sz="2400" dirty="0">
                <a:solidFill>
                  <a:srgbClr val="382B1B"/>
                </a:solidFill>
              </a:rPr>
              <a:t>: Protein is crucial for muscle repair, but it also plays a key role in other bodily functions, such as hormone production and immune response, which are vital for women’s health.</a:t>
            </a:r>
          </a:p>
          <a:p>
            <a:pPr>
              <a:buFont typeface="Arial" panose="020B0604020202020204" pitchFamily="34" charset="0"/>
              <a:buChar char="•"/>
            </a:pPr>
            <a:r>
              <a:rPr lang="en-GB" sz="2400" b="1" dirty="0">
                <a:solidFill>
                  <a:srgbClr val="382B1B"/>
                </a:solidFill>
              </a:rPr>
              <a:t>What to Eat</a:t>
            </a:r>
            <a:r>
              <a:rPr lang="en-GB" sz="2400" dirty="0">
                <a:solidFill>
                  <a:srgbClr val="382B1B"/>
                </a:solidFill>
              </a:rPr>
              <a:t>: Include a variety of protein sources like lean meats, fish, eggs, dairy, beans, and legumes to support overall health and facilitate muscle repair.</a:t>
            </a:r>
          </a:p>
          <a:p>
            <a:pPr marL="0" indent="0">
              <a:buNone/>
            </a:pPr>
            <a:r>
              <a:rPr lang="en-GB" sz="2400" b="1" dirty="0">
                <a:solidFill>
                  <a:srgbClr val="84BFA4"/>
                </a:solidFill>
              </a:rPr>
              <a:t>Fats for Energy and Vitamin Absorption</a:t>
            </a:r>
            <a:endParaRPr lang="en-GB" sz="2400" dirty="0">
              <a:solidFill>
                <a:srgbClr val="84BFA4"/>
              </a:solidFill>
            </a:endParaRPr>
          </a:p>
          <a:p>
            <a:pPr>
              <a:buFont typeface="Arial" panose="020B0604020202020204" pitchFamily="34" charset="0"/>
              <a:buChar char="•"/>
            </a:pPr>
            <a:r>
              <a:rPr lang="en-GB" sz="2400" b="1" dirty="0">
                <a:solidFill>
                  <a:srgbClr val="382B1B"/>
                </a:solidFill>
              </a:rPr>
              <a:t>Why It’s Important</a:t>
            </a:r>
            <a:r>
              <a:rPr lang="en-GB" sz="2400" dirty="0">
                <a:solidFill>
                  <a:srgbClr val="382B1B"/>
                </a:solidFill>
              </a:rPr>
              <a:t>: Fats are not only a rich source of energy but are also necessary for the absorption of fat-soluble vitamins (A, D, E, K), which are crucial for various functions including bone health, immune function, and reproduction.</a:t>
            </a:r>
          </a:p>
          <a:p>
            <a:pPr>
              <a:buFont typeface="Arial" panose="020B0604020202020204" pitchFamily="34" charset="0"/>
              <a:buChar char="•"/>
            </a:pPr>
            <a:r>
              <a:rPr lang="en-GB" sz="2400" b="1" dirty="0">
                <a:solidFill>
                  <a:srgbClr val="382B1B"/>
                </a:solidFill>
              </a:rPr>
              <a:t>What to Eat</a:t>
            </a:r>
            <a:r>
              <a:rPr lang="en-GB" sz="2400" dirty="0">
                <a:solidFill>
                  <a:srgbClr val="382B1B"/>
                </a:solidFill>
              </a:rPr>
              <a:t>: Choose healthy fats found in avocados, nuts, seeds, and oily fish like salmon, which provide omega-3 fatty acids beneficial for heart and hormonal health.</a:t>
            </a:r>
          </a:p>
          <a:p>
            <a:pPr marL="0" indent="0">
              <a:lnSpc>
                <a:spcPts val="2760"/>
              </a:lnSpc>
              <a:spcBef>
                <a:spcPts val="0"/>
              </a:spcBef>
              <a:buClr>
                <a:srgbClr val="84BFA4"/>
              </a:buClr>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541D7913-4450-2A42-7E74-F86CA679CC3A}"/>
              </a:ext>
            </a:extLst>
          </p:cNvPr>
          <p:cNvCxnSpPr>
            <a:cxnSpLocks/>
          </p:cNvCxnSpPr>
          <p:nvPr/>
        </p:nvCxnSpPr>
        <p:spPr>
          <a:xfrm>
            <a:off x="11659365" y="2370898"/>
            <a:ext cx="0" cy="2949106"/>
          </a:xfrm>
          <a:prstGeom prst="line">
            <a:avLst/>
          </a:prstGeom>
          <a:ln w="28575">
            <a:solidFill>
              <a:srgbClr val="84BFA4"/>
            </a:solidFill>
            <a:prstDash val="sysDot"/>
          </a:ln>
        </p:spPr>
        <p:style>
          <a:lnRef idx="1">
            <a:schemeClr val="accent1"/>
          </a:lnRef>
          <a:fillRef idx="0">
            <a:schemeClr val="accent1"/>
          </a:fillRef>
          <a:effectRef idx="0">
            <a:schemeClr val="accent1"/>
          </a:effectRef>
          <a:fontRef idx="minor">
            <a:schemeClr val="tx1"/>
          </a:fontRef>
        </p:style>
      </p:cxnSp>
      <p:pic>
        <p:nvPicPr>
          <p:cNvPr id="5" name="Graphic 4" descr="Heart with pulse with solid fill">
            <a:extLst>
              <a:ext uri="{FF2B5EF4-FFF2-40B4-BE49-F238E27FC236}">
                <a16:creationId xmlns:a16="http://schemas.microsoft.com/office/drawing/2014/main" id="{E565FD80-C173-94D8-B95C-CF59121E370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02165" y="5099179"/>
            <a:ext cx="914400" cy="914400"/>
          </a:xfrm>
          <a:prstGeom prst="rect">
            <a:avLst/>
          </a:prstGeom>
        </p:spPr>
      </p:pic>
    </p:spTree>
    <p:extLst>
      <p:ext uri="{BB962C8B-B14F-4D97-AF65-F5344CB8AC3E}">
        <p14:creationId xmlns:p14="http://schemas.microsoft.com/office/powerpoint/2010/main" val="467018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697424"/>
            <a:ext cx="12192000" cy="929898"/>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607877" y="897917"/>
            <a:ext cx="7387771" cy="8688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Nutrition</a:t>
            </a: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 Placeholder 3">
            <a:extLst>
              <a:ext uri="{FF2B5EF4-FFF2-40B4-BE49-F238E27FC236}">
                <a16:creationId xmlns:a16="http://schemas.microsoft.com/office/drawing/2014/main" id="{044A8218-D340-6139-C15C-49E0A89A822B}"/>
              </a:ext>
            </a:extLst>
          </p:cNvPr>
          <p:cNvSpPr txBox="1">
            <a:spLocks/>
          </p:cNvSpPr>
          <p:nvPr/>
        </p:nvSpPr>
        <p:spPr>
          <a:xfrm>
            <a:off x="295709" y="1766807"/>
            <a:ext cx="11056534" cy="3804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a:solidFill>
                  <a:srgbClr val="84BFA4"/>
                </a:solidFill>
              </a:rPr>
              <a:t>Vitamins and Minerals for Body Functions</a:t>
            </a:r>
            <a:endParaRPr lang="en-GB" sz="2400" dirty="0">
              <a:solidFill>
                <a:srgbClr val="84BFA4"/>
              </a:solidFill>
            </a:endParaRPr>
          </a:p>
          <a:p>
            <a:pPr>
              <a:buFont typeface="Arial" panose="020B0604020202020204" pitchFamily="34" charset="0"/>
              <a:buChar char="•"/>
            </a:pPr>
            <a:r>
              <a:rPr lang="en-GB" sz="2400" b="1" dirty="0">
                <a:solidFill>
                  <a:srgbClr val="382B1B"/>
                </a:solidFill>
              </a:rPr>
              <a:t>Why It’s Important</a:t>
            </a:r>
            <a:r>
              <a:rPr lang="en-GB" sz="2400" dirty="0">
                <a:solidFill>
                  <a:srgbClr val="382B1B"/>
                </a:solidFill>
              </a:rPr>
              <a:t>: Vitamins and minerals support a wide range of bodily functions from bone strength to blood health, essential for women at all stages of life.</a:t>
            </a:r>
          </a:p>
          <a:p>
            <a:pPr>
              <a:buFont typeface="Arial" panose="020B0604020202020204" pitchFamily="34" charset="0"/>
              <a:buChar char="•"/>
            </a:pPr>
            <a:r>
              <a:rPr lang="en-GB" sz="2400" b="1" dirty="0">
                <a:solidFill>
                  <a:srgbClr val="382B1B"/>
                </a:solidFill>
              </a:rPr>
              <a:t>What to Eat</a:t>
            </a:r>
            <a:r>
              <a:rPr lang="en-GB" sz="2400" dirty="0">
                <a:solidFill>
                  <a:srgbClr val="382B1B"/>
                </a:solidFill>
              </a:rPr>
              <a:t>:</a:t>
            </a:r>
          </a:p>
          <a:p>
            <a:pPr marL="742950" lvl="1" indent="-285750">
              <a:buFont typeface="Arial" panose="020B0604020202020204" pitchFamily="34" charset="0"/>
              <a:buChar char="•"/>
            </a:pPr>
            <a:r>
              <a:rPr lang="en-GB" b="1" dirty="0">
                <a:solidFill>
                  <a:srgbClr val="382B1B"/>
                </a:solidFill>
              </a:rPr>
              <a:t>Calcium and Vitamin D</a:t>
            </a:r>
            <a:r>
              <a:rPr lang="en-GB" dirty="0">
                <a:solidFill>
                  <a:srgbClr val="382B1B"/>
                </a:solidFill>
              </a:rPr>
              <a:t>: Critical for bone health, especially important for women to prevent osteoporosis. Found in dairy products, fortified foods, and leafy greens.</a:t>
            </a:r>
          </a:p>
          <a:p>
            <a:pPr marL="742950" lvl="1" indent="-285750">
              <a:buFont typeface="Arial" panose="020B0604020202020204" pitchFamily="34" charset="0"/>
              <a:buChar char="•"/>
            </a:pPr>
            <a:r>
              <a:rPr lang="en-GB" b="1" dirty="0">
                <a:solidFill>
                  <a:srgbClr val="382B1B"/>
                </a:solidFill>
              </a:rPr>
              <a:t>Iron</a:t>
            </a:r>
            <a:r>
              <a:rPr lang="en-GB" dirty="0">
                <a:solidFill>
                  <a:srgbClr val="382B1B"/>
                </a:solidFill>
              </a:rPr>
              <a:t>: Essential for blood health, more so for women of reproductive age due to loss during menstruation. Rich sources include red meat, beans, and fortified cereals.</a:t>
            </a:r>
          </a:p>
          <a:p>
            <a:pPr marL="742950" lvl="1" indent="-285750">
              <a:buFont typeface="Arial" panose="020B0604020202020204" pitchFamily="34" charset="0"/>
              <a:buChar char="•"/>
            </a:pPr>
            <a:r>
              <a:rPr lang="en-GB" b="1" dirty="0">
                <a:solidFill>
                  <a:srgbClr val="382B1B"/>
                </a:solidFill>
              </a:rPr>
              <a:t>Folic Acid</a:t>
            </a:r>
            <a:r>
              <a:rPr lang="en-GB" dirty="0">
                <a:solidFill>
                  <a:srgbClr val="382B1B"/>
                </a:solidFill>
              </a:rPr>
              <a:t>: Especially important for women who are pregnant or planning to become pregnant, as it helps prevent neural tube defects during pregnancy. Available in leafy greens, citrus fruits, and fortified foods.</a:t>
            </a:r>
          </a:p>
          <a:p>
            <a:pPr marL="0" indent="0">
              <a:lnSpc>
                <a:spcPts val="2760"/>
              </a:lnSpc>
              <a:spcBef>
                <a:spcPts val="0"/>
              </a:spcBef>
              <a:buClr>
                <a:srgbClr val="84BFA4"/>
              </a:buClr>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541D7913-4450-2A42-7E74-F86CA679CC3A}"/>
              </a:ext>
            </a:extLst>
          </p:cNvPr>
          <p:cNvCxnSpPr>
            <a:cxnSpLocks/>
          </p:cNvCxnSpPr>
          <p:nvPr/>
        </p:nvCxnSpPr>
        <p:spPr>
          <a:xfrm>
            <a:off x="11659365" y="2370898"/>
            <a:ext cx="0" cy="2949106"/>
          </a:xfrm>
          <a:prstGeom prst="line">
            <a:avLst/>
          </a:prstGeom>
          <a:ln w="28575">
            <a:solidFill>
              <a:srgbClr val="84BFA4"/>
            </a:solidFill>
            <a:prstDash val="sysDot"/>
          </a:ln>
        </p:spPr>
        <p:style>
          <a:lnRef idx="1">
            <a:schemeClr val="accent1"/>
          </a:lnRef>
          <a:fillRef idx="0">
            <a:schemeClr val="accent1"/>
          </a:fillRef>
          <a:effectRef idx="0">
            <a:schemeClr val="accent1"/>
          </a:effectRef>
          <a:fontRef idx="minor">
            <a:schemeClr val="tx1"/>
          </a:fontRef>
        </p:style>
      </p:cxnSp>
      <p:pic>
        <p:nvPicPr>
          <p:cNvPr id="5" name="Graphic 4" descr="Heart with pulse with solid fill">
            <a:extLst>
              <a:ext uri="{FF2B5EF4-FFF2-40B4-BE49-F238E27FC236}">
                <a16:creationId xmlns:a16="http://schemas.microsoft.com/office/drawing/2014/main" id="{E565FD80-C173-94D8-B95C-CF59121E370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02165" y="5099179"/>
            <a:ext cx="914400" cy="914400"/>
          </a:xfrm>
          <a:prstGeom prst="rect">
            <a:avLst/>
          </a:prstGeom>
        </p:spPr>
      </p:pic>
    </p:spTree>
    <p:extLst>
      <p:ext uri="{BB962C8B-B14F-4D97-AF65-F5344CB8AC3E}">
        <p14:creationId xmlns:p14="http://schemas.microsoft.com/office/powerpoint/2010/main" val="161103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697424"/>
            <a:ext cx="12192000" cy="929898"/>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607877" y="897917"/>
            <a:ext cx="7387771" cy="8688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Practical Tips </a:t>
            </a: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 Placeholder 3">
            <a:extLst>
              <a:ext uri="{FF2B5EF4-FFF2-40B4-BE49-F238E27FC236}">
                <a16:creationId xmlns:a16="http://schemas.microsoft.com/office/drawing/2014/main" id="{044A8218-D340-6139-C15C-49E0A89A822B}"/>
              </a:ext>
            </a:extLst>
          </p:cNvPr>
          <p:cNvSpPr txBox="1">
            <a:spLocks/>
          </p:cNvSpPr>
          <p:nvPr/>
        </p:nvSpPr>
        <p:spPr>
          <a:xfrm>
            <a:off x="6180215" y="4758822"/>
            <a:ext cx="5545253" cy="3804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Clr>
                <a:srgbClr val="84BFA4"/>
              </a:buClr>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541D7913-4450-2A42-7E74-F86CA679CC3A}"/>
              </a:ext>
            </a:extLst>
          </p:cNvPr>
          <p:cNvCxnSpPr>
            <a:cxnSpLocks/>
          </p:cNvCxnSpPr>
          <p:nvPr/>
        </p:nvCxnSpPr>
        <p:spPr>
          <a:xfrm>
            <a:off x="11659365" y="2370898"/>
            <a:ext cx="0" cy="2949106"/>
          </a:xfrm>
          <a:prstGeom prst="line">
            <a:avLst/>
          </a:prstGeom>
          <a:ln w="28575">
            <a:solidFill>
              <a:srgbClr val="84BFA4"/>
            </a:solidFill>
            <a:prstDash val="sysDot"/>
          </a:ln>
        </p:spPr>
        <p:style>
          <a:lnRef idx="1">
            <a:schemeClr val="accent1"/>
          </a:lnRef>
          <a:fillRef idx="0">
            <a:schemeClr val="accent1"/>
          </a:fillRef>
          <a:effectRef idx="0">
            <a:schemeClr val="accent1"/>
          </a:effectRef>
          <a:fontRef idx="minor">
            <a:schemeClr val="tx1"/>
          </a:fontRef>
        </p:style>
      </p:cxnSp>
      <p:pic>
        <p:nvPicPr>
          <p:cNvPr id="5" name="Graphic 4" descr="Heart with pulse with solid fill">
            <a:extLst>
              <a:ext uri="{FF2B5EF4-FFF2-40B4-BE49-F238E27FC236}">
                <a16:creationId xmlns:a16="http://schemas.microsoft.com/office/drawing/2014/main" id="{E565FD80-C173-94D8-B95C-CF59121E370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02165" y="5099179"/>
            <a:ext cx="914400" cy="914400"/>
          </a:xfrm>
          <a:prstGeom prst="rect">
            <a:avLst/>
          </a:prstGeom>
        </p:spPr>
      </p:pic>
      <p:sp>
        <p:nvSpPr>
          <p:cNvPr id="6" name="TextBox 5">
            <a:extLst>
              <a:ext uri="{FF2B5EF4-FFF2-40B4-BE49-F238E27FC236}">
                <a16:creationId xmlns:a16="http://schemas.microsoft.com/office/drawing/2014/main" id="{1980166F-6223-532F-8BB8-03AA362ED598}"/>
              </a:ext>
            </a:extLst>
          </p:cNvPr>
          <p:cNvSpPr txBox="1"/>
          <p:nvPr/>
        </p:nvSpPr>
        <p:spPr>
          <a:xfrm>
            <a:off x="354513" y="1839111"/>
            <a:ext cx="10711591" cy="4801314"/>
          </a:xfrm>
          <a:prstGeom prst="rect">
            <a:avLst/>
          </a:prstGeom>
          <a:noFill/>
        </p:spPr>
        <p:txBody>
          <a:bodyPr wrap="square">
            <a:spAutoFit/>
          </a:bodyPr>
          <a:lstStyle/>
          <a:p>
            <a:pPr marL="342900" indent="-342900">
              <a:buFont typeface="Arial" panose="020B0604020202020204" pitchFamily="34" charset="0"/>
              <a:buChar char="•"/>
            </a:pPr>
            <a:r>
              <a:rPr lang="en-GB" sz="2400" dirty="0">
                <a:solidFill>
                  <a:srgbClr val="382B1B"/>
                </a:solidFill>
              </a:rPr>
              <a:t>Migrant and refugee women might face barriers such as limited access to fresh and affordable food. Try to use local markets and community gardens, if available, to access fresh produce.</a:t>
            </a:r>
          </a:p>
          <a:p>
            <a:pPr marL="342900" indent="-342900">
              <a:buFont typeface="Arial" panose="020B0604020202020204" pitchFamily="34" charset="0"/>
              <a:buChar char="•"/>
            </a:pPr>
            <a:r>
              <a:rPr lang="en-GB" sz="2400" dirty="0">
                <a:solidFill>
                  <a:srgbClr val="382B1B"/>
                </a:solidFill>
              </a:rPr>
              <a:t>While adapting to new environments, it’s important to find ways to incorporate traditional foods into your diet. This is comforting but can also be a source of nutritional value if those foods are prepared healthily.</a:t>
            </a:r>
          </a:p>
          <a:p>
            <a:pPr marL="342900" indent="-342900">
              <a:buFont typeface="Arial" panose="020B0604020202020204" pitchFamily="34" charset="0"/>
              <a:buChar char="•"/>
            </a:pPr>
            <a:r>
              <a:rPr lang="en-GB" sz="2400" dirty="0">
                <a:solidFill>
                  <a:srgbClr val="382B1B"/>
                </a:solidFill>
              </a:rPr>
              <a:t>Difficulty in understanding food labels and health information due to language differences can be a significant barrier. Use apps like Google Translate. </a:t>
            </a:r>
          </a:p>
          <a:p>
            <a:pPr marL="342900" indent="-342900">
              <a:buFont typeface="Arial" panose="020B0604020202020204" pitchFamily="34" charset="0"/>
              <a:buChar char="•"/>
            </a:pPr>
            <a:r>
              <a:rPr lang="en-GB" sz="2400" dirty="0">
                <a:solidFill>
                  <a:srgbClr val="382B1B"/>
                </a:solidFill>
              </a:rPr>
              <a:t>Regular Eating Schedule: Maintain regular meal times to help stabilize metabolism and energy levels throughout the day.</a:t>
            </a:r>
          </a:p>
          <a:p>
            <a:pPr marL="342900" indent="-342900">
              <a:buFont typeface="Arial" panose="020B0604020202020204" pitchFamily="34" charset="0"/>
              <a:buChar char="•"/>
            </a:pPr>
            <a:r>
              <a:rPr lang="en-GB" sz="2400" dirty="0">
                <a:solidFill>
                  <a:srgbClr val="382B1B"/>
                </a:solidFill>
              </a:rPr>
              <a:t>Hydration: Adequate water intake is crucial. Aim for 1.5-2 </a:t>
            </a:r>
            <a:r>
              <a:rPr lang="en-GB" sz="2400" dirty="0" err="1">
                <a:solidFill>
                  <a:srgbClr val="382B1B"/>
                </a:solidFill>
              </a:rPr>
              <a:t>liters</a:t>
            </a:r>
            <a:r>
              <a:rPr lang="en-GB" sz="2400" dirty="0">
                <a:solidFill>
                  <a:srgbClr val="382B1B"/>
                </a:solidFill>
              </a:rPr>
              <a:t> per day, as it helps in nutrient transport and digestion</a:t>
            </a:r>
            <a:r>
              <a:rPr lang="en-GB" sz="2400" dirty="0"/>
              <a:t>.</a:t>
            </a:r>
          </a:p>
          <a:p>
            <a:endParaRPr lang="en-IE" dirty="0"/>
          </a:p>
        </p:txBody>
      </p:sp>
    </p:spTree>
    <p:extLst>
      <p:ext uri="{BB962C8B-B14F-4D97-AF65-F5344CB8AC3E}">
        <p14:creationId xmlns:p14="http://schemas.microsoft.com/office/powerpoint/2010/main" val="982578247"/>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3079</Words>
  <Application>Microsoft Office PowerPoint</Application>
  <PresentationFormat>Widescreen</PresentationFormat>
  <Paragraphs>395</Paragraphs>
  <Slides>47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Aptos</vt:lpstr>
      <vt:lpstr>Arial</vt:lpstr>
      <vt:lpstr>Calibri</vt:lpstr>
      <vt:lpstr>Montserrat</vt:lpstr>
      <vt:lpstr>Montserrat Light</vt:lpstr>
      <vt:lpstr>Roboto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Orla Casey</cp:lastModifiedBy>
  <cp:revision>318</cp:revision>
  <dcterms:created xsi:type="dcterms:W3CDTF">2020-10-14T13:32:04Z</dcterms:created>
  <dcterms:modified xsi:type="dcterms:W3CDTF">2024-10-24T07:17:39Z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5539ab5-6c40-44dc-bcab-aa0492abd251_Enabled">
    <vt:lpwstr>true</vt:lpwstr>
  </property>
  <property fmtid="{D5CDD505-2E9C-101B-9397-08002B2CF9AE}" pid="3" name="MSIP_Label_35539ab5-6c40-44dc-bcab-aa0492abd251_SetDate">
    <vt:lpwstr>2024-09-06T08:48:02Z</vt:lpwstr>
  </property>
  <property fmtid="{D5CDD505-2E9C-101B-9397-08002B2CF9AE}" pid="4" name="MSIP_Label_35539ab5-6c40-44dc-bcab-aa0492abd251_Method">
    <vt:lpwstr>Privileged</vt:lpwstr>
  </property>
  <property fmtid="{D5CDD505-2E9C-101B-9397-08002B2CF9AE}" pid="5" name="MSIP_Label_35539ab5-6c40-44dc-bcab-aa0492abd251_Name">
    <vt:lpwstr>0_Öppen</vt:lpwstr>
  </property>
  <property fmtid="{D5CDD505-2E9C-101B-9397-08002B2CF9AE}" pid="6" name="MSIP_Label_35539ab5-6c40-44dc-bcab-aa0492abd251_SiteId">
    <vt:lpwstr>1ec9e657-16f5-43cb-82e2-3e701c8e7f24</vt:lpwstr>
  </property>
  <property fmtid="{D5CDD505-2E9C-101B-9397-08002B2CF9AE}" pid="7" name="MSIP_Label_35539ab5-6c40-44dc-bcab-aa0492abd251_ActionId">
    <vt:lpwstr>749cd0a3-0fa1-432b-b47d-1c9ceaa78013</vt:lpwstr>
  </property>
  <property fmtid="{D5CDD505-2E9C-101B-9397-08002B2CF9AE}" pid="8" name="MSIP_Label_35539ab5-6c40-44dc-bcab-aa0492abd251_ContentBits">
    <vt:lpwstr>0</vt:lpwstr>
  </property>
</Properties>
</file>