
<file path=[Content_Types].xml><?xml version="1.0" encoding="utf-8"?>
<Types xmlns="http://schemas.openxmlformats.org/package/2006/content-types">
  <Default Extension="1" ContentType="image/jpeg"/>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75" r:id="rId2"/>
    <p:sldId id="257" r:id="rId3"/>
    <p:sldId id="258" r:id="rId4"/>
    <p:sldId id="4381" r:id="rId5"/>
    <p:sldId id="4387" r:id="rId6"/>
    <p:sldId id="4411" r:id="rId7"/>
    <p:sldId id="4412" r:id="rId8"/>
    <p:sldId id="4413" r:id="rId9"/>
    <p:sldId id="4414" r:id="rId10"/>
    <p:sldId id="4415" r:id="rId11"/>
    <p:sldId id="4417" r:id="rId12"/>
    <p:sldId id="4416" r:id="rId13"/>
    <p:sldId id="4418" r:id="rId14"/>
    <p:sldId id="4419" r:id="rId15"/>
    <p:sldId id="4420" r:id="rId16"/>
    <p:sldId id="4421" r:id="rId17"/>
    <p:sldId id="4388" r:id="rId18"/>
    <p:sldId id="4422" r:id="rId19"/>
    <p:sldId id="4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4C1BC"/>
    <a:srgbClr val="C4DAE7"/>
    <a:srgbClr val="382B1B"/>
    <a:srgbClr val="84BFA4"/>
    <a:srgbClr val="E6C8C7"/>
    <a:srgbClr val="B6D1E1"/>
    <a:srgbClr val="000000"/>
    <a:srgbClr val="94C7B0"/>
    <a:srgbClr val="EF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91F0A-D5EC-4EA9-B82C-3BC1D915D13A}" v="17" dt="2024-11-23T00:52:42.9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1"/>
    <p:restoredTop sz="94663"/>
  </p:normalViewPr>
  <p:slideViewPr>
    <p:cSldViewPr snapToGrid="0" snapToObjects="1">
      <p:cViewPr varScale="1">
        <p:scale>
          <a:sx n="83" d="100"/>
          <a:sy n="83" d="100"/>
        </p:scale>
        <p:origin x="639" y="45"/>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a:off x="-361733" y="-3005022"/>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2856667" y="-955040"/>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888966"/>
            <a:ext cx="3101461" cy="649042"/>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userDrawn="1">
            <p:ph type="body" sz="quarter" idx="28" hasCustomPrompt="1"/>
          </p:nvPr>
        </p:nvSpPr>
        <p:spPr>
          <a:xfrm>
            <a:off x="678979" y="5581319"/>
            <a:ext cx="3898089" cy="731140"/>
          </a:xfrm>
          <a:prstGeom prst="rect">
            <a:avLst/>
          </a:prstGeom>
        </p:spPr>
        <p:txBody>
          <a:bodyPr anchor="ctr">
            <a:normAutofit/>
          </a:bodyPr>
          <a:lstStyle>
            <a:lvl1pPr marL="0" indent="0" algn="l">
              <a:buNone/>
              <a:defRPr sz="2800" baseline="0">
                <a:solidFill>
                  <a:srgbClr val="382B1B"/>
                </a:solidFill>
                <a:latin typeface="+mn-lt"/>
              </a:defRPr>
            </a:lvl1pPr>
          </a:lstStyle>
          <a:p>
            <a:pPr lvl="0"/>
            <a:r>
              <a:rPr lang="en-US" dirty="0" err="1"/>
              <a:t>www.website.eu</a:t>
            </a:r>
            <a:endParaRPr lang="en-US" dirty="0"/>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3619344" y="5648193"/>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74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4" name="Text Box 5">
            <a:extLst>
              <a:ext uri="{FF2B5EF4-FFF2-40B4-BE49-F238E27FC236}">
                <a16:creationId xmlns:a16="http://schemas.microsoft.com/office/drawing/2014/main" id="{CC258185-0DFE-3D47-9F3C-83A282E740B3}"/>
              </a:ext>
            </a:extLst>
          </p:cNvPr>
          <p:cNvSpPr txBox="1"/>
          <p:nvPr userDrawn="1"/>
        </p:nvSpPr>
        <p:spPr>
          <a:xfrm>
            <a:off x="8461797" y="5385221"/>
            <a:ext cx="3262845" cy="44334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70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5" name="Picture 34">
            <a:extLst>
              <a:ext uri="{FF2B5EF4-FFF2-40B4-BE49-F238E27FC236}">
                <a16:creationId xmlns:a16="http://schemas.microsoft.com/office/drawing/2014/main" id="{C53D3B71-B19F-8F5F-8473-4810E9642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429768" y="5434420"/>
            <a:ext cx="1716397" cy="3941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4"/>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 id="214748388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eareaiw.org/blog/where-are-they-now" TargetMode="External"/><Relationship Id="rId2" Type="http://schemas.openxmlformats.org/officeDocument/2006/relationships/hyperlink" Target="https://elmmagazine.eu/working-in-restaurants-helps-migrant-women-thrive/" TargetMode="Externa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1"/><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hyperlink" Target="https://www.rawpixel.com/search/woman%20cooking?sort=curated&amp;page=1"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de-de/foto/lebensmittel-menschen-frau-kaffee-3771120/" TargetMode="External"/><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761999" y="4200663"/>
            <a:ext cx="5769429" cy="697353"/>
          </a:xfrm>
        </p:spPr>
        <p:txBody>
          <a:bodyPr>
            <a:noAutofit/>
          </a:bodyPr>
          <a:lstStyle/>
          <a:p>
            <a:pPr>
              <a:lnSpc>
                <a:spcPts val="4600"/>
              </a:lnSpc>
              <a:spcBef>
                <a:spcPts val="0"/>
              </a:spcBef>
            </a:pPr>
            <a:r>
              <a:rPr lang="en-US" sz="4400" b="1"/>
              <a:t>M2.3</a:t>
            </a:r>
            <a:r>
              <a:rPr lang="en-US" sz="6000" b="1"/>
              <a:t> </a:t>
            </a:r>
            <a:endParaRPr lang="en-US" sz="6000" b="1" dirty="0"/>
          </a:p>
          <a:p>
            <a:pPr>
              <a:lnSpc>
                <a:spcPts val="4600"/>
              </a:lnSpc>
              <a:spcBef>
                <a:spcPts val="0"/>
              </a:spcBef>
            </a:pPr>
            <a:r>
              <a:rPr lang="en-US" sz="6000" b="1" dirty="0"/>
              <a:t>Mentorship</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4"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5504330" y="-16107"/>
            <a:ext cx="6682107" cy="5723837"/>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8595683" y="5780666"/>
            <a:ext cx="3498551" cy="914394"/>
          </a:xfrm>
          <a:prstGeom prst="rect">
            <a:avLst/>
          </a:prstGeom>
        </p:spPr>
      </p:pic>
      <p:sp>
        <p:nvSpPr>
          <p:cNvPr id="2" name="TextBox 1">
            <a:extLst>
              <a:ext uri="{FF2B5EF4-FFF2-40B4-BE49-F238E27FC236}">
                <a16:creationId xmlns:a16="http://schemas.microsoft.com/office/drawing/2014/main" id="{D821F332-3A3F-EE32-320B-10753A6A58E8}"/>
              </a:ext>
            </a:extLst>
          </p:cNvPr>
          <p:cNvSpPr txBox="1"/>
          <p:nvPr/>
        </p:nvSpPr>
        <p:spPr>
          <a:xfrm>
            <a:off x="757382" y="3649657"/>
            <a:ext cx="5316612" cy="584775"/>
          </a:xfrm>
          <a:prstGeom prst="rect">
            <a:avLst/>
          </a:prstGeom>
          <a:noFill/>
        </p:spPr>
        <p:txBody>
          <a:bodyPr wrap="square">
            <a:spAutoFit/>
          </a:bodyPr>
          <a:lstStyle/>
          <a:p>
            <a:r>
              <a:rPr lang="en-IE" sz="1600" b="1" dirty="0">
                <a:solidFill>
                  <a:schemeClr val="bg1"/>
                </a:solidFill>
                <a:highlight>
                  <a:srgbClr val="84BFA4"/>
                </a:highlight>
              </a:rPr>
              <a:t>Employability Programme  -Food Industry </a:t>
            </a:r>
          </a:p>
          <a:p>
            <a:r>
              <a:rPr lang="en-IE" sz="1600" b="1" dirty="0">
                <a:solidFill>
                  <a:schemeClr val="bg1"/>
                </a:solidFill>
                <a:highlight>
                  <a:srgbClr val="84BFA4"/>
                </a:highlight>
              </a:rPr>
              <a:t>Skills </a:t>
            </a:r>
            <a:endParaRPr lang="en-IE" sz="1600" dirty="0">
              <a:solidFill>
                <a:schemeClr val="bg1"/>
              </a:solidFill>
              <a:highlight>
                <a:srgbClr val="84BFA4"/>
              </a:highlight>
            </a:endParaRPr>
          </a:p>
        </p:txBody>
      </p:sp>
    </p:spTree>
    <p:extLst>
      <p:ext uri="{BB962C8B-B14F-4D97-AF65-F5344CB8AC3E}">
        <p14:creationId xmlns:p14="http://schemas.microsoft.com/office/powerpoint/2010/main" val="274883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6E085-F83C-C4F0-B480-E890D8166D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28BB070-DEEA-E030-7229-0DDE38687FDB}"/>
              </a:ext>
            </a:extLst>
          </p:cNvPr>
          <p:cNvSpPr>
            <a:spLocks noGrp="1"/>
          </p:cNvSpPr>
          <p:nvPr>
            <p:ph type="body" sz="quarter" idx="20"/>
          </p:nvPr>
        </p:nvSpPr>
        <p:spPr>
          <a:xfrm>
            <a:off x="6096000" y="906580"/>
            <a:ext cx="5132263" cy="4214986"/>
          </a:xfrm>
        </p:spPr>
        <p:txBody>
          <a:bodyPr/>
          <a:lstStyle/>
          <a:p>
            <a:r>
              <a:rPr lang="en-US" dirty="0"/>
              <a:t>The culinary industry can be stressful. As a migrant woman, it can be extremely lonely. Having a mentor to offer emotional support can make a huge difference.  </a:t>
            </a:r>
          </a:p>
          <a:p>
            <a:r>
              <a:rPr lang="en-US" dirty="0"/>
              <a:t>While your mentor is not your therapist, being able to share your experiences with each other can reduce your isolation.</a:t>
            </a:r>
          </a:p>
          <a:p>
            <a:r>
              <a:rPr lang="en-US" dirty="0"/>
              <a:t> They can provide a listening ear, offer encouragement, and help you manage any work-related stress or challenges.</a:t>
            </a:r>
          </a:p>
        </p:txBody>
      </p:sp>
      <p:sp>
        <p:nvSpPr>
          <p:cNvPr id="6" name="Text Placeholder 5">
            <a:extLst>
              <a:ext uri="{FF2B5EF4-FFF2-40B4-BE49-F238E27FC236}">
                <a16:creationId xmlns:a16="http://schemas.microsoft.com/office/drawing/2014/main" id="{65A2F6A5-4DCB-E03A-175B-958E07FEFEF1}"/>
              </a:ext>
            </a:extLst>
          </p:cNvPr>
          <p:cNvSpPr>
            <a:spLocks noGrp="1"/>
          </p:cNvSpPr>
          <p:nvPr>
            <p:ph type="body" sz="quarter" idx="23"/>
          </p:nvPr>
        </p:nvSpPr>
        <p:spPr>
          <a:xfrm>
            <a:off x="304789" y="642281"/>
            <a:ext cx="3721396" cy="5573437"/>
          </a:xfrm>
        </p:spPr>
        <p:txBody>
          <a:bodyPr/>
          <a:lstStyle/>
          <a:p>
            <a:r>
              <a:rPr lang="en-US" b="1" dirty="0"/>
              <a:t>Benefits of mentorship</a:t>
            </a:r>
          </a:p>
          <a:p>
            <a:endParaRPr lang="en-US" dirty="0"/>
          </a:p>
          <a:p>
            <a:endParaRPr lang="en-US" dirty="0"/>
          </a:p>
          <a:p>
            <a:endParaRPr lang="en-US" dirty="0"/>
          </a:p>
          <a:p>
            <a:endParaRPr lang="en-US" dirty="0"/>
          </a:p>
          <a:p>
            <a:endParaRPr lang="en-US" dirty="0"/>
          </a:p>
          <a:p>
            <a:endParaRPr lang="en-US" dirty="0"/>
          </a:p>
          <a:p>
            <a:r>
              <a:rPr lang="en-US" dirty="0"/>
              <a:t>Emotional support</a:t>
            </a:r>
          </a:p>
        </p:txBody>
      </p:sp>
      <p:sp>
        <p:nvSpPr>
          <p:cNvPr id="7" name="Text Placeholder 6">
            <a:extLst>
              <a:ext uri="{FF2B5EF4-FFF2-40B4-BE49-F238E27FC236}">
                <a16:creationId xmlns:a16="http://schemas.microsoft.com/office/drawing/2014/main" id="{E4BCDC65-D895-564F-E0C2-FA255519B768}"/>
              </a:ext>
            </a:extLst>
          </p:cNvPr>
          <p:cNvSpPr>
            <a:spLocks noGrp="1"/>
          </p:cNvSpPr>
          <p:nvPr>
            <p:ph type="body" sz="quarter" idx="24"/>
          </p:nvPr>
        </p:nvSpPr>
        <p:spPr/>
        <p:txBody>
          <a:bodyPr/>
          <a:lstStyle/>
          <a:p>
            <a:r>
              <a:rPr lang="en-US" dirty="0"/>
              <a:t>06</a:t>
            </a:r>
          </a:p>
        </p:txBody>
      </p:sp>
      <p:pic>
        <p:nvPicPr>
          <p:cNvPr id="2" name="Picture Placeholder 5">
            <a:extLst>
              <a:ext uri="{FF2B5EF4-FFF2-40B4-BE49-F238E27FC236}">
                <a16:creationId xmlns:a16="http://schemas.microsoft.com/office/drawing/2014/main" id="{7E7A517C-0D51-1E92-A326-54B30E8BBD83}"/>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03582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73D7-04CE-E757-1A2B-8C52055642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ED3503-7459-4181-09CF-13A0DA26B4BA}"/>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6E68E183-BA29-C722-C8DB-3CF5A5EF4C2C}"/>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0305D8DE-0BAD-959A-5988-E688A57A56FD}"/>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34B930FA-AF2A-0D4A-F95B-E3E1160B9389}"/>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739F82B9-BECA-FF7C-F019-292CA95D096B}"/>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E2834651-6129-0048-A0DB-CF3741F1A4BC}"/>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1BB3E120-5C99-96AE-54CA-A313470C5DEB}"/>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DD58BB7F-86D1-2FD8-3761-8F0B68BB232A}"/>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FA53C4A4-19EA-DB0F-E8C8-B6A8C05C3B2D}"/>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99B46112-63BD-C8EC-BB2D-196BA8E82D19}"/>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02</a:t>
            </a:r>
          </a:p>
        </p:txBody>
      </p:sp>
      <p:sp>
        <p:nvSpPr>
          <p:cNvPr id="12" name="TextBox 12">
            <a:extLst>
              <a:ext uri="{FF2B5EF4-FFF2-40B4-BE49-F238E27FC236}">
                <a16:creationId xmlns:a16="http://schemas.microsoft.com/office/drawing/2014/main" id="{37D50BDA-C840-09D0-A43D-5508E24075BE}"/>
              </a:ext>
            </a:extLst>
          </p:cNvPr>
          <p:cNvSpPr txBox="1"/>
          <p:nvPr/>
        </p:nvSpPr>
        <p:spPr>
          <a:xfrm>
            <a:off x="683357" y="2083802"/>
            <a:ext cx="7054239" cy="577081"/>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How to Find a Mentor</a:t>
            </a:r>
          </a:p>
        </p:txBody>
      </p:sp>
      <p:pic>
        <p:nvPicPr>
          <p:cNvPr id="13" name="Picture Placeholder 5">
            <a:extLst>
              <a:ext uri="{FF2B5EF4-FFF2-40B4-BE49-F238E27FC236}">
                <a16:creationId xmlns:a16="http://schemas.microsoft.com/office/drawing/2014/main" id="{F16B4B12-9D1D-94A6-E18B-245D708BB03B}"/>
              </a:ext>
            </a:extLst>
          </p:cNvPr>
          <p:cNvPicPr>
            <a:picLocks noChangeAspect="1"/>
          </p:cNvPicPr>
          <p:nvPr/>
        </p:nvPicPr>
        <p:blipFill>
          <a:blip r:embed="rId3"/>
          <a:srcRect l="41617" t="-181" r="3553" b="181"/>
          <a:stretch/>
        </p:blipFill>
        <p:spPr>
          <a:xfrm>
            <a:off x="6482271" y="534093"/>
            <a:ext cx="5292000" cy="54682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87875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893F-696C-C18C-42A3-4B60204676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0B4DDA3-2227-316F-35C4-5C57075676A2}"/>
              </a:ext>
            </a:extLst>
          </p:cNvPr>
          <p:cNvSpPr>
            <a:spLocks noGrp="1"/>
          </p:cNvSpPr>
          <p:nvPr>
            <p:ph type="body" sz="quarter" idx="20"/>
          </p:nvPr>
        </p:nvSpPr>
        <p:spPr>
          <a:xfrm>
            <a:off x="6096000" y="553162"/>
            <a:ext cx="5608563" cy="4214986"/>
          </a:xfrm>
        </p:spPr>
        <p:txBody>
          <a:bodyPr/>
          <a:lstStyle/>
          <a:p>
            <a:r>
              <a:rPr lang="en-US" dirty="0"/>
              <a:t>Finding the right mentor can make a significant difference in your job search. In order to find the right fit, you need to :</a:t>
            </a:r>
          </a:p>
          <a:p>
            <a:pPr marL="342900" indent="-342900">
              <a:buFont typeface="Arial" panose="020B0604020202020204" pitchFamily="34" charset="0"/>
              <a:buChar char="•"/>
            </a:pPr>
            <a:r>
              <a:rPr lang="en-US" dirty="0"/>
              <a:t>Think about what you want to achieve and what kind of guidance you need. If your goal is to find an employment as chef in a restaurant, having a mentor with experience with local restaurants is essential.</a:t>
            </a:r>
          </a:p>
          <a:p>
            <a:pPr marL="342900" indent="-342900">
              <a:buFont typeface="Arial" panose="020B0604020202020204" pitchFamily="34" charset="0"/>
              <a:buChar char="•"/>
            </a:pPr>
            <a:r>
              <a:rPr lang="en-US" dirty="0"/>
              <a:t>Use the benefits mentioned in the beginning of the module to define your needs.</a:t>
            </a:r>
          </a:p>
          <a:p>
            <a:r>
              <a:rPr lang="en-US" dirty="0"/>
              <a:t>	</a:t>
            </a:r>
          </a:p>
        </p:txBody>
      </p:sp>
      <p:sp>
        <p:nvSpPr>
          <p:cNvPr id="6" name="Text Placeholder 5">
            <a:extLst>
              <a:ext uri="{FF2B5EF4-FFF2-40B4-BE49-F238E27FC236}">
                <a16:creationId xmlns:a16="http://schemas.microsoft.com/office/drawing/2014/main" id="{C255150C-2A85-F478-72B4-4DF09DE66AF1}"/>
              </a:ext>
            </a:extLst>
          </p:cNvPr>
          <p:cNvSpPr>
            <a:spLocks noGrp="1"/>
          </p:cNvSpPr>
          <p:nvPr>
            <p:ph type="body" sz="quarter" idx="23"/>
          </p:nvPr>
        </p:nvSpPr>
        <p:spPr>
          <a:xfrm>
            <a:off x="304789" y="642281"/>
            <a:ext cx="3721396" cy="5573437"/>
          </a:xfrm>
        </p:spPr>
        <p:txBody>
          <a:bodyPr/>
          <a:lstStyle/>
          <a:p>
            <a:r>
              <a:rPr lang="en-US" b="1" dirty="0"/>
              <a:t>How to find a mentor</a:t>
            </a:r>
          </a:p>
          <a:p>
            <a:endParaRPr lang="en-US" dirty="0"/>
          </a:p>
          <a:p>
            <a:endParaRPr lang="en-US" dirty="0"/>
          </a:p>
          <a:p>
            <a:endParaRPr lang="en-US" dirty="0"/>
          </a:p>
          <a:p>
            <a:endParaRPr lang="en-US" dirty="0"/>
          </a:p>
          <a:p>
            <a:endParaRPr lang="en-US" dirty="0"/>
          </a:p>
          <a:p>
            <a:endParaRPr lang="en-US" dirty="0"/>
          </a:p>
          <a:p>
            <a:pPr algn="ctr"/>
            <a:r>
              <a:rPr lang="en-US" dirty="0"/>
              <a:t>Identify your goals</a:t>
            </a:r>
          </a:p>
        </p:txBody>
      </p:sp>
      <p:sp>
        <p:nvSpPr>
          <p:cNvPr id="7" name="Text Placeholder 6">
            <a:extLst>
              <a:ext uri="{FF2B5EF4-FFF2-40B4-BE49-F238E27FC236}">
                <a16:creationId xmlns:a16="http://schemas.microsoft.com/office/drawing/2014/main" id="{C5D17D08-A2FC-3C3C-440A-457DA0920193}"/>
              </a:ext>
            </a:extLst>
          </p:cNvPr>
          <p:cNvSpPr>
            <a:spLocks noGrp="1"/>
          </p:cNvSpPr>
          <p:nvPr>
            <p:ph type="body" sz="quarter" idx="24"/>
          </p:nvPr>
        </p:nvSpPr>
        <p:spPr/>
        <p:txBody>
          <a:bodyPr/>
          <a:lstStyle/>
          <a:p>
            <a:r>
              <a:rPr lang="en-US" dirty="0"/>
              <a:t>01</a:t>
            </a:r>
          </a:p>
        </p:txBody>
      </p:sp>
      <p:pic>
        <p:nvPicPr>
          <p:cNvPr id="2" name="Picture Placeholder 5">
            <a:extLst>
              <a:ext uri="{FF2B5EF4-FFF2-40B4-BE49-F238E27FC236}">
                <a16:creationId xmlns:a16="http://schemas.microsoft.com/office/drawing/2014/main" id="{F39893B2-365A-1197-E10E-C609580E52A6}"/>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3887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0DAC-6925-166C-95E8-A652C06C8F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2F6E3AF-45B0-598E-6ED3-05EA7FB7E557}"/>
              </a:ext>
            </a:extLst>
          </p:cNvPr>
          <p:cNvSpPr>
            <a:spLocks noGrp="1"/>
          </p:cNvSpPr>
          <p:nvPr>
            <p:ph type="body" sz="quarter" idx="20"/>
          </p:nvPr>
        </p:nvSpPr>
        <p:spPr>
          <a:xfrm>
            <a:off x="6140878" y="295110"/>
            <a:ext cx="5914616" cy="4214986"/>
          </a:xfrm>
        </p:spPr>
        <p:txBody>
          <a:bodyPr/>
          <a:lstStyle/>
          <a:p>
            <a:pPr marL="342900" indent="-342900">
              <a:buFont typeface="Arial" panose="020B0604020202020204" pitchFamily="34" charset="0"/>
              <a:buChar char="•"/>
            </a:pPr>
            <a:r>
              <a:rPr lang="en-US" dirty="0"/>
              <a:t>Reach out to professionals, non-profit organizations in the culinary field matching your goals. </a:t>
            </a:r>
            <a:r>
              <a:rPr lang="en-GB" dirty="0"/>
              <a:t>Explore your existing networks. This could include colleagues, teachers from culinary schools, or members of industry associations. Often, a potential mentor may already be in your circle, waiting to be asked.</a:t>
            </a:r>
            <a:endParaRPr lang="en-US" dirty="0"/>
          </a:p>
          <a:p>
            <a:pPr marL="342900" indent="-342900">
              <a:buFont typeface="Arial" panose="020B0604020202020204" pitchFamily="34" charset="0"/>
              <a:buChar char="•"/>
            </a:pPr>
            <a:r>
              <a:rPr lang="en-US" dirty="0"/>
              <a:t>Attend culinary events like the Refugee Food Festival in Bordeaux or Taste Leitrim  in Ireland</a:t>
            </a:r>
          </a:p>
          <a:p>
            <a:pPr marL="342900" indent="-342900">
              <a:buFont typeface="Arial" panose="020B0604020202020204" pitchFamily="34" charset="0"/>
              <a:buChar char="•"/>
            </a:pPr>
            <a:r>
              <a:rPr lang="en-US" dirty="0"/>
              <a:t> Join associations to meet new people. </a:t>
            </a:r>
          </a:p>
          <a:p>
            <a:pPr marL="342900" indent="-342900">
              <a:buFont typeface="Arial" panose="020B0604020202020204" pitchFamily="34" charset="0"/>
              <a:buChar char="•"/>
            </a:pPr>
            <a:r>
              <a:rPr lang="en-GB" dirty="0"/>
              <a:t>Use Social Media Platforms: LinkedIn and Instagram can be effective tools for connecting with industry leaders. </a:t>
            </a:r>
            <a:endParaRPr lang="en-US" dirty="0"/>
          </a:p>
        </p:txBody>
      </p:sp>
      <p:sp>
        <p:nvSpPr>
          <p:cNvPr id="6" name="Text Placeholder 5">
            <a:extLst>
              <a:ext uri="{FF2B5EF4-FFF2-40B4-BE49-F238E27FC236}">
                <a16:creationId xmlns:a16="http://schemas.microsoft.com/office/drawing/2014/main" id="{D793647A-F3AD-B3F4-579A-51EFF38125B1}"/>
              </a:ext>
            </a:extLst>
          </p:cNvPr>
          <p:cNvSpPr>
            <a:spLocks noGrp="1"/>
          </p:cNvSpPr>
          <p:nvPr>
            <p:ph type="body" sz="quarter" idx="23"/>
          </p:nvPr>
        </p:nvSpPr>
        <p:spPr>
          <a:xfrm>
            <a:off x="304789" y="642281"/>
            <a:ext cx="3721396" cy="5573437"/>
          </a:xfrm>
        </p:spPr>
        <p:txBody>
          <a:bodyPr/>
          <a:lstStyle/>
          <a:p>
            <a:r>
              <a:rPr lang="en-US" b="1" dirty="0"/>
              <a:t>How to find a mentor</a:t>
            </a:r>
          </a:p>
          <a:p>
            <a:endParaRPr lang="en-US" dirty="0"/>
          </a:p>
          <a:p>
            <a:endParaRPr lang="en-US" dirty="0"/>
          </a:p>
          <a:p>
            <a:endParaRPr lang="en-US" dirty="0"/>
          </a:p>
          <a:p>
            <a:endParaRPr lang="en-US" dirty="0"/>
          </a:p>
          <a:p>
            <a:endParaRPr lang="en-US" dirty="0"/>
          </a:p>
          <a:p>
            <a:endParaRPr lang="en-US" dirty="0"/>
          </a:p>
          <a:p>
            <a:pPr algn="ctr"/>
            <a:r>
              <a:rPr lang="en-US" dirty="0"/>
              <a:t>Use your network</a:t>
            </a:r>
          </a:p>
        </p:txBody>
      </p:sp>
      <p:sp>
        <p:nvSpPr>
          <p:cNvPr id="7" name="Text Placeholder 6">
            <a:extLst>
              <a:ext uri="{FF2B5EF4-FFF2-40B4-BE49-F238E27FC236}">
                <a16:creationId xmlns:a16="http://schemas.microsoft.com/office/drawing/2014/main" id="{6BF6AC5F-E808-1930-5A6F-AEDB0E388F49}"/>
              </a:ext>
            </a:extLst>
          </p:cNvPr>
          <p:cNvSpPr>
            <a:spLocks noGrp="1"/>
          </p:cNvSpPr>
          <p:nvPr>
            <p:ph type="body" sz="quarter" idx="24"/>
          </p:nvPr>
        </p:nvSpPr>
        <p:spPr/>
        <p:txBody>
          <a:bodyPr/>
          <a:lstStyle/>
          <a:p>
            <a:r>
              <a:rPr lang="en-US" dirty="0"/>
              <a:t>02</a:t>
            </a:r>
          </a:p>
        </p:txBody>
      </p:sp>
      <p:pic>
        <p:nvPicPr>
          <p:cNvPr id="2" name="Picture Placeholder 5">
            <a:extLst>
              <a:ext uri="{FF2B5EF4-FFF2-40B4-BE49-F238E27FC236}">
                <a16:creationId xmlns:a16="http://schemas.microsoft.com/office/drawing/2014/main" id="{78FBFEF2-C971-D611-4FCB-DD633236B4FE}"/>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550670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473AC-F6DD-0B8B-2145-C60A44A84AA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0D1798-E0CD-2253-D5A7-B76F62A664DB}"/>
              </a:ext>
            </a:extLst>
          </p:cNvPr>
          <p:cNvSpPr>
            <a:spLocks noGrp="1"/>
          </p:cNvSpPr>
          <p:nvPr>
            <p:ph type="body" sz="quarter" idx="20"/>
          </p:nvPr>
        </p:nvSpPr>
        <p:spPr>
          <a:xfrm>
            <a:off x="6017463" y="351208"/>
            <a:ext cx="5959494" cy="4214986"/>
          </a:xfrm>
        </p:spPr>
        <p:txBody>
          <a:bodyPr/>
          <a:lstStyle/>
          <a:p>
            <a:r>
              <a:rPr lang="en-US" dirty="0"/>
              <a:t>It’s time to be bold! </a:t>
            </a:r>
          </a:p>
          <a:p>
            <a:endParaRPr lang="en-US" sz="100" dirty="0"/>
          </a:p>
          <a:p>
            <a:r>
              <a:rPr lang="en-US" dirty="0"/>
              <a:t>1 - </a:t>
            </a:r>
            <a:r>
              <a:rPr lang="en-GB" dirty="0"/>
              <a:t>Follow and engage with professionals whose careers inspire you</a:t>
            </a:r>
          </a:p>
          <a:p>
            <a:r>
              <a:rPr lang="en-GB" dirty="0"/>
              <a:t>2. </a:t>
            </a:r>
            <a:r>
              <a:rPr lang="en-US" dirty="0"/>
              <a:t>Ask the people you identify for a coffee. Start with a short meeting.</a:t>
            </a:r>
          </a:p>
          <a:p>
            <a:r>
              <a:rPr lang="en-US" dirty="0"/>
              <a:t>3. Explain why you admire them.</a:t>
            </a:r>
          </a:p>
          <a:p>
            <a:r>
              <a:rPr lang="en-US" dirty="0"/>
              <a:t>4- Explain how their guidance could help you and how sharing them their experiences with you could be beneficial for them too. </a:t>
            </a:r>
          </a:p>
          <a:p>
            <a:r>
              <a:rPr lang="en-GB" dirty="0"/>
              <a:t>Not everyone will have the time or interest in becoming a mentor, and that’s okay. If someone declines, thank them for considering your request and move on. Keep your approach positive and continue your search.</a:t>
            </a:r>
            <a:endParaRPr lang="en-US" dirty="0"/>
          </a:p>
        </p:txBody>
      </p:sp>
      <p:sp>
        <p:nvSpPr>
          <p:cNvPr id="6" name="Text Placeholder 5">
            <a:extLst>
              <a:ext uri="{FF2B5EF4-FFF2-40B4-BE49-F238E27FC236}">
                <a16:creationId xmlns:a16="http://schemas.microsoft.com/office/drawing/2014/main" id="{76AFCCD7-2311-2C35-1F3B-5C376BA20D88}"/>
              </a:ext>
            </a:extLst>
          </p:cNvPr>
          <p:cNvSpPr>
            <a:spLocks noGrp="1"/>
          </p:cNvSpPr>
          <p:nvPr>
            <p:ph type="body" sz="quarter" idx="23"/>
          </p:nvPr>
        </p:nvSpPr>
        <p:spPr>
          <a:xfrm>
            <a:off x="304789" y="642281"/>
            <a:ext cx="3721396" cy="5573437"/>
          </a:xfrm>
        </p:spPr>
        <p:txBody>
          <a:bodyPr/>
          <a:lstStyle/>
          <a:p>
            <a:r>
              <a:rPr lang="en-US" b="1" dirty="0"/>
              <a:t>How to find a mentor</a:t>
            </a:r>
          </a:p>
          <a:p>
            <a:endParaRPr lang="en-US" dirty="0"/>
          </a:p>
          <a:p>
            <a:endParaRPr lang="en-US" dirty="0"/>
          </a:p>
          <a:p>
            <a:endParaRPr lang="en-US" dirty="0"/>
          </a:p>
          <a:p>
            <a:endParaRPr lang="en-US" dirty="0"/>
          </a:p>
          <a:p>
            <a:endParaRPr lang="en-US" dirty="0"/>
          </a:p>
          <a:p>
            <a:endParaRPr lang="en-US" dirty="0"/>
          </a:p>
          <a:p>
            <a:pPr algn="ctr"/>
            <a:r>
              <a:rPr lang="en-US" dirty="0"/>
              <a:t>Be proactive</a:t>
            </a:r>
          </a:p>
        </p:txBody>
      </p:sp>
      <p:sp>
        <p:nvSpPr>
          <p:cNvPr id="7" name="Text Placeholder 6">
            <a:extLst>
              <a:ext uri="{FF2B5EF4-FFF2-40B4-BE49-F238E27FC236}">
                <a16:creationId xmlns:a16="http://schemas.microsoft.com/office/drawing/2014/main" id="{599D9985-C73B-2761-7DF0-92BF5048C547}"/>
              </a:ext>
            </a:extLst>
          </p:cNvPr>
          <p:cNvSpPr>
            <a:spLocks noGrp="1"/>
          </p:cNvSpPr>
          <p:nvPr>
            <p:ph type="body" sz="quarter" idx="24"/>
          </p:nvPr>
        </p:nvSpPr>
        <p:spPr/>
        <p:txBody>
          <a:bodyPr/>
          <a:lstStyle/>
          <a:p>
            <a:r>
              <a:rPr lang="en-US" dirty="0"/>
              <a:t>03</a:t>
            </a:r>
          </a:p>
        </p:txBody>
      </p:sp>
      <p:pic>
        <p:nvPicPr>
          <p:cNvPr id="2" name="Picture Placeholder 5">
            <a:extLst>
              <a:ext uri="{FF2B5EF4-FFF2-40B4-BE49-F238E27FC236}">
                <a16:creationId xmlns:a16="http://schemas.microsoft.com/office/drawing/2014/main" id="{5413AF6F-2C66-3C3A-A7D5-D3A51859FAD4}"/>
              </a:ext>
            </a:extLst>
          </p:cNvPr>
          <p:cNvPicPr>
            <a:picLocks noChangeAspect="1"/>
          </p:cNvPicPr>
          <p:nvPr/>
        </p:nvPicPr>
        <p:blipFill>
          <a:blip r:embed="rId2"/>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403876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813E-1CEC-399B-E803-FB55FB9471B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1ACA23C-AAD6-C54A-59E0-536AAD95E84A}"/>
              </a:ext>
            </a:extLst>
          </p:cNvPr>
          <p:cNvSpPr>
            <a:spLocks noGrp="1"/>
          </p:cNvSpPr>
          <p:nvPr>
            <p:ph type="body" sz="quarter" idx="20"/>
          </p:nvPr>
        </p:nvSpPr>
        <p:spPr>
          <a:xfrm>
            <a:off x="6096000" y="906580"/>
            <a:ext cx="5707053" cy="4214986"/>
          </a:xfrm>
        </p:spPr>
        <p:txBody>
          <a:bodyPr/>
          <a:lstStyle/>
          <a:p>
            <a:r>
              <a:rPr lang="en-US" dirty="0"/>
              <a:t>In addition, you can consider formal mentoring program like Three Kitchens or non-profit </a:t>
            </a:r>
            <a:r>
              <a:rPr lang="en-US" dirty="0" err="1"/>
              <a:t>organisations</a:t>
            </a:r>
            <a:r>
              <a:rPr lang="en-US" dirty="0"/>
              <a:t> which can match you with a mentor based on your goals and needs.</a:t>
            </a:r>
          </a:p>
          <a:p>
            <a:endParaRPr lang="en-US" dirty="0"/>
          </a:p>
          <a:p>
            <a:r>
              <a:rPr lang="en-US" dirty="0"/>
              <a:t>Furthermore, projects like Promo Femme in France and </a:t>
            </a:r>
            <a:r>
              <a:rPr lang="en-GB" b="0" i="0" dirty="0">
                <a:solidFill>
                  <a:srgbClr val="000000"/>
                </a:solidFill>
                <a:effectLst/>
                <a:latin typeface="TT Hoves"/>
                <a:hlinkClick r:id="rId2"/>
              </a:rPr>
              <a:t>Association for the Integration of Women</a:t>
            </a:r>
            <a:r>
              <a:rPr lang="en-GB" b="0" i="0" dirty="0">
                <a:solidFill>
                  <a:srgbClr val="000000"/>
                </a:solidFill>
                <a:effectLst/>
                <a:latin typeface="TT Hoves"/>
              </a:rPr>
              <a:t> in Italy  (read more </a:t>
            </a:r>
            <a:r>
              <a:rPr lang="en-GB" dirty="0">
                <a:hlinkClick r:id="rId3"/>
              </a:rPr>
              <a:t>Where are they now? Juliet’s journey after the Culinary Training Program — AIW</a:t>
            </a:r>
            <a:r>
              <a:rPr lang="en-GB" dirty="0"/>
              <a:t>) </a:t>
            </a:r>
            <a:r>
              <a:rPr lang="en-US" dirty="0"/>
              <a:t>connect migrant women with culinary organisations.   </a:t>
            </a:r>
          </a:p>
          <a:p>
            <a:endParaRPr lang="en-US" dirty="0"/>
          </a:p>
          <a:p>
            <a:endParaRPr lang="en-US" dirty="0"/>
          </a:p>
        </p:txBody>
      </p:sp>
      <p:sp>
        <p:nvSpPr>
          <p:cNvPr id="6" name="Text Placeholder 5">
            <a:extLst>
              <a:ext uri="{FF2B5EF4-FFF2-40B4-BE49-F238E27FC236}">
                <a16:creationId xmlns:a16="http://schemas.microsoft.com/office/drawing/2014/main" id="{1F429F30-1A18-9984-698E-68E4F871D709}"/>
              </a:ext>
            </a:extLst>
          </p:cNvPr>
          <p:cNvSpPr>
            <a:spLocks noGrp="1"/>
          </p:cNvSpPr>
          <p:nvPr>
            <p:ph type="body" sz="quarter" idx="23"/>
          </p:nvPr>
        </p:nvSpPr>
        <p:spPr>
          <a:xfrm>
            <a:off x="304789" y="642281"/>
            <a:ext cx="3721396" cy="6036311"/>
          </a:xfrm>
        </p:spPr>
        <p:txBody>
          <a:bodyPr/>
          <a:lstStyle/>
          <a:p>
            <a:r>
              <a:rPr lang="en-US" b="1" dirty="0"/>
              <a:t>How to find a mentor</a:t>
            </a:r>
          </a:p>
          <a:p>
            <a:endParaRPr lang="en-US" dirty="0"/>
          </a:p>
          <a:p>
            <a:endParaRPr lang="en-US" dirty="0"/>
          </a:p>
          <a:p>
            <a:endParaRPr lang="en-US" dirty="0"/>
          </a:p>
          <a:p>
            <a:endParaRPr lang="en-US" dirty="0"/>
          </a:p>
          <a:p>
            <a:endParaRPr lang="en-US" dirty="0"/>
          </a:p>
          <a:p>
            <a:pPr algn="ctr"/>
            <a:endParaRPr lang="en-US" dirty="0"/>
          </a:p>
          <a:p>
            <a:pPr algn="ctr"/>
            <a:r>
              <a:rPr lang="en-US" dirty="0"/>
              <a:t>Look for formal programs</a:t>
            </a:r>
          </a:p>
        </p:txBody>
      </p:sp>
      <p:sp>
        <p:nvSpPr>
          <p:cNvPr id="7" name="Text Placeholder 6">
            <a:extLst>
              <a:ext uri="{FF2B5EF4-FFF2-40B4-BE49-F238E27FC236}">
                <a16:creationId xmlns:a16="http://schemas.microsoft.com/office/drawing/2014/main" id="{BB444FEF-CEAD-46CE-0096-2108E20D5FC2}"/>
              </a:ext>
            </a:extLst>
          </p:cNvPr>
          <p:cNvSpPr>
            <a:spLocks noGrp="1"/>
          </p:cNvSpPr>
          <p:nvPr>
            <p:ph type="body" sz="quarter" idx="24"/>
          </p:nvPr>
        </p:nvSpPr>
        <p:spPr/>
        <p:txBody>
          <a:bodyPr/>
          <a:lstStyle/>
          <a:p>
            <a:r>
              <a:rPr lang="en-US" dirty="0"/>
              <a:t>04</a:t>
            </a:r>
          </a:p>
        </p:txBody>
      </p:sp>
      <p:pic>
        <p:nvPicPr>
          <p:cNvPr id="2" name="Picture Placeholder 5">
            <a:extLst>
              <a:ext uri="{FF2B5EF4-FFF2-40B4-BE49-F238E27FC236}">
                <a16:creationId xmlns:a16="http://schemas.microsoft.com/office/drawing/2014/main" id="{BE960E6E-6678-90BA-885A-2874AD60342C}"/>
              </a:ext>
            </a:extLst>
          </p:cNvPr>
          <p:cNvPicPr>
            <a:picLocks noChangeAspect="1"/>
          </p:cNvPicPr>
          <p:nvPr/>
        </p:nvPicPr>
        <p:blipFill>
          <a:blip r:embed="rId4"/>
          <a:srcRect l="41617" t="-181" r="3553" b="181"/>
          <a:stretch/>
        </p:blipFill>
        <p:spPr>
          <a:xfrm>
            <a:off x="487437" y="1878495"/>
            <a:ext cx="3356099" cy="346789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45122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938A-D56E-7422-39D2-333061E909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C935FD-437D-3EB8-6670-06008B07FC1D}"/>
              </a:ext>
            </a:extLst>
          </p:cNvPr>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a:extLst>
              <a:ext uri="{FF2B5EF4-FFF2-40B4-BE49-F238E27FC236}">
                <a16:creationId xmlns:a16="http://schemas.microsoft.com/office/drawing/2014/main" id="{3017FAB5-9425-0396-D7CB-97EB12489C50}"/>
              </a:ext>
            </a:extLst>
          </p:cNvPr>
          <p:cNvGrpSpPr/>
          <p:nvPr/>
        </p:nvGrpSpPr>
        <p:grpSpPr>
          <a:xfrm rot="4220027">
            <a:off x="-542070" y="-4396039"/>
            <a:ext cx="10330971" cy="10652026"/>
            <a:chOff x="0" y="0"/>
            <a:chExt cx="20661942" cy="21304052"/>
          </a:xfrm>
        </p:grpSpPr>
        <p:sp>
          <p:nvSpPr>
            <p:cNvPr id="4" name="Freeform 4">
              <a:extLst>
                <a:ext uri="{FF2B5EF4-FFF2-40B4-BE49-F238E27FC236}">
                  <a16:creationId xmlns:a16="http://schemas.microsoft.com/office/drawing/2014/main" id="{534373CD-72AE-10C3-548D-0E513F9AAC83}"/>
                </a:ext>
              </a:extLst>
            </p:cNvPr>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a:extLst>
              <a:ext uri="{FF2B5EF4-FFF2-40B4-BE49-F238E27FC236}">
                <a16:creationId xmlns:a16="http://schemas.microsoft.com/office/drawing/2014/main" id="{8DC32F5D-1820-8A85-4EA4-157BB7902C45}"/>
              </a:ext>
            </a:extLst>
          </p:cNvPr>
          <p:cNvGrpSpPr/>
          <p:nvPr/>
        </p:nvGrpSpPr>
        <p:grpSpPr>
          <a:xfrm>
            <a:off x="-2680462" y="-6101979"/>
            <a:ext cx="16148169" cy="6101980"/>
            <a:chOff x="0" y="0"/>
            <a:chExt cx="32296338" cy="12203960"/>
          </a:xfrm>
        </p:grpSpPr>
        <p:sp>
          <p:nvSpPr>
            <p:cNvPr id="6" name="Freeform 6">
              <a:extLst>
                <a:ext uri="{FF2B5EF4-FFF2-40B4-BE49-F238E27FC236}">
                  <a16:creationId xmlns:a16="http://schemas.microsoft.com/office/drawing/2014/main" id="{49093DC2-EE78-C2C1-6BA1-E262ACE8777D}"/>
                </a:ext>
              </a:extLst>
            </p:cNvPr>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a:extLst>
              <a:ext uri="{FF2B5EF4-FFF2-40B4-BE49-F238E27FC236}">
                <a16:creationId xmlns:a16="http://schemas.microsoft.com/office/drawing/2014/main" id="{F8B1F53C-B02B-BE17-0BED-1098739352A3}"/>
              </a:ext>
            </a:extLst>
          </p:cNvPr>
          <p:cNvGrpSpPr/>
          <p:nvPr/>
        </p:nvGrpSpPr>
        <p:grpSpPr>
          <a:xfrm>
            <a:off x="-3671155" y="6857999"/>
            <a:ext cx="16148169" cy="2193027"/>
            <a:chOff x="0" y="0"/>
            <a:chExt cx="32296338" cy="4386054"/>
          </a:xfrm>
        </p:grpSpPr>
        <p:sp>
          <p:nvSpPr>
            <p:cNvPr id="8" name="Freeform 8">
              <a:extLst>
                <a:ext uri="{FF2B5EF4-FFF2-40B4-BE49-F238E27FC236}">
                  <a16:creationId xmlns:a16="http://schemas.microsoft.com/office/drawing/2014/main" id="{EFFEF954-F1D0-828E-499F-C56EC1A830A8}"/>
                </a:ext>
              </a:extLst>
            </p:cNvPr>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a:extLst>
              <a:ext uri="{FF2B5EF4-FFF2-40B4-BE49-F238E27FC236}">
                <a16:creationId xmlns:a16="http://schemas.microsoft.com/office/drawing/2014/main" id="{74468838-4C31-283E-2DD5-58F697534CC3}"/>
              </a:ext>
            </a:extLst>
          </p:cNvPr>
          <p:cNvGrpSpPr/>
          <p:nvPr/>
        </p:nvGrpSpPr>
        <p:grpSpPr>
          <a:xfrm>
            <a:off x="-2987800" y="-807842"/>
            <a:ext cx="2987800" cy="11409236"/>
            <a:chOff x="0" y="0"/>
            <a:chExt cx="5975600" cy="22818472"/>
          </a:xfrm>
        </p:grpSpPr>
        <p:sp>
          <p:nvSpPr>
            <p:cNvPr id="10" name="Freeform 10">
              <a:extLst>
                <a:ext uri="{FF2B5EF4-FFF2-40B4-BE49-F238E27FC236}">
                  <a16:creationId xmlns:a16="http://schemas.microsoft.com/office/drawing/2014/main" id="{B2A8F897-E865-D012-7077-42D4ADFB4C46}"/>
                </a:ext>
              </a:extLst>
            </p:cNvPr>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a:extLst>
              <a:ext uri="{FF2B5EF4-FFF2-40B4-BE49-F238E27FC236}">
                <a16:creationId xmlns:a16="http://schemas.microsoft.com/office/drawing/2014/main" id="{83C8E53E-EAE0-0F40-C6BE-914255B8C33D}"/>
              </a:ext>
            </a:extLst>
          </p:cNvPr>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03</a:t>
            </a:r>
          </a:p>
        </p:txBody>
      </p:sp>
      <p:sp>
        <p:nvSpPr>
          <p:cNvPr id="12" name="TextBox 12">
            <a:extLst>
              <a:ext uri="{FF2B5EF4-FFF2-40B4-BE49-F238E27FC236}">
                <a16:creationId xmlns:a16="http://schemas.microsoft.com/office/drawing/2014/main" id="{1E6CB196-62D8-C2B8-735E-E2B2FD32BEBA}"/>
              </a:ext>
            </a:extLst>
          </p:cNvPr>
          <p:cNvSpPr txBox="1"/>
          <p:nvPr/>
        </p:nvSpPr>
        <p:spPr>
          <a:xfrm>
            <a:off x="875809" y="1928526"/>
            <a:ext cx="7054239" cy="1154162"/>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Three Kitchens </a:t>
            </a:r>
          </a:p>
          <a:p>
            <a:pPr algn="ctr">
              <a:lnSpc>
                <a:spcPts val="4536"/>
              </a:lnSpc>
            </a:pPr>
            <a:r>
              <a:rPr lang="en-US" sz="4200" b="1" spc="37" dirty="0">
                <a:solidFill>
                  <a:srgbClr val="000000"/>
                </a:solidFill>
                <a:ea typeface="TT Rounds Condensed Bold"/>
                <a:cs typeface="TT Rounds Condensed Bold"/>
                <a:sym typeface="TT Rounds Condensed Bold"/>
              </a:rPr>
              <a:t>Mentorship Program</a:t>
            </a:r>
          </a:p>
        </p:txBody>
      </p:sp>
      <p:pic>
        <p:nvPicPr>
          <p:cNvPr id="13" name="Picture Placeholder 5">
            <a:extLst>
              <a:ext uri="{FF2B5EF4-FFF2-40B4-BE49-F238E27FC236}">
                <a16:creationId xmlns:a16="http://schemas.microsoft.com/office/drawing/2014/main" id="{D9F9B6E6-D8D6-82D2-6F0D-DB3DCF2808B7}"/>
              </a:ext>
            </a:extLst>
          </p:cNvPr>
          <p:cNvPicPr>
            <a:picLocks noChangeAspect="1"/>
          </p:cNvPicPr>
          <p:nvPr/>
        </p:nvPicPr>
        <p:blipFill>
          <a:blip r:embed="rId3">
            <a:extLst>
              <a:ext uri="{837473B0-CC2E-450A-ABE3-18F120FF3D39}">
                <a1611:picAttrSrcUrl xmlns:a1611="http://schemas.microsoft.com/office/drawing/2016/11/main" r:id="rId4"/>
              </a:ext>
            </a:extLst>
          </a:blip>
          <a:srcRect t="15585" b="15585"/>
          <a:stretch/>
        </p:blipFill>
        <p:spPr>
          <a:xfrm>
            <a:off x="6977063" y="1225550"/>
            <a:ext cx="4479925" cy="4629150"/>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0934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55D93-F041-1DF0-930D-8C6C9DF6AE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14B88-BB94-A414-4464-D93E1D4EC93B}"/>
              </a:ext>
            </a:extLst>
          </p:cNvPr>
          <p:cNvSpPr>
            <a:spLocks noGrp="1"/>
          </p:cNvSpPr>
          <p:nvPr>
            <p:ph type="body" sz="quarter" idx="20"/>
          </p:nvPr>
        </p:nvSpPr>
        <p:spPr>
          <a:xfrm>
            <a:off x="6096000" y="906580"/>
            <a:ext cx="5594856" cy="4214986"/>
          </a:xfrm>
        </p:spPr>
        <p:txBody>
          <a:bodyPr/>
          <a:lstStyle/>
          <a:p>
            <a:r>
              <a:rPr lang="en-US" dirty="0"/>
              <a:t>The Three Kitchens mentorship program is designed for migrant women interested in the culinary industry. Here’s a brief overview of the program and how to join:</a:t>
            </a:r>
          </a:p>
          <a:p>
            <a:r>
              <a:rPr lang="en-US" dirty="0"/>
              <a:t>• Individual Meetings: </a:t>
            </a:r>
          </a:p>
          <a:p>
            <a:r>
              <a:rPr lang="en-US" dirty="0"/>
              <a:t>Regular meetings between mentors and mentees to set objectives, discuss challenges, and track progress.</a:t>
            </a:r>
          </a:p>
          <a:p>
            <a:r>
              <a:rPr lang="en-US" dirty="0"/>
              <a:t>•Closing Event: </a:t>
            </a:r>
          </a:p>
          <a:p>
            <a:r>
              <a:rPr lang="en-US" dirty="0"/>
              <a:t>A final event to review achievements and provide feedback.</a:t>
            </a:r>
          </a:p>
          <a:p>
            <a:endParaRPr lang="en-US" dirty="0"/>
          </a:p>
        </p:txBody>
      </p:sp>
      <p:sp>
        <p:nvSpPr>
          <p:cNvPr id="6" name="Text Placeholder 5">
            <a:extLst>
              <a:ext uri="{FF2B5EF4-FFF2-40B4-BE49-F238E27FC236}">
                <a16:creationId xmlns:a16="http://schemas.microsoft.com/office/drawing/2014/main" id="{A984FDA8-B630-3E83-6710-62C34E38B3E7}"/>
              </a:ext>
            </a:extLst>
          </p:cNvPr>
          <p:cNvSpPr>
            <a:spLocks noGrp="1"/>
          </p:cNvSpPr>
          <p:nvPr>
            <p:ph type="body" sz="quarter" idx="23"/>
          </p:nvPr>
        </p:nvSpPr>
        <p:spPr>
          <a:xfrm>
            <a:off x="304789" y="642281"/>
            <a:ext cx="3721396" cy="5573437"/>
          </a:xfrm>
        </p:spPr>
        <p:txBody>
          <a:bodyPr/>
          <a:lstStyle/>
          <a:p>
            <a:r>
              <a:rPr lang="en-US" b="1" dirty="0"/>
              <a:t>The mentorship program </a:t>
            </a:r>
          </a:p>
          <a:p>
            <a:endParaRPr lang="en-US" dirty="0"/>
          </a:p>
          <a:p>
            <a:endParaRPr lang="en-US" dirty="0"/>
          </a:p>
          <a:p>
            <a:endParaRPr lang="en-US" dirty="0"/>
          </a:p>
          <a:p>
            <a:endParaRPr lang="en-US" dirty="0"/>
          </a:p>
          <a:p>
            <a:endParaRPr lang="en-US" dirty="0"/>
          </a:p>
          <a:p>
            <a:endParaRPr lang="en-US" dirty="0"/>
          </a:p>
          <a:p>
            <a:pPr algn="ctr"/>
            <a:r>
              <a:rPr lang="en-US" dirty="0"/>
              <a:t>Program Structure</a:t>
            </a:r>
          </a:p>
        </p:txBody>
      </p:sp>
      <p:sp>
        <p:nvSpPr>
          <p:cNvPr id="7" name="Text Placeholder 6">
            <a:extLst>
              <a:ext uri="{FF2B5EF4-FFF2-40B4-BE49-F238E27FC236}">
                <a16:creationId xmlns:a16="http://schemas.microsoft.com/office/drawing/2014/main" id="{B4BAFDE5-B3B6-5E1E-FA54-606D225C7401}"/>
              </a:ext>
            </a:extLst>
          </p:cNvPr>
          <p:cNvSpPr>
            <a:spLocks noGrp="1"/>
          </p:cNvSpPr>
          <p:nvPr>
            <p:ph type="body" sz="quarter" idx="24"/>
          </p:nvPr>
        </p:nvSpPr>
        <p:spPr/>
        <p:txBody>
          <a:bodyPr/>
          <a:lstStyle/>
          <a:p>
            <a:r>
              <a:rPr lang="en-US" dirty="0"/>
              <a:t>03</a:t>
            </a:r>
          </a:p>
        </p:txBody>
      </p:sp>
      <p:pic>
        <p:nvPicPr>
          <p:cNvPr id="2" name="Picture Placeholder 5" descr="A group of people in a kitchen&#10;&#10;Description automatically generated">
            <a:extLst>
              <a:ext uri="{FF2B5EF4-FFF2-40B4-BE49-F238E27FC236}">
                <a16:creationId xmlns:a16="http://schemas.microsoft.com/office/drawing/2014/main" id="{DDD7C51B-52B1-C4B2-693F-79C408C0D5DF}"/>
              </a:ext>
            </a:extLst>
          </p:cNvPr>
          <p:cNvPicPr>
            <a:picLocks noChangeAspect="1"/>
          </p:cNvPicPr>
          <p:nvPr/>
        </p:nvPicPr>
        <p:blipFill>
          <a:blip r:embed="rId2"/>
          <a:srcRect l="22784" r="22784"/>
          <a:stretch>
            <a:fillRect/>
          </a:stretch>
        </p:blipFill>
        <p:spPr>
          <a:xfrm>
            <a:off x="439101" y="1763738"/>
            <a:ext cx="3452771" cy="356778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695327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6200-07AF-EAD1-B212-978BFB1844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00B2E6-0E41-42E3-12D3-95497F41D242}"/>
              </a:ext>
            </a:extLst>
          </p:cNvPr>
          <p:cNvSpPr>
            <a:spLocks noGrp="1"/>
          </p:cNvSpPr>
          <p:nvPr>
            <p:ph type="body" sz="quarter" idx="20"/>
          </p:nvPr>
        </p:nvSpPr>
        <p:spPr>
          <a:xfrm>
            <a:off x="6096000" y="906580"/>
            <a:ext cx="5132263" cy="4214986"/>
          </a:xfrm>
        </p:spPr>
        <p:txBody>
          <a:bodyPr/>
          <a:lstStyle/>
          <a:p>
            <a:r>
              <a:rPr lang="en-US" dirty="0"/>
              <a:t>To join the Three Kitchens mentorship program, you have to be based in France, Sweden, Ireland or Netherland. Contact your local Three Kitchens coordinator. She will guide you through the process, ensuring a smooth and supportive experience.</a:t>
            </a:r>
          </a:p>
          <a:p>
            <a:endParaRPr lang="en-US" dirty="0"/>
          </a:p>
          <a:p>
            <a:r>
              <a:rPr lang="en-US" dirty="0"/>
              <a:t>By participating in the Three Kitchens mentorship program, you will gain valuable skills, knowledge, and support to succeed in the culinary industry. </a:t>
            </a:r>
          </a:p>
        </p:txBody>
      </p:sp>
      <p:sp>
        <p:nvSpPr>
          <p:cNvPr id="6" name="Text Placeholder 5">
            <a:extLst>
              <a:ext uri="{FF2B5EF4-FFF2-40B4-BE49-F238E27FC236}">
                <a16:creationId xmlns:a16="http://schemas.microsoft.com/office/drawing/2014/main" id="{D3479948-19D8-92AA-4E29-0A52CB2CB25F}"/>
              </a:ext>
            </a:extLst>
          </p:cNvPr>
          <p:cNvSpPr>
            <a:spLocks noGrp="1"/>
          </p:cNvSpPr>
          <p:nvPr>
            <p:ph type="body" sz="quarter" idx="23"/>
          </p:nvPr>
        </p:nvSpPr>
        <p:spPr>
          <a:xfrm>
            <a:off x="304789" y="642281"/>
            <a:ext cx="3721396" cy="5573437"/>
          </a:xfrm>
        </p:spPr>
        <p:txBody>
          <a:bodyPr/>
          <a:lstStyle/>
          <a:p>
            <a:r>
              <a:rPr lang="en-US" b="1" dirty="0"/>
              <a:t>The mentorship program </a:t>
            </a:r>
          </a:p>
          <a:p>
            <a:endParaRPr lang="en-US" dirty="0"/>
          </a:p>
          <a:p>
            <a:endParaRPr lang="en-US" dirty="0"/>
          </a:p>
          <a:p>
            <a:endParaRPr lang="en-US" dirty="0"/>
          </a:p>
          <a:p>
            <a:endParaRPr lang="en-US" dirty="0"/>
          </a:p>
          <a:p>
            <a:endParaRPr lang="en-US" dirty="0"/>
          </a:p>
          <a:p>
            <a:endParaRPr lang="en-US" dirty="0"/>
          </a:p>
          <a:p>
            <a:pPr algn="ctr"/>
            <a:r>
              <a:rPr lang="en-US" dirty="0"/>
              <a:t>How to Join</a:t>
            </a:r>
          </a:p>
        </p:txBody>
      </p:sp>
      <p:sp>
        <p:nvSpPr>
          <p:cNvPr id="7" name="Text Placeholder 6">
            <a:extLst>
              <a:ext uri="{FF2B5EF4-FFF2-40B4-BE49-F238E27FC236}">
                <a16:creationId xmlns:a16="http://schemas.microsoft.com/office/drawing/2014/main" id="{E9DF3A6C-8449-A5EB-B2FB-5C78B0DFF5C7}"/>
              </a:ext>
            </a:extLst>
          </p:cNvPr>
          <p:cNvSpPr>
            <a:spLocks noGrp="1"/>
          </p:cNvSpPr>
          <p:nvPr>
            <p:ph type="body" sz="quarter" idx="24"/>
          </p:nvPr>
        </p:nvSpPr>
        <p:spPr/>
        <p:txBody>
          <a:bodyPr/>
          <a:lstStyle/>
          <a:p>
            <a:r>
              <a:rPr lang="en-US" dirty="0"/>
              <a:t>03</a:t>
            </a:r>
          </a:p>
        </p:txBody>
      </p:sp>
      <p:pic>
        <p:nvPicPr>
          <p:cNvPr id="3" name="Picture Placeholder 5" descr="A group of people in a kitchen&#10;&#10;Description automatically generated">
            <a:extLst>
              <a:ext uri="{FF2B5EF4-FFF2-40B4-BE49-F238E27FC236}">
                <a16:creationId xmlns:a16="http://schemas.microsoft.com/office/drawing/2014/main" id="{029E2FFB-B89F-FE2C-32A3-2D63E49A8F16}"/>
              </a:ext>
            </a:extLst>
          </p:cNvPr>
          <p:cNvPicPr>
            <a:picLocks noChangeAspect="1"/>
          </p:cNvPicPr>
          <p:nvPr/>
        </p:nvPicPr>
        <p:blipFill>
          <a:blip r:embed="rId2"/>
          <a:srcRect l="22784" r="22784"/>
          <a:stretch>
            <a:fillRect/>
          </a:stretch>
        </p:blipFill>
        <p:spPr>
          <a:xfrm>
            <a:off x="439101" y="1763738"/>
            <a:ext cx="3452771" cy="356778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75877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819B0-FDBD-0602-385F-42CD11C53AD3}"/>
              </a:ext>
            </a:extLst>
          </p:cNvPr>
          <p:cNvSpPr>
            <a:spLocks noGrp="1"/>
          </p:cNvSpPr>
          <p:nvPr>
            <p:ph type="body" sz="quarter" idx="28"/>
          </p:nvPr>
        </p:nvSpPr>
        <p:spPr/>
        <p:txBody>
          <a:bodyPr/>
          <a:lstStyle/>
          <a:p>
            <a:r>
              <a:rPr lang="en-US" dirty="0"/>
              <a:t>www.</a:t>
            </a:r>
            <a:r>
              <a:rPr lang="en-US" b="1" dirty="0"/>
              <a:t>3kitchens</a:t>
            </a:r>
            <a:r>
              <a:rPr lang="en-US" dirty="0"/>
              <a:t>.eu</a:t>
            </a:r>
          </a:p>
        </p:txBody>
      </p:sp>
      <p:sp>
        <p:nvSpPr>
          <p:cNvPr id="5" name="Text Placeholder 4">
            <a:extLst>
              <a:ext uri="{FF2B5EF4-FFF2-40B4-BE49-F238E27FC236}">
                <a16:creationId xmlns:a16="http://schemas.microsoft.com/office/drawing/2014/main" id="{2D3CAEA5-566A-6449-5D6D-3355D0E3F3A3}"/>
              </a:ext>
            </a:extLst>
          </p:cNvPr>
          <p:cNvSpPr>
            <a:spLocks noGrp="1"/>
          </p:cNvSpPr>
          <p:nvPr>
            <p:ph type="body" sz="quarter" idx="20"/>
          </p:nvPr>
        </p:nvSpPr>
        <p:spPr/>
        <p:txBody>
          <a:bodyPr/>
          <a:lstStyle/>
          <a:p>
            <a:r>
              <a:rPr lang="en-US" dirty="0"/>
              <a:t>Thank you</a:t>
            </a:r>
          </a:p>
        </p:txBody>
      </p:sp>
      <p:grpSp>
        <p:nvGrpSpPr>
          <p:cNvPr id="7" name="Graphic 3">
            <a:extLst>
              <a:ext uri="{FF2B5EF4-FFF2-40B4-BE49-F238E27FC236}">
                <a16:creationId xmlns:a16="http://schemas.microsoft.com/office/drawing/2014/main" id="{65FC3C37-2417-9B23-5D16-30FA0705600E}"/>
              </a:ext>
            </a:extLst>
          </p:cNvPr>
          <p:cNvGrpSpPr/>
          <p:nvPr/>
        </p:nvGrpSpPr>
        <p:grpSpPr>
          <a:xfrm>
            <a:off x="10202786" y="507955"/>
            <a:ext cx="608305" cy="608305"/>
            <a:chOff x="901122" y="2499889"/>
            <a:chExt cx="850463" cy="850463"/>
          </a:xfrm>
        </p:grpSpPr>
        <p:sp>
          <p:nvSpPr>
            <p:cNvPr id="8" name="Freeform 7">
              <a:extLst>
                <a:ext uri="{FF2B5EF4-FFF2-40B4-BE49-F238E27FC236}">
                  <a16:creationId xmlns:a16="http://schemas.microsoft.com/office/drawing/2014/main" id="{C58CAE73-A1D9-D903-EF73-35F6112A2463}"/>
                </a:ext>
              </a:extLst>
            </p:cNvPr>
            <p:cNvSpPr/>
            <p:nvPr/>
          </p:nvSpPr>
          <p:spPr>
            <a:xfrm>
              <a:off x="90112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4BFA4"/>
            </a:solidFill>
            <a:ln w="6294" cap="flat">
              <a:noFill/>
              <a:prstDash val="solid"/>
              <a:miter/>
            </a:ln>
          </p:spPr>
          <p:txBody>
            <a:bodyPr rtlCol="0" anchor="ctr"/>
            <a:lstStyle/>
            <a:p>
              <a:endParaRPr lang="en-US" dirty="0"/>
            </a:p>
          </p:txBody>
        </p:sp>
        <p:grpSp>
          <p:nvGrpSpPr>
            <p:cNvPr id="9" name="Graphic 3">
              <a:extLst>
                <a:ext uri="{FF2B5EF4-FFF2-40B4-BE49-F238E27FC236}">
                  <a16:creationId xmlns:a16="http://schemas.microsoft.com/office/drawing/2014/main" id="{7FFF8F2C-7EC2-76E5-6A5B-728C0F8E3F28}"/>
                </a:ext>
              </a:extLst>
            </p:cNvPr>
            <p:cNvGrpSpPr/>
            <p:nvPr/>
          </p:nvGrpSpPr>
          <p:grpSpPr>
            <a:xfrm>
              <a:off x="1080665" y="2655481"/>
              <a:ext cx="504608" cy="502728"/>
              <a:chOff x="1080665" y="2655481"/>
              <a:chExt cx="504608" cy="502728"/>
            </a:xfrm>
            <a:solidFill>
              <a:srgbClr val="FEFEFE"/>
            </a:solidFill>
          </p:grpSpPr>
          <p:sp>
            <p:nvSpPr>
              <p:cNvPr id="10" name="Freeform 9">
                <a:extLst>
                  <a:ext uri="{FF2B5EF4-FFF2-40B4-BE49-F238E27FC236}">
                    <a16:creationId xmlns:a16="http://schemas.microsoft.com/office/drawing/2014/main" id="{F1A38C48-375B-F288-E241-CA93D590E44D}"/>
                  </a:ext>
                </a:extLst>
              </p:cNvPr>
              <p:cNvSpPr/>
              <p:nvPr/>
            </p:nvSpPr>
            <p:spPr>
              <a:xfrm>
                <a:off x="1258947" y="2813589"/>
                <a:ext cx="326325" cy="344621"/>
              </a:xfrm>
              <a:custGeom>
                <a:avLst/>
                <a:gdLst>
                  <a:gd name="connsiteX0" fmla="*/ 100166 w 326325"/>
                  <a:gd name="connsiteY0" fmla="*/ 53574 h 344621"/>
                  <a:gd name="connsiteX1" fmla="*/ 120325 w 326325"/>
                  <a:gd name="connsiteY1" fmla="*/ 30895 h 344621"/>
                  <a:gd name="connsiteX2" fmla="*/ 199071 w 326325"/>
                  <a:gd name="connsiteY2" fmla="*/ 26 h 344621"/>
                  <a:gd name="connsiteX3" fmla="*/ 248209 w 326325"/>
                  <a:gd name="connsiteY3" fmla="*/ 6326 h 344621"/>
                  <a:gd name="connsiteX4" fmla="*/ 316876 w 326325"/>
                  <a:gd name="connsiteY4" fmla="*/ 78773 h 344621"/>
                  <a:gd name="connsiteX5" fmla="*/ 326326 w 326325"/>
                  <a:gd name="connsiteY5" fmla="*/ 161299 h 344621"/>
                  <a:gd name="connsiteX6" fmla="*/ 326326 w 326325"/>
                  <a:gd name="connsiteY6" fmla="*/ 337692 h 344621"/>
                  <a:gd name="connsiteX7" fmla="*/ 319396 w 326325"/>
                  <a:gd name="connsiteY7" fmla="*/ 344622 h 344621"/>
                  <a:gd name="connsiteX8" fmla="*/ 228680 w 326325"/>
                  <a:gd name="connsiteY8" fmla="*/ 344622 h 344621"/>
                  <a:gd name="connsiteX9" fmla="*/ 222380 w 326325"/>
                  <a:gd name="connsiteY9" fmla="*/ 337692 h 344621"/>
                  <a:gd name="connsiteX10" fmla="*/ 222380 w 326325"/>
                  <a:gd name="connsiteY10" fmla="*/ 170119 h 344621"/>
                  <a:gd name="connsiteX11" fmla="*/ 217341 w 326325"/>
                  <a:gd name="connsiteY11" fmla="*/ 128541 h 344621"/>
                  <a:gd name="connsiteX12" fmla="*/ 165683 w 326325"/>
                  <a:gd name="connsiteY12" fmla="*/ 92002 h 344621"/>
                  <a:gd name="connsiteX13" fmla="*/ 106465 w 326325"/>
                  <a:gd name="connsiteY13" fmla="*/ 148070 h 344621"/>
                  <a:gd name="connsiteX14" fmla="*/ 104576 w 326325"/>
                  <a:gd name="connsiteY14" fmla="*/ 174529 h 344621"/>
                  <a:gd name="connsiteX15" fmla="*/ 104576 w 326325"/>
                  <a:gd name="connsiteY15" fmla="*/ 337692 h 344621"/>
                  <a:gd name="connsiteX16" fmla="*/ 97646 w 326325"/>
                  <a:gd name="connsiteY16" fmla="*/ 344622 h 344621"/>
                  <a:gd name="connsiteX17" fmla="*/ 6300 w 326325"/>
                  <a:gd name="connsiteY17" fmla="*/ 344622 h 344621"/>
                  <a:gd name="connsiteX18" fmla="*/ 0 w 326325"/>
                  <a:gd name="connsiteY18" fmla="*/ 338322 h 344621"/>
                  <a:gd name="connsiteX19" fmla="*/ 0 w 326325"/>
                  <a:gd name="connsiteY19" fmla="*/ 15146 h 344621"/>
                  <a:gd name="connsiteX20" fmla="*/ 6930 w 326325"/>
                  <a:gd name="connsiteY20" fmla="*/ 8846 h 344621"/>
                  <a:gd name="connsiteX21" fmla="*/ 93866 w 326325"/>
                  <a:gd name="connsiteY21" fmla="*/ 8846 h 344621"/>
                  <a:gd name="connsiteX22" fmla="*/ 100166 w 326325"/>
                  <a:gd name="connsiteY22" fmla="*/ 15776 h 344621"/>
                  <a:gd name="connsiteX23" fmla="*/ 100166 w 326325"/>
                  <a:gd name="connsiteY23" fmla="*/ 53574 h 34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25" h="344621">
                    <a:moveTo>
                      <a:pt x="100166" y="53574"/>
                    </a:moveTo>
                    <a:cubicBezTo>
                      <a:pt x="107095" y="46014"/>
                      <a:pt x="112765" y="37825"/>
                      <a:pt x="120325" y="30895"/>
                    </a:cubicBezTo>
                    <a:cubicBezTo>
                      <a:pt x="142374" y="10106"/>
                      <a:pt x="168203" y="-604"/>
                      <a:pt x="199071" y="26"/>
                    </a:cubicBezTo>
                    <a:cubicBezTo>
                      <a:pt x="216081" y="26"/>
                      <a:pt x="232460" y="1286"/>
                      <a:pt x="248209" y="6326"/>
                    </a:cubicBezTo>
                    <a:cubicBezTo>
                      <a:pt x="285378" y="17036"/>
                      <a:pt x="306797" y="42234"/>
                      <a:pt x="316876" y="78773"/>
                    </a:cubicBezTo>
                    <a:cubicBezTo>
                      <a:pt x="324436" y="105862"/>
                      <a:pt x="325696" y="133581"/>
                      <a:pt x="326326" y="161299"/>
                    </a:cubicBezTo>
                    <a:cubicBezTo>
                      <a:pt x="326326" y="219887"/>
                      <a:pt x="326326" y="278474"/>
                      <a:pt x="326326" y="337692"/>
                    </a:cubicBezTo>
                    <a:cubicBezTo>
                      <a:pt x="326326" y="343361"/>
                      <a:pt x="325066" y="344622"/>
                      <a:pt x="319396" y="344622"/>
                    </a:cubicBezTo>
                    <a:cubicBezTo>
                      <a:pt x="289158" y="344622"/>
                      <a:pt x="258919" y="344622"/>
                      <a:pt x="228680" y="344622"/>
                    </a:cubicBezTo>
                    <a:cubicBezTo>
                      <a:pt x="223640" y="344622"/>
                      <a:pt x="222380" y="342732"/>
                      <a:pt x="222380" y="337692"/>
                    </a:cubicBezTo>
                    <a:cubicBezTo>
                      <a:pt x="222380" y="281624"/>
                      <a:pt x="222380" y="226187"/>
                      <a:pt x="222380" y="170119"/>
                    </a:cubicBezTo>
                    <a:cubicBezTo>
                      <a:pt x="222380" y="156260"/>
                      <a:pt x="221751" y="142400"/>
                      <a:pt x="217341" y="128541"/>
                    </a:cubicBezTo>
                    <a:cubicBezTo>
                      <a:pt x="210411" y="103342"/>
                      <a:pt x="192142" y="90742"/>
                      <a:pt x="165683" y="92002"/>
                    </a:cubicBezTo>
                    <a:cubicBezTo>
                      <a:pt x="129774" y="93892"/>
                      <a:pt x="110875" y="111531"/>
                      <a:pt x="106465" y="148070"/>
                    </a:cubicBezTo>
                    <a:cubicBezTo>
                      <a:pt x="105206" y="156890"/>
                      <a:pt x="104576" y="165709"/>
                      <a:pt x="104576" y="174529"/>
                    </a:cubicBezTo>
                    <a:cubicBezTo>
                      <a:pt x="104576" y="228706"/>
                      <a:pt x="104576" y="283514"/>
                      <a:pt x="104576" y="337692"/>
                    </a:cubicBezTo>
                    <a:cubicBezTo>
                      <a:pt x="104576" y="343361"/>
                      <a:pt x="103316" y="344622"/>
                      <a:pt x="97646" y="344622"/>
                    </a:cubicBezTo>
                    <a:cubicBezTo>
                      <a:pt x="67407" y="344622"/>
                      <a:pt x="36538" y="344622"/>
                      <a:pt x="6300" y="344622"/>
                    </a:cubicBezTo>
                    <a:cubicBezTo>
                      <a:pt x="1260" y="344622"/>
                      <a:pt x="0" y="343361"/>
                      <a:pt x="0" y="338322"/>
                    </a:cubicBezTo>
                    <a:cubicBezTo>
                      <a:pt x="0" y="230596"/>
                      <a:pt x="0" y="122871"/>
                      <a:pt x="0" y="15146"/>
                    </a:cubicBezTo>
                    <a:cubicBezTo>
                      <a:pt x="0" y="10106"/>
                      <a:pt x="1890" y="8846"/>
                      <a:pt x="6930" y="8846"/>
                    </a:cubicBezTo>
                    <a:cubicBezTo>
                      <a:pt x="35909" y="8846"/>
                      <a:pt x="64887" y="8846"/>
                      <a:pt x="93866" y="8846"/>
                    </a:cubicBezTo>
                    <a:cubicBezTo>
                      <a:pt x="98906" y="8846"/>
                      <a:pt x="100796" y="10736"/>
                      <a:pt x="100166" y="15776"/>
                    </a:cubicBezTo>
                    <a:cubicBezTo>
                      <a:pt x="100166" y="27745"/>
                      <a:pt x="100166" y="40975"/>
                      <a:pt x="100166" y="53574"/>
                    </a:cubicBezTo>
                    <a:close/>
                  </a:path>
                </a:pathLst>
              </a:custGeom>
              <a:solidFill>
                <a:srgbClr val="FEFEFE"/>
              </a:solidFill>
              <a:ln w="629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B37430-896E-A0CA-7E82-26784D949A6A}"/>
                  </a:ext>
                </a:extLst>
              </p:cNvPr>
              <p:cNvSpPr/>
              <p:nvPr/>
            </p:nvSpPr>
            <p:spPr>
              <a:xfrm>
                <a:off x="1088854" y="2822435"/>
                <a:ext cx="104575" cy="335775"/>
              </a:xfrm>
              <a:custGeom>
                <a:avLst/>
                <a:gdLst>
                  <a:gd name="connsiteX0" fmla="*/ 104576 w 104575"/>
                  <a:gd name="connsiteY0" fmla="*/ 168203 h 335775"/>
                  <a:gd name="connsiteX1" fmla="*/ 104576 w 104575"/>
                  <a:gd name="connsiteY1" fmla="*/ 328216 h 335775"/>
                  <a:gd name="connsiteX2" fmla="*/ 97016 w 104575"/>
                  <a:gd name="connsiteY2" fmla="*/ 335776 h 335775"/>
                  <a:gd name="connsiteX3" fmla="*/ 6300 w 104575"/>
                  <a:gd name="connsiteY3" fmla="*/ 335776 h 335775"/>
                  <a:gd name="connsiteX4" fmla="*/ 0 w 104575"/>
                  <a:gd name="connsiteY4" fmla="*/ 329476 h 335775"/>
                  <a:gd name="connsiteX5" fmla="*/ 0 w 104575"/>
                  <a:gd name="connsiteY5" fmla="*/ 6300 h 335775"/>
                  <a:gd name="connsiteX6" fmla="*/ 5670 w 104575"/>
                  <a:gd name="connsiteY6" fmla="*/ 0 h 335775"/>
                  <a:gd name="connsiteX7" fmla="*/ 97646 w 104575"/>
                  <a:gd name="connsiteY7" fmla="*/ 0 h 335775"/>
                  <a:gd name="connsiteX8" fmla="*/ 104576 w 104575"/>
                  <a:gd name="connsiteY8" fmla="*/ 7560 h 335775"/>
                  <a:gd name="connsiteX9" fmla="*/ 104576 w 104575"/>
                  <a:gd name="connsiteY9" fmla="*/ 168203 h 3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75" h="335775">
                    <a:moveTo>
                      <a:pt x="104576" y="168203"/>
                    </a:moveTo>
                    <a:cubicBezTo>
                      <a:pt x="104576" y="221750"/>
                      <a:pt x="104576" y="274668"/>
                      <a:pt x="104576" y="328216"/>
                    </a:cubicBezTo>
                    <a:cubicBezTo>
                      <a:pt x="104576" y="333886"/>
                      <a:pt x="103316" y="335776"/>
                      <a:pt x="97016" y="335776"/>
                    </a:cubicBezTo>
                    <a:cubicBezTo>
                      <a:pt x="66777" y="335146"/>
                      <a:pt x="36538" y="335776"/>
                      <a:pt x="6300" y="335776"/>
                    </a:cubicBezTo>
                    <a:cubicBezTo>
                      <a:pt x="1260" y="335776"/>
                      <a:pt x="0" y="334516"/>
                      <a:pt x="0" y="329476"/>
                    </a:cubicBezTo>
                    <a:cubicBezTo>
                      <a:pt x="0" y="221750"/>
                      <a:pt x="0" y="114025"/>
                      <a:pt x="0" y="6300"/>
                    </a:cubicBezTo>
                    <a:cubicBezTo>
                      <a:pt x="0" y="1890"/>
                      <a:pt x="1260" y="0"/>
                      <a:pt x="5670" y="0"/>
                    </a:cubicBezTo>
                    <a:cubicBezTo>
                      <a:pt x="36538" y="0"/>
                      <a:pt x="66777" y="0"/>
                      <a:pt x="97646" y="0"/>
                    </a:cubicBezTo>
                    <a:cubicBezTo>
                      <a:pt x="103316" y="0"/>
                      <a:pt x="104576" y="2520"/>
                      <a:pt x="104576" y="7560"/>
                    </a:cubicBezTo>
                    <a:cubicBezTo>
                      <a:pt x="104576" y="60477"/>
                      <a:pt x="104576" y="114025"/>
                      <a:pt x="104576" y="168203"/>
                    </a:cubicBezTo>
                    <a:close/>
                  </a:path>
                </a:pathLst>
              </a:custGeom>
              <a:solidFill>
                <a:srgbClr val="FEFEFE"/>
              </a:solidFill>
              <a:ln w="629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5B535-C4B1-AE73-745B-8E21D5B39493}"/>
                  </a:ext>
                </a:extLst>
              </p:cNvPr>
              <p:cNvSpPr/>
              <p:nvPr/>
            </p:nvSpPr>
            <p:spPr>
              <a:xfrm>
                <a:off x="1080665" y="2655481"/>
                <a:ext cx="120954" cy="120335"/>
              </a:xfrm>
              <a:custGeom>
                <a:avLst/>
                <a:gdLst>
                  <a:gd name="connsiteX0" fmla="*/ 120955 w 120954"/>
                  <a:gd name="connsiteY0" fmla="*/ 59858 h 120335"/>
                  <a:gd name="connsiteX1" fmla="*/ 60477 w 120954"/>
                  <a:gd name="connsiteY1" fmla="*/ 120335 h 120335"/>
                  <a:gd name="connsiteX2" fmla="*/ 0 w 120954"/>
                  <a:gd name="connsiteY2" fmla="*/ 60488 h 120335"/>
                  <a:gd name="connsiteX3" fmla="*/ 60477 w 120954"/>
                  <a:gd name="connsiteY3" fmla="*/ 11 h 120335"/>
                  <a:gd name="connsiteX4" fmla="*/ 120955 w 120954"/>
                  <a:gd name="connsiteY4" fmla="*/ 59858 h 12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54" h="120335">
                    <a:moveTo>
                      <a:pt x="120955" y="59858"/>
                    </a:moveTo>
                    <a:cubicBezTo>
                      <a:pt x="120955" y="93247"/>
                      <a:pt x="93866" y="120335"/>
                      <a:pt x="60477" y="120335"/>
                    </a:cubicBezTo>
                    <a:cubicBezTo>
                      <a:pt x="27719" y="120335"/>
                      <a:pt x="0" y="93247"/>
                      <a:pt x="0" y="60488"/>
                    </a:cubicBezTo>
                    <a:cubicBezTo>
                      <a:pt x="0" y="27099"/>
                      <a:pt x="27089" y="11"/>
                      <a:pt x="60477" y="11"/>
                    </a:cubicBezTo>
                    <a:cubicBezTo>
                      <a:pt x="93866" y="-619"/>
                      <a:pt x="120955" y="27099"/>
                      <a:pt x="120955" y="59858"/>
                    </a:cubicBezTo>
                    <a:close/>
                  </a:path>
                </a:pathLst>
              </a:custGeom>
              <a:solidFill>
                <a:srgbClr val="FEFEFE"/>
              </a:solidFill>
              <a:ln w="6294" cap="flat">
                <a:noFill/>
                <a:prstDash val="solid"/>
                <a:miter/>
              </a:ln>
            </p:spPr>
            <p:txBody>
              <a:bodyPr rtlCol="0" anchor="ctr"/>
              <a:lstStyle/>
              <a:p>
                <a:endParaRPr lang="en-US"/>
              </a:p>
            </p:txBody>
          </p:sp>
        </p:grpSp>
      </p:grpSp>
      <p:grpSp>
        <p:nvGrpSpPr>
          <p:cNvPr id="13" name="Graphic 3">
            <a:extLst>
              <a:ext uri="{FF2B5EF4-FFF2-40B4-BE49-F238E27FC236}">
                <a16:creationId xmlns:a16="http://schemas.microsoft.com/office/drawing/2014/main" id="{5AB962F1-005E-DCBE-6933-5353DFE5B379}"/>
              </a:ext>
            </a:extLst>
          </p:cNvPr>
          <p:cNvGrpSpPr/>
          <p:nvPr/>
        </p:nvGrpSpPr>
        <p:grpSpPr>
          <a:xfrm>
            <a:off x="9549540" y="507955"/>
            <a:ext cx="608305" cy="608756"/>
            <a:chOff x="-1196056" y="2499889"/>
            <a:chExt cx="850463" cy="851093"/>
          </a:xfrm>
        </p:grpSpPr>
        <p:sp>
          <p:nvSpPr>
            <p:cNvPr id="14" name="Freeform 13">
              <a:extLst>
                <a:ext uri="{FF2B5EF4-FFF2-40B4-BE49-F238E27FC236}">
                  <a16:creationId xmlns:a16="http://schemas.microsoft.com/office/drawing/2014/main" id="{E1B9C3AB-082C-5777-353F-44E253D95817}"/>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4BFA4"/>
            </a:solidFill>
            <a:ln w="629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D93843D1-B30E-F882-9CAD-C4CD3FA88C1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6D08F39A-73E2-BFE8-5D8E-C302FA33D7E5}"/>
              </a:ext>
            </a:extLst>
          </p:cNvPr>
          <p:cNvGrpSpPr/>
          <p:nvPr/>
        </p:nvGrpSpPr>
        <p:grpSpPr>
          <a:xfrm>
            <a:off x="10856033" y="507955"/>
            <a:ext cx="608305" cy="608305"/>
            <a:chOff x="1322411" y="8986040"/>
            <a:chExt cx="280634" cy="280634"/>
          </a:xfrm>
        </p:grpSpPr>
        <p:sp>
          <p:nvSpPr>
            <p:cNvPr id="17" name="Freeform 16">
              <a:extLst>
                <a:ext uri="{FF2B5EF4-FFF2-40B4-BE49-F238E27FC236}">
                  <a16:creationId xmlns:a16="http://schemas.microsoft.com/office/drawing/2014/main" id="{E4C960B8-1133-D072-8CED-DBE59DA2DC46}"/>
                </a:ext>
              </a:extLst>
            </p:cNvPr>
            <p:cNvSpPr/>
            <p:nvPr/>
          </p:nvSpPr>
          <p:spPr>
            <a:xfrm>
              <a:off x="1322411" y="8986040"/>
              <a:ext cx="280634" cy="280634"/>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4BFA4"/>
            </a:solidFill>
            <a:ln w="6294" cap="flat">
              <a:noFill/>
              <a:prstDash val="solid"/>
              <a:miter/>
            </a:ln>
          </p:spPr>
          <p:txBody>
            <a:bodyPr rtlCol="0" anchor="ctr"/>
            <a:lstStyle/>
            <a:p>
              <a:endParaRPr lang="en-US" dirty="0"/>
            </a:p>
          </p:txBody>
        </p:sp>
        <p:pic>
          <p:nvPicPr>
            <p:cNvPr id="18" name="Graphic 17" descr="World with solid fill">
              <a:extLst>
                <a:ext uri="{FF2B5EF4-FFF2-40B4-BE49-F238E27FC236}">
                  <a16:creationId xmlns:a16="http://schemas.microsoft.com/office/drawing/2014/main" id="{6115C41F-8FC2-2128-A397-9DF2F8C5B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803" y="9010977"/>
              <a:ext cx="231850" cy="230760"/>
            </a:xfrm>
            <a:prstGeom prst="rect">
              <a:avLst/>
            </a:prstGeom>
          </p:spPr>
        </p:pic>
      </p:grpSp>
    </p:spTree>
    <p:extLst>
      <p:ext uri="{BB962C8B-B14F-4D97-AF65-F5344CB8AC3E}">
        <p14:creationId xmlns:p14="http://schemas.microsoft.com/office/powerpoint/2010/main" val="188996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a:off x="5298" y="1"/>
            <a:ext cx="5518423" cy="6858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txBody>
            <a:bodyPr/>
            <a:lstStyle/>
            <a:p>
              <a:endParaRPr lang="fr-FR" sz="1200"/>
            </a:p>
          </p:txBody>
        </p:sp>
      </p:grpSp>
      <p:grpSp>
        <p:nvGrpSpPr>
          <p:cNvPr id="5" name="Group 5"/>
          <p:cNvGrpSpPr/>
          <p:nvPr/>
        </p:nvGrpSpPr>
        <p:grpSpPr>
          <a:xfrm>
            <a:off x="3146444" y="4955348"/>
            <a:ext cx="2945636" cy="3037178"/>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txBody>
            <a:bodyPr/>
            <a:lstStyle/>
            <a:p>
              <a:endParaRPr lang="fr-FR" sz="1200"/>
            </a:p>
          </p:txBody>
        </p:sp>
      </p:grpSp>
      <p:grpSp>
        <p:nvGrpSpPr>
          <p:cNvPr id="7" name="Group 7"/>
          <p:cNvGrpSpPr/>
          <p:nvPr/>
        </p:nvGrpSpPr>
        <p:grpSpPr>
          <a:xfrm>
            <a:off x="-3058052" y="6858000"/>
            <a:ext cx="16148169" cy="1786542"/>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txBody>
            <a:bodyPr/>
            <a:lstStyle/>
            <a:p>
              <a:endParaRPr lang="fr-FR" sz="1200"/>
            </a:p>
          </p:txBody>
        </p:sp>
      </p:grpSp>
      <p:sp>
        <p:nvSpPr>
          <p:cNvPr id="11" name="TextBox 11"/>
          <p:cNvSpPr txBox="1"/>
          <p:nvPr/>
        </p:nvSpPr>
        <p:spPr>
          <a:xfrm>
            <a:off x="674790" y="759060"/>
            <a:ext cx="7358967" cy="859210"/>
          </a:xfrm>
          <a:prstGeom prst="rect">
            <a:avLst/>
          </a:prstGeom>
        </p:spPr>
        <p:txBody>
          <a:bodyPr lIns="0" tIns="0" rIns="0" bIns="0" rtlCol="0" anchor="t">
            <a:spAutoFit/>
          </a:bodyPr>
          <a:lstStyle/>
          <a:p>
            <a:pPr>
              <a:lnSpc>
                <a:spcPts val="6722"/>
              </a:lnSpc>
            </a:pPr>
            <a:r>
              <a:rPr lang="en-US" sz="6224" b="1" spc="58" dirty="0">
                <a:solidFill>
                  <a:schemeClr val="bg1"/>
                </a:solidFill>
                <a:ea typeface="TT Rounds Condensed Bold"/>
                <a:cs typeface="TT Rounds Condensed Bold"/>
                <a:sym typeface="TT Rounds Condensed Bold"/>
              </a:rPr>
              <a:t>Contents</a:t>
            </a:r>
          </a:p>
        </p:txBody>
      </p:sp>
      <p:sp>
        <p:nvSpPr>
          <p:cNvPr id="12" name="TextBox 12"/>
          <p:cNvSpPr txBox="1"/>
          <p:nvPr/>
        </p:nvSpPr>
        <p:spPr>
          <a:xfrm>
            <a:off x="6364695" y="641423"/>
            <a:ext cx="578467" cy="448841"/>
          </a:xfrm>
          <a:prstGeom prst="rect">
            <a:avLst/>
          </a:prstGeom>
        </p:spPr>
        <p:txBody>
          <a:bodyPr lIns="0" tIns="0" rIns="0" bIns="0" rtlCol="0" anchor="t">
            <a:spAutoFit/>
          </a:bodyPr>
          <a:lstStyle/>
          <a:p>
            <a:pPr>
              <a:lnSpc>
                <a:spcPts val="3456"/>
              </a:lnSpc>
            </a:pPr>
            <a:r>
              <a:rPr lang="en-US" sz="3200" b="1" spc="29" dirty="0">
                <a:solidFill>
                  <a:srgbClr val="84BFA4"/>
                </a:solidFill>
                <a:latin typeface="TT Rounds Condensed Bold"/>
                <a:ea typeface="TT Rounds Condensed Bold"/>
                <a:cs typeface="TT Rounds Condensed Bold"/>
                <a:sym typeface="TT Rounds Condensed Bold"/>
              </a:rPr>
              <a:t>01</a:t>
            </a:r>
          </a:p>
        </p:txBody>
      </p:sp>
      <p:sp>
        <p:nvSpPr>
          <p:cNvPr id="13" name="TextBox 13"/>
          <p:cNvSpPr txBox="1"/>
          <p:nvPr/>
        </p:nvSpPr>
        <p:spPr>
          <a:xfrm>
            <a:off x="7087904" y="690695"/>
            <a:ext cx="4683064" cy="564257"/>
          </a:xfrm>
          <a:prstGeom prst="rect">
            <a:avLst/>
          </a:prstGeom>
        </p:spPr>
        <p:txBody>
          <a:bodyPr lIns="0" tIns="0" rIns="0" bIns="0" rtlCol="0" anchor="t">
            <a:spAutoFit/>
          </a:bodyPr>
          <a:lstStyle/>
          <a:p>
            <a:pPr>
              <a:lnSpc>
                <a:spcPts val="2160"/>
              </a:lnSpc>
            </a:pPr>
            <a:r>
              <a:rPr lang="en-US" sz="2000" spc="18" dirty="0">
                <a:solidFill>
                  <a:srgbClr val="382B1B"/>
                </a:solidFill>
                <a:ea typeface="TT Rounds Condensed"/>
                <a:cs typeface="TT Rounds Condensed"/>
                <a:sym typeface="TT Rounds Condensed"/>
              </a:rPr>
              <a:t>Benefits of Mentorship for Women in the Culinary Industry</a:t>
            </a:r>
          </a:p>
        </p:txBody>
      </p:sp>
      <p:sp>
        <p:nvSpPr>
          <p:cNvPr id="14" name="TextBox 14"/>
          <p:cNvSpPr txBox="1"/>
          <p:nvPr/>
        </p:nvSpPr>
        <p:spPr>
          <a:xfrm>
            <a:off x="6364695" y="1441488"/>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02</a:t>
            </a:r>
          </a:p>
        </p:txBody>
      </p:sp>
      <p:sp>
        <p:nvSpPr>
          <p:cNvPr id="15" name="TextBox 15"/>
          <p:cNvSpPr txBox="1"/>
          <p:nvPr/>
        </p:nvSpPr>
        <p:spPr>
          <a:xfrm>
            <a:off x="7086229" y="1535476"/>
            <a:ext cx="4683064" cy="292837"/>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Bold"/>
                <a:cs typeface="TT Rounds Condensed Bold"/>
                <a:sym typeface="TT Rounds Condensed Bold"/>
              </a:rPr>
              <a:t>How to Find a Mentor</a:t>
            </a:r>
          </a:p>
        </p:txBody>
      </p:sp>
      <p:sp>
        <p:nvSpPr>
          <p:cNvPr id="16" name="TextBox 16"/>
          <p:cNvSpPr txBox="1"/>
          <p:nvPr/>
        </p:nvSpPr>
        <p:spPr>
          <a:xfrm>
            <a:off x="6364695" y="2064999"/>
            <a:ext cx="578467" cy="448841"/>
          </a:xfrm>
          <a:prstGeom prst="rect">
            <a:avLst/>
          </a:prstGeom>
        </p:spPr>
        <p:txBody>
          <a:bodyPr lIns="0" tIns="0" rIns="0" bIns="0" rtlCol="0" anchor="t">
            <a:spAutoFit/>
          </a:bodyPr>
          <a:lstStyle/>
          <a:p>
            <a:pPr>
              <a:lnSpc>
                <a:spcPts val="3456"/>
              </a:lnSpc>
            </a:pPr>
            <a:r>
              <a:rPr lang="en-US" sz="3200" b="1" spc="29">
                <a:solidFill>
                  <a:srgbClr val="84BFA4"/>
                </a:solidFill>
                <a:latin typeface="TT Rounds Condensed Bold"/>
                <a:ea typeface="TT Rounds Condensed Bold"/>
                <a:cs typeface="TT Rounds Condensed Bold"/>
                <a:sym typeface="TT Rounds Condensed Bold"/>
              </a:rPr>
              <a:t>03</a:t>
            </a:r>
          </a:p>
        </p:txBody>
      </p:sp>
      <p:sp>
        <p:nvSpPr>
          <p:cNvPr id="17" name="TextBox 17"/>
          <p:cNvSpPr txBox="1"/>
          <p:nvPr/>
        </p:nvSpPr>
        <p:spPr>
          <a:xfrm>
            <a:off x="7080072" y="2159001"/>
            <a:ext cx="4683064" cy="282129"/>
          </a:xfrm>
          <a:prstGeom prst="rect">
            <a:avLst/>
          </a:prstGeom>
        </p:spPr>
        <p:txBody>
          <a:bodyPr lIns="0" tIns="0" rIns="0" bIns="0" rtlCol="0" anchor="t">
            <a:spAutoFit/>
          </a:bodyPr>
          <a:lstStyle/>
          <a:p>
            <a:pPr>
              <a:lnSpc>
                <a:spcPts val="2160"/>
              </a:lnSpc>
            </a:pPr>
            <a:r>
              <a:rPr lang="en-US" sz="2000" spc="19" dirty="0">
                <a:solidFill>
                  <a:srgbClr val="382B1B"/>
                </a:solidFill>
                <a:ea typeface="TT Rounds Condensed"/>
                <a:cs typeface="TT Rounds Condensed"/>
                <a:sym typeface="TT Rounds Condensed"/>
              </a:rPr>
              <a:t>Three Kitchen Mentorship Program</a:t>
            </a:r>
          </a:p>
        </p:txBody>
      </p:sp>
      <p:pic>
        <p:nvPicPr>
          <p:cNvPr id="23" name="Picture 22">
            <a:extLst>
              <a:ext uri="{FF2B5EF4-FFF2-40B4-BE49-F238E27FC236}">
                <a16:creationId xmlns:a16="http://schemas.microsoft.com/office/drawing/2014/main" id="{B6E9B7BF-A9CE-79A0-F055-B54EA5AC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212" y="5413724"/>
            <a:ext cx="1512831" cy="318970"/>
          </a:xfrm>
          <a:prstGeom prst="rect">
            <a:avLst/>
          </a:prstGeom>
        </p:spPr>
      </p:pic>
      <p:pic>
        <p:nvPicPr>
          <p:cNvPr id="25" name="Picture 24" descr="A close-up of a text&#10;&#10;Description automatically generated">
            <a:extLst>
              <a:ext uri="{FF2B5EF4-FFF2-40B4-BE49-F238E27FC236}">
                <a16:creationId xmlns:a16="http://schemas.microsoft.com/office/drawing/2014/main" id="{66C9FFCC-319D-CBB5-EC28-2FF22F55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4099" y="5249142"/>
            <a:ext cx="3506535" cy="6182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9152" y="6378633"/>
            <a:ext cx="3362966" cy="344456"/>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txBody>
          <a:bodyPr/>
          <a:lstStyle/>
          <a:p>
            <a:endParaRPr lang="fr-FR" sz="1200"/>
          </a:p>
        </p:txBody>
      </p:sp>
      <p:grpSp>
        <p:nvGrpSpPr>
          <p:cNvPr id="3" name="Group 3"/>
          <p:cNvGrpSpPr/>
          <p:nvPr/>
        </p:nvGrpSpPr>
        <p:grpSpPr>
          <a:xfrm rot="4220027">
            <a:off x="-542070" y="-4396039"/>
            <a:ext cx="10330971" cy="10652026"/>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txBody>
            <a:bodyPr/>
            <a:lstStyle/>
            <a:p>
              <a:endParaRPr lang="fr-FR" sz="1200"/>
            </a:p>
          </p:txBody>
        </p:sp>
      </p:grpSp>
      <p:grpSp>
        <p:nvGrpSpPr>
          <p:cNvPr id="5" name="Group 5"/>
          <p:cNvGrpSpPr/>
          <p:nvPr/>
        </p:nvGrpSpPr>
        <p:grpSpPr>
          <a:xfrm>
            <a:off x="-2680462" y="-6101979"/>
            <a:ext cx="16148169" cy="610198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txBody>
            <a:bodyPr/>
            <a:lstStyle/>
            <a:p>
              <a:endParaRPr lang="fr-FR" sz="1200"/>
            </a:p>
          </p:txBody>
        </p:sp>
      </p:grpSp>
      <p:grpSp>
        <p:nvGrpSpPr>
          <p:cNvPr id="7" name="Group 7"/>
          <p:cNvGrpSpPr/>
          <p:nvPr/>
        </p:nvGrpSpPr>
        <p:grpSpPr>
          <a:xfrm>
            <a:off x="-3671155" y="6857999"/>
            <a:ext cx="16148169" cy="2193027"/>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txBody>
            <a:bodyPr/>
            <a:lstStyle/>
            <a:p>
              <a:endParaRPr lang="fr-FR" sz="1200"/>
            </a:p>
          </p:txBody>
        </p:sp>
      </p:grpSp>
      <p:grpSp>
        <p:nvGrpSpPr>
          <p:cNvPr id="9" name="Group 9"/>
          <p:cNvGrpSpPr/>
          <p:nvPr/>
        </p:nvGrpSpPr>
        <p:grpSpPr>
          <a:xfrm>
            <a:off x="-2987800" y="-807842"/>
            <a:ext cx="2987800" cy="11409236"/>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txBody>
            <a:bodyPr/>
            <a:lstStyle/>
            <a:p>
              <a:endParaRPr lang="fr-FR" sz="1200"/>
            </a:p>
          </p:txBody>
        </p:sp>
      </p:grpSp>
      <p:sp>
        <p:nvSpPr>
          <p:cNvPr id="11" name="TextBox 11"/>
          <p:cNvSpPr txBox="1"/>
          <p:nvPr/>
        </p:nvSpPr>
        <p:spPr>
          <a:xfrm>
            <a:off x="834481" y="907763"/>
            <a:ext cx="7054239" cy="3180358"/>
          </a:xfrm>
          <a:prstGeom prst="rect">
            <a:avLst/>
          </a:prstGeom>
        </p:spPr>
        <p:txBody>
          <a:bodyPr lIns="0" tIns="0" rIns="0" bIns="0" rtlCol="0" anchor="t">
            <a:spAutoFit/>
          </a:bodyPr>
          <a:lstStyle/>
          <a:p>
            <a:pPr algn="ctr">
              <a:lnSpc>
                <a:spcPts val="24841"/>
              </a:lnSpc>
            </a:pPr>
            <a:r>
              <a:rPr lang="en-US" sz="23001" spc="215" dirty="0">
                <a:solidFill>
                  <a:srgbClr val="DDA9A7"/>
                </a:solidFill>
                <a:ea typeface="TT Rounds Condensed"/>
                <a:cs typeface="TT Rounds Condensed"/>
                <a:sym typeface="TT Rounds Condensed"/>
              </a:rPr>
              <a:t>01</a:t>
            </a:r>
          </a:p>
        </p:txBody>
      </p:sp>
      <p:sp>
        <p:nvSpPr>
          <p:cNvPr id="12" name="TextBox 12"/>
          <p:cNvSpPr txBox="1"/>
          <p:nvPr/>
        </p:nvSpPr>
        <p:spPr>
          <a:xfrm>
            <a:off x="875809" y="1928526"/>
            <a:ext cx="7054239" cy="1731243"/>
          </a:xfrm>
          <a:prstGeom prst="rect">
            <a:avLst/>
          </a:prstGeom>
        </p:spPr>
        <p:txBody>
          <a:bodyPr lIns="0" tIns="0" rIns="0" bIns="0" rtlCol="0" anchor="t">
            <a:spAutoFit/>
          </a:bodyPr>
          <a:lstStyle/>
          <a:p>
            <a:pPr algn="ctr">
              <a:lnSpc>
                <a:spcPts val="4536"/>
              </a:lnSpc>
            </a:pPr>
            <a:r>
              <a:rPr lang="en-US" sz="4200" b="1" spc="37" dirty="0">
                <a:solidFill>
                  <a:srgbClr val="000000"/>
                </a:solidFill>
                <a:ea typeface="TT Rounds Condensed Bold"/>
                <a:cs typeface="TT Rounds Condensed Bold"/>
                <a:sym typeface="TT Rounds Condensed Bold"/>
              </a:rPr>
              <a:t>The Benefits of Mentorship for Women in the Culinary Industry</a:t>
            </a:r>
          </a:p>
        </p:txBody>
      </p:sp>
      <p:pic>
        <p:nvPicPr>
          <p:cNvPr id="13" name="Picture Placeholder 5">
            <a:extLst>
              <a:ext uri="{FF2B5EF4-FFF2-40B4-BE49-F238E27FC236}">
                <a16:creationId xmlns:a16="http://schemas.microsoft.com/office/drawing/2014/main" id="{C10E761E-312A-FFEA-353C-ACDBDBD83305}"/>
              </a:ext>
            </a:extLst>
          </p:cNvPr>
          <p:cNvPicPr>
            <a:picLocks noChangeAspect="1"/>
          </p:cNvPicPr>
          <p:nvPr/>
        </p:nvPicPr>
        <p:blipFill>
          <a:blip r:embed="rId3"/>
          <a:srcRect l="33299" r="2227"/>
          <a:stretch/>
        </p:blipFill>
        <p:spPr>
          <a:xfrm>
            <a:off x="7558461" y="978842"/>
            <a:ext cx="4341233" cy="4485837"/>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735E-F773-815F-5301-61DD51B2B6B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CE9D81E-192E-33F2-B4F8-38E761CFA38B}"/>
              </a:ext>
            </a:extLst>
          </p:cNvPr>
          <p:cNvSpPr>
            <a:spLocks noGrp="1"/>
          </p:cNvSpPr>
          <p:nvPr>
            <p:ph type="body" sz="quarter" idx="18"/>
          </p:nvPr>
        </p:nvSpPr>
        <p:spPr>
          <a:xfrm>
            <a:off x="529757" y="1582750"/>
            <a:ext cx="11222532" cy="4343986"/>
          </a:xfrm>
        </p:spPr>
        <p:txBody>
          <a:bodyPr/>
          <a:lstStyle/>
          <a:p>
            <a:pPr marL="0" indent="0"/>
            <a:r>
              <a:rPr lang="en-US" dirty="0"/>
              <a:t>While navigating the culinary industry alone, mentorship offers numerous benefits, both personal and professional. </a:t>
            </a:r>
          </a:p>
          <a:p>
            <a:pPr marL="0" indent="0"/>
            <a:r>
              <a:rPr lang="en-US" dirty="0"/>
              <a:t>Mentorship can be a powerful tool in your employability journey, especially in a field as dynamic as the culinary industry. </a:t>
            </a:r>
          </a:p>
          <a:p>
            <a:pPr marL="0" indent="0"/>
            <a:r>
              <a:rPr lang="en-US" dirty="0"/>
              <a:t>By connecting with experienced migrant women that can support you via mentoring, you can gain valuable insights, develop new skills, and build a supportive network that will help you overcome challenges and achieve your employability goals. </a:t>
            </a:r>
          </a:p>
          <a:p>
            <a:pPr marL="0" indent="0"/>
            <a:endParaRPr lang="en-US" dirty="0"/>
          </a:p>
          <a:p>
            <a:pPr marL="0" indent="0"/>
            <a:endParaRPr lang="en-US" dirty="0"/>
          </a:p>
        </p:txBody>
      </p:sp>
      <p:sp>
        <p:nvSpPr>
          <p:cNvPr id="2" name="Text Placeholder 1">
            <a:extLst>
              <a:ext uri="{FF2B5EF4-FFF2-40B4-BE49-F238E27FC236}">
                <a16:creationId xmlns:a16="http://schemas.microsoft.com/office/drawing/2014/main" id="{0C0F3892-8E5C-19C2-9109-CB067AA6A5A5}"/>
              </a:ext>
            </a:extLst>
          </p:cNvPr>
          <p:cNvSpPr>
            <a:spLocks noGrp="1"/>
          </p:cNvSpPr>
          <p:nvPr>
            <p:ph type="body" sz="quarter" idx="16"/>
          </p:nvPr>
        </p:nvSpPr>
        <p:spPr/>
        <p:txBody>
          <a:bodyPr>
            <a:normAutofit fontScale="92500"/>
          </a:bodyPr>
          <a:lstStyle/>
          <a:p>
            <a:r>
              <a:rPr lang="en-US" dirty="0"/>
              <a:t>The Benefits of Mentorship for Women in the Culinary Industry</a:t>
            </a:r>
          </a:p>
        </p:txBody>
      </p:sp>
      <p:sp>
        <p:nvSpPr>
          <p:cNvPr id="4" name="Rectangle 3">
            <a:extLst>
              <a:ext uri="{FF2B5EF4-FFF2-40B4-BE49-F238E27FC236}">
                <a16:creationId xmlns:a16="http://schemas.microsoft.com/office/drawing/2014/main" id="{4FE4ADCA-16C4-D2BF-C4E8-A9C7520F686F}"/>
              </a:ext>
            </a:extLst>
          </p:cNvPr>
          <p:cNvSpPr/>
          <p:nvPr/>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59535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AC1E-05FE-05E6-F55F-40C75F12B1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446174-A913-94C9-5CCA-F2847DA98C18}"/>
              </a:ext>
            </a:extLst>
          </p:cNvPr>
          <p:cNvSpPr>
            <a:spLocks noGrp="1"/>
          </p:cNvSpPr>
          <p:nvPr>
            <p:ph type="body" sz="quarter" idx="20"/>
          </p:nvPr>
        </p:nvSpPr>
        <p:spPr>
          <a:xfrm>
            <a:off x="6096000" y="906580"/>
            <a:ext cx="5132263" cy="4214986"/>
          </a:xfrm>
        </p:spPr>
        <p:txBody>
          <a:bodyPr/>
          <a:lstStyle/>
          <a:p>
            <a:endParaRPr lang="en-US" dirty="0"/>
          </a:p>
          <a:p>
            <a:r>
              <a:rPr lang="en-US" dirty="0"/>
              <a:t>A mentor provides you with guidance and advice from someone who has been in your shoes. They can offer practical tips and share their experiences to help you navigate the complexities of the culinary industry as a migrant woman.</a:t>
            </a:r>
          </a:p>
          <a:p>
            <a:endParaRPr lang="en-US" dirty="0"/>
          </a:p>
          <a:p>
            <a:endParaRPr lang="en-US" dirty="0"/>
          </a:p>
        </p:txBody>
      </p:sp>
      <p:sp>
        <p:nvSpPr>
          <p:cNvPr id="6" name="Text Placeholder 5">
            <a:extLst>
              <a:ext uri="{FF2B5EF4-FFF2-40B4-BE49-F238E27FC236}">
                <a16:creationId xmlns:a16="http://schemas.microsoft.com/office/drawing/2014/main" id="{20808E82-9A49-E81A-42E7-418B05A7D46C}"/>
              </a:ext>
            </a:extLst>
          </p:cNvPr>
          <p:cNvSpPr>
            <a:spLocks noGrp="1"/>
          </p:cNvSpPr>
          <p:nvPr>
            <p:ph type="body" sz="quarter" idx="23"/>
          </p:nvPr>
        </p:nvSpPr>
        <p:spPr>
          <a:xfrm>
            <a:off x="304789" y="642281"/>
            <a:ext cx="3721396" cy="6046754"/>
          </a:xfrm>
        </p:spPr>
        <p:txBody>
          <a:bodyPr/>
          <a:lstStyle/>
          <a:p>
            <a:r>
              <a:rPr lang="en-US" b="1" dirty="0"/>
              <a:t>Benefits of mentorship</a:t>
            </a:r>
          </a:p>
          <a:p>
            <a:endParaRPr lang="en-US" dirty="0"/>
          </a:p>
          <a:p>
            <a:endParaRPr lang="en-US" dirty="0"/>
          </a:p>
          <a:p>
            <a:endParaRPr lang="en-US" dirty="0"/>
          </a:p>
          <a:p>
            <a:endParaRPr lang="en-US" dirty="0"/>
          </a:p>
          <a:p>
            <a:endParaRPr lang="en-US" dirty="0"/>
          </a:p>
          <a:p>
            <a:endParaRPr lang="en-US" dirty="0"/>
          </a:p>
          <a:p>
            <a:pPr algn="ctr"/>
            <a:r>
              <a:rPr lang="en-US" dirty="0"/>
              <a:t>Guidance and advice</a:t>
            </a:r>
          </a:p>
        </p:txBody>
      </p:sp>
      <p:sp>
        <p:nvSpPr>
          <p:cNvPr id="7" name="Text Placeholder 6">
            <a:extLst>
              <a:ext uri="{FF2B5EF4-FFF2-40B4-BE49-F238E27FC236}">
                <a16:creationId xmlns:a16="http://schemas.microsoft.com/office/drawing/2014/main" id="{C539DF92-AE0D-71A4-6657-DD1BC8E6EFC3}"/>
              </a:ext>
            </a:extLst>
          </p:cNvPr>
          <p:cNvSpPr>
            <a:spLocks noGrp="1"/>
          </p:cNvSpPr>
          <p:nvPr>
            <p:ph type="body" sz="quarter" idx="24"/>
          </p:nvPr>
        </p:nvSpPr>
        <p:spPr/>
        <p:txBody>
          <a:bodyPr/>
          <a:lstStyle/>
          <a:p>
            <a:r>
              <a:rPr lang="en-US" dirty="0"/>
              <a:t>01</a:t>
            </a:r>
          </a:p>
        </p:txBody>
      </p:sp>
      <p:pic>
        <p:nvPicPr>
          <p:cNvPr id="3" name="Picture Placeholder 5">
            <a:extLst>
              <a:ext uri="{FF2B5EF4-FFF2-40B4-BE49-F238E27FC236}">
                <a16:creationId xmlns:a16="http://schemas.microsoft.com/office/drawing/2014/main" id="{33CA8D84-D647-8166-8765-3A2F6BEC8C86}"/>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43246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F9E35-87FF-2B47-C524-F9E5D10BE3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9415370-0868-1F92-9530-7D692AA5AAE9}"/>
              </a:ext>
            </a:extLst>
          </p:cNvPr>
          <p:cNvSpPr>
            <a:spLocks noGrp="1"/>
          </p:cNvSpPr>
          <p:nvPr>
            <p:ph type="body" sz="quarter" idx="20"/>
          </p:nvPr>
        </p:nvSpPr>
        <p:spPr>
          <a:xfrm>
            <a:off x="6096000" y="906580"/>
            <a:ext cx="5132263" cy="4214986"/>
          </a:xfrm>
        </p:spPr>
        <p:txBody>
          <a:bodyPr/>
          <a:lstStyle/>
          <a:p>
            <a:r>
              <a:rPr lang="en-US" dirty="0"/>
              <a:t>Opportunities to develop new skills and improve existing ones are plentiful when you work with a mentor. </a:t>
            </a:r>
          </a:p>
          <a:p>
            <a:r>
              <a:rPr lang="en-US" dirty="0"/>
              <a:t>They can introduce you to new techniques, recipes, and culinary trends, helping you to stay ahead in your field.</a:t>
            </a:r>
          </a:p>
          <a:p>
            <a:endParaRPr lang="en-US" dirty="0"/>
          </a:p>
          <a:p>
            <a:endParaRPr lang="en-US" dirty="0"/>
          </a:p>
        </p:txBody>
      </p:sp>
      <p:sp>
        <p:nvSpPr>
          <p:cNvPr id="6" name="Text Placeholder 5">
            <a:extLst>
              <a:ext uri="{FF2B5EF4-FFF2-40B4-BE49-F238E27FC236}">
                <a16:creationId xmlns:a16="http://schemas.microsoft.com/office/drawing/2014/main" id="{6B57B241-9331-7009-A7F0-67C2BC786B47}"/>
              </a:ext>
            </a:extLst>
          </p:cNvPr>
          <p:cNvSpPr>
            <a:spLocks noGrp="1"/>
          </p:cNvSpPr>
          <p:nvPr>
            <p:ph type="body" sz="quarter" idx="23"/>
          </p:nvPr>
        </p:nvSpPr>
        <p:spPr>
          <a:xfrm>
            <a:off x="304789" y="642281"/>
            <a:ext cx="3721396" cy="5897667"/>
          </a:xfrm>
        </p:spPr>
        <p:txBody>
          <a:bodyPr/>
          <a:lstStyle/>
          <a:p>
            <a:r>
              <a:rPr lang="en-US" b="1" dirty="0"/>
              <a:t>Benefits of mentorship</a:t>
            </a:r>
          </a:p>
          <a:p>
            <a:endParaRPr lang="en-US" dirty="0"/>
          </a:p>
          <a:p>
            <a:endParaRPr lang="en-US" dirty="0"/>
          </a:p>
          <a:p>
            <a:endParaRPr lang="en-US" dirty="0"/>
          </a:p>
          <a:p>
            <a:endParaRPr lang="en-US" dirty="0"/>
          </a:p>
          <a:p>
            <a:endParaRPr lang="en-US" dirty="0"/>
          </a:p>
          <a:p>
            <a:endParaRPr lang="en-US" dirty="0"/>
          </a:p>
          <a:p>
            <a:pPr algn="ctr"/>
            <a:r>
              <a:rPr lang="en-US" dirty="0"/>
              <a:t>Skill Development</a:t>
            </a:r>
          </a:p>
        </p:txBody>
      </p:sp>
      <p:sp>
        <p:nvSpPr>
          <p:cNvPr id="7" name="Text Placeholder 6">
            <a:extLst>
              <a:ext uri="{FF2B5EF4-FFF2-40B4-BE49-F238E27FC236}">
                <a16:creationId xmlns:a16="http://schemas.microsoft.com/office/drawing/2014/main" id="{E0057C60-E0FB-B461-030E-BDFCCF9BE154}"/>
              </a:ext>
            </a:extLst>
          </p:cNvPr>
          <p:cNvSpPr>
            <a:spLocks noGrp="1"/>
          </p:cNvSpPr>
          <p:nvPr>
            <p:ph type="body" sz="quarter" idx="24"/>
          </p:nvPr>
        </p:nvSpPr>
        <p:spPr/>
        <p:txBody>
          <a:bodyPr/>
          <a:lstStyle/>
          <a:p>
            <a:r>
              <a:rPr lang="en-US" dirty="0"/>
              <a:t>02</a:t>
            </a:r>
          </a:p>
        </p:txBody>
      </p:sp>
      <p:pic>
        <p:nvPicPr>
          <p:cNvPr id="2" name="Picture Placeholder 5">
            <a:extLst>
              <a:ext uri="{FF2B5EF4-FFF2-40B4-BE49-F238E27FC236}">
                <a16:creationId xmlns:a16="http://schemas.microsoft.com/office/drawing/2014/main" id="{3392EA79-C19A-5352-32A9-E756B002CCAF}"/>
              </a:ext>
            </a:extLst>
          </p:cNvPr>
          <p:cNvPicPr>
            <a:picLocks noChangeAspect="1"/>
          </p:cNvPicPr>
          <p:nvPr/>
        </p:nvPicPr>
        <p:blipFill>
          <a:blip r:embed="rId2">
            <a:extLst>
              <a:ext uri="{837473B0-CC2E-450A-ABE3-18F120FF3D39}">
                <a1611:picAttrSrcUrl xmlns:a1611="http://schemas.microsoft.com/office/drawing/2016/11/main" r:id="rId3"/>
              </a:ext>
            </a:extLst>
          </a:blip>
          <a:srcRect l="17750" r="17750"/>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188965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0A91-A4E9-2D9F-6EA2-58DBC97E810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13AE27B-5009-D9F7-B48C-1D9DFDD5A2F5}"/>
              </a:ext>
            </a:extLst>
          </p:cNvPr>
          <p:cNvSpPr>
            <a:spLocks noGrp="1"/>
          </p:cNvSpPr>
          <p:nvPr>
            <p:ph type="body" sz="quarter" idx="20"/>
          </p:nvPr>
        </p:nvSpPr>
        <p:spPr>
          <a:xfrm>
            <a:off x="6096000" y="906580"/>
            <a:ext cx="5132263" cy="4214986"/>
          </a:xfrm>
        </p:spPr>
        <p:txBody>
          <a:bodyPr/>
          <a:lstStyle/>
          <a:p>
            <a:r>
              <a:rPr lang="en-GB" dirty="0"/>
              <a:t>Your mentor can introduce you to many important people in the industry—like suppliers, chefs, food businesses and restaurant owners. This is great for making connections and finding job opportunities, especially when you’re new to the area.</a:t>
            </a:r>
            <a:r>
              <a:rPr lang="en-US" dirty="0"/>
              <a:t> </a:t>
            </a:r>
          </a:p>
          <a:p>
            <a:r>
              <a:rPr lang="en-US" dirty="0"/>
              <a:t>Your mentor can introduce you to industry contacts and open doors that might otherwise remain closed.</a:t>
            </a:r>
          </a:p>
          <a:p>
            <a:endParaRPr lang="en-US" dirty="0"/>
          </a:p>
          <a:p>
            <a:endParaRPr lang="en-US" dirty="0"/>
          </a:p>
        </p:txBody>
      </p:sp>
      <p:sp>
        <p:nvSpPr>
          <p:cNvPr id="6" name="Text Placeholder 5">
            <a:extLst>
              <a:ext uri="{FF2B5EF4-FFF2-40B4-BE49-F238E27FC236}">
                <a16:creationId xmlns:a16="http://schemas.microsoft.com/office/drawing/2014/main" id="{5A2FBDC9-CA95-2B01-DF2B-BD07B211A932}"/>
              </a:ext>
            </a:extLst>
          </p:cNvPr>
          <p:cNvSpPr>
            <a:spLocks noGrp="1"/>
          </p:cNvSpPr>
          <p:nvPr>
            <p:ph type="body" sz="quarter" idx="23"/>
          </p:nvPr>
        </p:nvSpPr>
        <p:spPr>
          <a:xfrm>
            <a:off x="304789" y="642281"/>
            <a:ext cx="3721396" cy="6056693"/>
          </a:xfrm>
        </p:spPr>
        <p:txBody>
          <a:bodyPr/>
          <a:lstStyle/>
          <a:p>
            <a:r>
              <a:rPr lang="en-US" b="1" dirty="0"/>
              <a:t>Benefits of mentorship</a:t>
            </a:r>
          </a:p>
          <a:p>
            <a:endParaRPr lang="en-US" dirty="0"/>
          </a:p>
          <a:p>
            <a:endParaRPr lang="en-US" dirty="0"/>
          </a:p>
          <a:p>
            <a:endParaRPr lang="en-US" dirty="0"/>
          </a:p>
          <a:p>
            <a:endParaRPr lang="en-US" dirty="0"/>
          </a:p>
          <a:p>
            <a:endParaRPr lang="en-US" dirty="0"/>
          </a:p>
          <a:p>
            <a:endParaRPr lang="en-US" dirty="0"/>
          </a:p>
          <a:p>
            <a:pPr algn="ctr"/>
            <a:r>
              <a:rPr lang="en-US" dirty="0"/>
              <a:t>Networking Opportunities</a:t>
            </a:r>
          </a:p>
        </p:txBody>
      </p:sp>
      <p:sp>
        <p:nvSpPr>
          <p:cNvPr id="7" name="Text Placeholder 6">
            <a:extLst>
              <a:ext uri="{FF2B5EF4-FFF2-40B4-BE49-F238E27FC236}">
                <a16:creationId xmlns:a16="http://schemas.microsoft.com/office/drawing/2014/main" id="{220EB5ED-99D7-D311-FF3D-8B9BFE229896}"/>
              </a:ext>
            </a:extLst>
          </p:cNvPr>
          <p:cNvSpPr>
            <a:spLocks noGrp="1"/>
          </p:cNvSpPr>
          <p:nvPr>
            <p:ph type="body" sz="quarter" idx="24"/>
          </p:nvPr>
        </p:nvSpPr>
        <p:spPr/>
        <p:txBody>
          <a:bodyPr/>
          <a:lstStyle/>
          <a:p>
            <a:r>
              <a:rPr lang="en-US" dirty="0"/>
              <a:t>03</a:t>
            </a:r>
          </a:p>
        </p:txBody>
      </p:sp>
      <p:pic>
        <p:nvPicPr>
          <p:cNvPr id="2" name="Picture Placeholder 5">
            <a:extLst>
              <a:ext uri="{FF2B5EF4-FFF2-40B4-BE49-F238E27FC236}">
                <a16:creationId xmlns:a16="http://schemas.microsoft.com/office/drawing/2014/main" id="{D3C9B4C9-02D9-8CC9-DE9C-AFFB2C759489}"/>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327800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2F73-5AA5-0EFE-B1B2-05AFE49BC0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2A98F3-1E9F-3E04-9F89-3AED5475229A}"/>
              </a:ext>
            </a:extLst>
          </p:cNvPr>
          <p:cNvSpPr>
            <a:spLocks noGrp="1"/>
          </p:cNvSpPr>
          <p:nvPr>
            <p:ph type="body" sz="quarter" idx="20"/>
          </p:nvPr>
        </p:nvSpPr>
        <p:spPr>
          <a:xfrm>
            <a:off x="6096000" y="906580"/>
            <a:ext cx="5132263" cy="4214986"/>
          </a:xfrm>
        </p:spPr>
        <p:txBody>
          <a:bodyPr/>
          <a:lstStyle/>
          <a:p>
            <a:r>
              <a:rPr lang="en-US" dirty="0"/>
              <a:t>Having a woman mentor can boost your confidence and motivation to pursue your goals. </a:t>
            </a:r>
          </a:p>
          <a:p>
            <a:endParaRPr lang="en-US" dirty="0"/>
          </a:p>
          <a:p>
            <a:r>
              <a:rPr lang="en-US" dirty="0"/>
              <a:t>Knowing that you have someone to support you can give you the courage to take on new challenges and strive for excellence.</a:t>
            </a:r>
          </a:p>
          <a:p>
            <a:endParaRPr lang="en-US" dirty="0"/>
          </a:p>
          <a:p>
            <a:r>
              <a:rPr lang="en-GB" dirty="0"/>
              <a:t>This boost can make you feel more comfortable and assertive at work, leading to a more rewarding career.</a:t>
            </a:r>
            <a:endParaRPr lang="en-US" dirty="0"/>
          </a:p>
        </p:txBody>
      </p:sp>
      <p:sp>
        <p:nvSpPr>
          <p:cNvPr id="6" name="Text Placeholder 5">
            <a:extLst>
              <a:ext uri="{FF2B5EF4-FFF2-40B4-BE49-F238E27FC236}">
                <a16:creationId xmlns:a16="http://schemas.microsoft.com/office/drawing/2014/main" id="{A8E144F5-458A-1565-9151-3F77776FFCA1}"/>
              </a:ext>
            </a:extLst>
          </p:cNvPr>
          <p:cNvSpPr>
            <a:spLocks noGrp="1"/>
          </p:cNvSpPr>
          <p:nvPr>
            <p:ph type="body" sz="quarter" idx="23"/>
          </p:nvPr>
        </p:nvSpPr>
        <p:spPr>
          <a:xfrm>
            <a:off x="304789" y="642281"/>
            <a:ext cx="3721396" cy="5573437"/>
          </a:xfrm>
        </p:spPr>
        <p:txBody>
          <a:bodyPr/>
          <a:lstStyle/>
          <a:p>
            <a:r>
              <a:rPr lang="en-US" b="1" dirty="0"/>
              <a:t>Benefits of mentorship</a:t>
            </a:r>
          </a:p>
          <a:p>
            <a:endParaRPr lang="en-US" dirty="0"/>
          </a:p>
          <a:p>
            <a:endParaRPr lang="en-US" dirty="0"/>
          </a:p>
          <a:p>
            <a:endParaRPr lang="en-US" dirty="0"/>
          </a:p>
          <a:p>
            <a:endParaRPr lang="en-US" dirty="0"/>
          </a:p>
          <a:p>
            <a:endParaRPr lang="en-US" dirty="0"/>
          </a:p>
          <a:p>
            <a:endParaRPr lang="en-US" dirty="0"/>
          </a:p>
          <a:p>
            <a:pPr algn="ctr"/>
            <a:r>
              <a:rPr lang="en-US" dirty="0"/>
              <a:t>Confidence</a:t>
            </a:r>
          </a:p>
        </p:txBody>
      </p:sp>
      <p:sp>
        <p:nvSpPr>
          <p:cNvPr id="7" name="Text Placeholder 6">
            <a:extLst>
              <a:ext uri="{FF2B5EF4-FFF2-40B4-BE49-F238E27FC236}">
                <a16:creationId xmlns:a16="http://schemas.microsoft.com/office/drawing/2014/main" id="{2379A84F-D395-F6F9-14B1-651E32D9103E}"/>
              </a:ext>
            </a:extLst>
          </p:cNvPr>
          <p:cNvSpPr>
            <a:spLocks noGrp="1"/>
          </p:cNvSpPr>
          <p:nvPr>
            <p:ph type="body" sz="quarter" idx="24"/>
          </p:nvPr>
        </p:nvSpPr>
        <p:spPr/>
        <p:txBody>
          <a:bodyPr/>
          <a:lstStyle/>
          <a:p>
            <a:r>
              <a:rPr lang="en-US" dirty="0"/>
              <a:t>04</a:t>
            </a:r>
          </a:p>
        </p:txBody>
      </p:sp>
      <p:pic>
        <p:nvPicPr>
          <p:cNvPr id="2" name="Picture Placeholder 5">
            <a:extLst>
              <a:ext uri="{FF2B5EF4-FFF2-40B4-BE49-F238E27FC236}">
                <a16:creationId xmlns:a16="http://schemas.microsoft.com/office/drawing/2014/main" id="{74316D63-FE42-6C94-4A57-93E8106B3D5B}"/>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46835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768C-8431-9C25-1E73-C31415D67B4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FDB69C6-3738-49E0-A990-E221FDBD7CF1}"/>
              </a:ext>
            </a:extLst>
          </p:cNvPr>
          <p:cNvSpPr>
            <a:spLocks noGrp="1"/>
          </p:cNvSpPr>
          <p:nvPr>
            <p:ph type="body" sz="quarter" idx="20"/>
          </p:nvPr>
        </p:nvSpPr>
        <p:spPr>
          <a:xfrm>
            <a:off x="6096000" y="906580"/>
            <a:ext cx="5132263" cy="4214986"/>
          </a:xfrm>
        </p:spPr>
        <p:txBody>
          <a:bodyPr/>
          <a:lstStyle/>
          <a:p>
            <a:r>
              <a:rPr lang="en-US" dirty="0"/>
              <a:t>Having a mentor can help you to define clearly your employment goals and progress. </a:t>
            </a:r>
          </a:p>
          <a:p>
            <a:endParaRPr lang="en-US" dirty="0"/>
          </a:p>
          <a:p>
            <a:r>
              <a:rPr lang="en-US" dirty="0"/>
              <a:t>They can offer insights into potential career paths and help you to identify the steps needed to reach your ambitions.</a:t>
            </a:r>
          </a:p>
          <a:p>
            <a:endParaRPr lang="en-US" dirty="0"/>
          </a:p>
          <a:p>
            <a:r>
              <a:rPr lang="en-US" dirty="0"/>
              <a:t>By helping you to set achievable goals the mentor encourages you to stay on track, ensuring that you continue to grow and develop in your career.</a:t>
            </a:r>
          </a:p>
          <a:p>
            <a:endParaRPr lang="en-US" dirty="0"/>
          </a:p>
        </p:txBody>
      </p:sp>
      <p:sp>
        <p:nvSpPr>
          <p:cNvPr id="6" name="Text Placeholder 5">
            <a:extLst>
              <a:ext uri="{FF2B5EF4-FFF2-40B4-BE49-F238E27FC236}">
                <a16:creationId xmlns:a16="http://schemas.microsoft.com/office/drawing/2014/main" id="{917C2382-FCF9-2983-A50B-708FC4305881}"/>
              </a:ext>
            </a:extLst>
          </p:cNvPr>
          <p:cNvSpPr>
            <a:spLocks noGrp="1"/>
          </p:cNvSpPr>
          <p:nvPr>
            <p:ph type="body" sz="quarter" idx="23"/>
          </p:nvPr>
        </p:nvSpPr>
        <p:spPr>
          <a:xfrm>
            <a:off x="304789" y="642281"/>
            <a:ext cx="3721396" cy="5947362"/>
          </a:xfrm>
        </p:spPr>
        <p:txBody>
          <a:bodyPr/>
          <a:lstStyle/>
          <a:p>
            <a:r>
              <a:rPr lang="en-US" b="1" dirty="0"/>
              <a:t>Benefits of mentorship</a:t>
            </a:r>
          </a:p>
          <a:p>
            <a:endParaRPr lang="en-US" dirty="0"/>
          </a:p>
          <a:p>
            <a:endParaRPr lang="en-US" dirty="0"/>
          </a:p>
          <a:p>
            <a:endParaRPr lang="en-US" dirty="0"/>
          </a:p>
          <a:p>
            <a:endParaRPr lang="en-US" dirty="0"/>
          </a:p>
          <a:p>
            <a:endParaRPr lang="en-US" dirty="0"/>
          </a:p>
          <a:p>
            <a:endParaRPr lang="en-US" dirty="0"/>
          </a:p>
          <a:p>
            <a:pPr algn="ctr"/>
            <a:r>
              <a:rPr lang="en-US" dirty="0"/>
              <a:t>Career goals and planning</a:t>
            </a:r>
          </a:p>
        </p:txBody>
      </p:sp>
      <p:sp>
        <p:nvSpPr>
          <p:cNvPr id="7" name="Text Placeholder 6">
            <a:extLst>
              <a:ext uri="{FF2B5EF4-FFF2-40B4-BE49-F238E27FC236}">
                <a16:creationId xmlns:a16="http://schemas.microsoft.com/office/drawing/2014/main" id="{114C499D-A275-1DDF-7F3F-D69BDF85AC3C}"/>
              </a:ext>
            </a:extLst>
          </p:cNvPr>
          <p:cNvSpPr>
            <a:spLocks noGrp="1"/>
          </p:cNvSpPr>
          <p:nvPr>
            <p:ph type="body" sz="quarter" idx="24"/>
          </p:nvPr>
        </p:nvSpPr>
        <p:spPr/>
        <p:txBody>
          <a:bodyPr/>
          <a:lstStyle/>
          <a:p>
            <a:r>
              <a:rPr lang="en-US" dirty="0"/>
              <a:t>05</a:t>
            </a:r>
          </a:p>
        </p:txBody>
      </p:sp>
      <p:pic>
        <p:nvPicPr>
          <p:cNvPr id="2" name="Picture Placeholder 5">
            <a:extLst>
              <a:ext uri="{FF2B5EF4-FFF2-40B4-BE49-F238E27FC236}">
                <a16:creationId xmlns:a16="http://schemas.microsoft.com/office/drawing/2014/main" id="{F665A53D-D412-1480-0F17-A5042918BD76}"/>
              </a:ext>
            </a:extLst>
          </p:cNvPr>
          <p:cNvPicPr>
            <a:picLocks noChangeAspect="1"/>
          </p:cNvPicPr>
          <p:nvPr/>
        </p:nvPicPr>
        <p:blipFill>
          <a:blip r:embed="rId2"/>
          <a:srcRect l="33299" r="2227"/>
          <a:stretch/>
        </p:blipFill>
        <p:spPr>
          <a:xfrm>
            <a:off x="544203" y="1763738"/>
            <a:ext cx="3481982" cy="359796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Tree>
    <p:extLst>
      <p:ext uri="{BB962C8B-B14F-4D97-AF65-F5344CB8AC3E}">
        <p14:creationId xmlns:p14="http://schemas.microsoft.com/office/powerpoint/2010/main" val="2729748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1063</Words>
  <Application>Microsoft Office PowerPoint</Application>
  <PresentationFormat>Widescreen</PresentationFormat>
  <Paragraphs>178</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Montserrat</vt:lpstr>
      <vt:lpstr>Montserrat Light</vt:lpstr>
      <vt:lpstr>TT Hoves</vt:lpstr>
      <vt:lpstr>TT Rounds Condensed</vt:lpstr>
      <vt:lpstr>TT Rounds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282</cp:revision>
  <dcterms:created xsi:type="dcterms:W3CDTF">2020-10-14T13:32:04Z</dcterms:created>
  <dcterms:modified xsi:type="dcterms:W3CDTF">2024-11-30T04:18:56Z</dcterms:modified>
</cp:coreProperties>
</file>