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62" r:id="rId3"/>
    <p:sldId id="4300" r:id="rId4"/>
    <p:sldId id="4413" r:id="rId5"/>
    <p:sldId id="4415" r:id="rId6"/>
    <p:sldId id="4462" r:id="rId7"/>
    <p:sldId id="4308" r:id="rId8"/>
    <p:sldId id="4377" r:id="rId9"/>
    <p:sldId id="4417" r:id="rId10"/>
    <p:sldId id="4418" r:id="rId11"/>
    <p:sldId id="4463" r:id="rId12"/>
    <p:sldId id="4307" r:id="rId13"/>
    <p:sldId id="4419" r:id="rId14"/>
    <p:sldId id="4420" r:id="rId15"/>
    <p:sldId id="4421" r:id="rId16"/>
    <p:sldId id="4422" r:id="rId17"/>
    <p:sldId id="4423" r:id="rId18"/>
    <p:sldId id="4424" r:id="rId19"/>
    <p:sldId id="4464" r:id="rId20"/>
    <p:sldId id="4395" r:id="rId21"/>
    <p:sldId id="4425" r:id="rId22"/>
    <p:sldId id="4426" r:id="rId23"/>
    <p:sldId id="4428" r:id="rId24"/>
    <p:sldId id="4465" r:id="rId25"/>
    <p:sldId id="4427" r:id="rId26"/>
    <p:sldId id="4429" r:id="rId27"/>
    <p:sldId id="4430" r:id="rId28"/>
    <p:sldId id="4431" r:id="rId29"/>
    <p:sldId id="4432" r:id="rId30"/>
    <p:sldId id="4433" r:id="rId31"/>
    <p:sldId id="4434" r:id="rId32"/>
    <p:sldId id="4435" r:id="rId33"/>
    <p:sldId id="4388" r:id="rId34"/>
    <p:sldId id="4436" r:id="rId35"/>
    <p:sldId id="4466" r:id="rId36"/>
    <p:sldId id="4411" r:id="rId37"/>
    <p:sldId id="4437" r:id="rId38"/>
    <p:sldId id="4438" r:id="rId39"/>
    <p:sldId id="4439" r:id="rId40"/>
    <p:sldId id="4440" r:id="rId41"/>
    <p:sldId id="4441" r:id="rId42"/>
    <p:sldId id="4442" r:id="rId43"/>
    <p:sldId id="4443" r:id="rId44"/>
    <p:sldId id="4444" r:id="rId45"/>
    <p:sldId id="4445" r:id="rId46"/>
    <p:sldId id="4446" r:id="rId47"/>
    <p:sldId id="4447" r:id="rId48"/>
    <p:sldId id="4448" r:id="rId49"/>
    <p:sldId id="4449" r:id="rId50"/>
    <p:sldId id="4450" r:id="rId51"/>
    <p:sldId id="4451" r:id="rId52"/>
    <p:sldId id="4452" r:id="rId53"/>
    <p:sldId id="4453" r:id="rId54"/>
    <p:sldId id="4454" r:id="rId55"/>
    <p:sldId id="4455" r:id="rId56"/>
    <p:sldId id="4456" r:id="rId57"/>
    <p:sldId id="4457" r:id="rId58"/>
    <p:sldId id="4458" r:id="rId59"/>
    <p:sldId id="4459" r:id="rId60"/>
    <p:sldId id="4460" r:id="rId61"/>
    <p:sldId id="4461" r:id="rId62"/>
    <p:sldId id="4467" r:id="rId63"/>
    <p:sldId id="4468" r:id="rId64"/>
    <p:sldId id="434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84BFA4"/>
    <a:srgbClr val="B6D1E1"/>
    <a:srgbClr val="E6C8C7"/>
    <a:srgbClr val="DC81AB"/>
    <a:srgbClr val="E995B1"/>
    <a:srgbClr val="000000"/>
    <a:srgbClr val="3C3D3C"/>
    <a:srgbClr val="C4DAE7"/>
    <a:srgbClr val="94C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1"/>
    <p:restoredTop sz="94867"/>
  </p:normalViewPr>
  <p:slideViewPr>
    <p:cSldViewPr snapToGrid="0" snapToObjects="1">
      <p:cViewPr varScale="1">
        <p:scale>
          <a:sx n="83" d="100"/>
          <a:sy n="83" d="100"/>
        </p:scale>
        <p:origin x="165" y="3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4.xml"/><Relationship Id="rId5" Type="http://schemas.openxmlformats.org/officeDocument/2006/relationships/image" Target="../media/image24.gif"/><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3kitchens.e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www.3kitchens.eu/" TargetMode="External"/><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52.emf"/><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09089" y="4267165"/>
            <a:ext cx="6220797" cy="1008319"/>
          </a:xfrm>
        </p:spPr>
        <p:txBody>
          <a:bodyPr>
            <a:noAutofit/>
          </a:bodyPr>
          <a:lstStyle/>
          <a:p>
            <a:pPr>
              <a:lnSpc>
                <a:spcPts val="4600"/>
              </a:lnSpc>
              <a:spcBef>
                <a:spcPts val="0"/>
              </a:spcBef>
            </a:pPr>
            <a:r>
              <a:rPr lang="en-US" sz="3200" b="1" dirty="0"/>
              <a:t>M2.1</a:t>
            </a:r>
            <a:r>
              <a:rPr lang="en-US" sz="4400" b="1" dirty="0"/>
              <a:t> </a:t>
            </a:r>
          </a:p>
          <a:p>
            <a:pPr>
              <a:lnSpc>
                <a:spcPts val="4600"/>
              </a:lnSpc>
              <a:spcBef>
                <a:spcPts val="0"/>
              </a:spcBef>
            </a:pPr>
            <a:r>
              <a:rPr lang="en-US" sz="4400" b="1" dirty="0"/>
              <a:t>Introductory Digital Skills for the Workplace </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657331" y="5990124"/>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pic>
        <p:nvPicPr>
          <p:cNvPr id="11" name="Picture Placeholder 10">
            <a:extLst>
              <a:ext uri="{FF2B5EF4-FFF2-40B4-BE49-F238E27FC236}">
                <a16:creationId xmlns:a16="http://schemas.microsoft.com/office/drawing/2014/main" id="{48A758D5-8D16-4CA8-A468-FBDDC9DFFB5C}"/>
              </a:ext>
            </a:extLst>
          </p:cNvPr>
          <p:cNvPicPr>
            <a:picLocks noGrp="1" noChangeAspect="1"/>
          </p:cNvPicPr>
          <p:nvPr>
            <p:ph type="pic" sz="quarter" idx="17"/>
          </p:nvPr>
        </p:nvPicPr>
        <p:blipFill>
          <a:blip r:embed="rId2"/>
          <a:srcRect l="16367" r="16367"/>
          <a:stretch>
            <a:fillRect/>
          </a:stretch>
        </p:blipFill>
        <p:spPr/>
      </p:pic>
      <p:sp>
        <p:nvSpPr>
          <p:cNvPr id="2" name="TextBox 1">
            <a:extLst>
              <a:ext uri="{FF2B5EF4-FFF2-40B4-BE49-F238E27FC236}">
                <a16:creationId xmlns:a16="http://schemas.microsoft.com/office/drawing/2014/main" id="{8993855D-9A4E-C608-7522-CE4F9BAE6845}"/>
              </a:ext>
            </a:extLst>
          </p:cNvPr>
          <p:cNvSpPr txBox="1"/>
          <p:nvPr/>
        </p:nvSpPr>
        <p:spPr>
          <a:xfrm>
            <a:off x="709090" y="3855585"/>
            <a:ext cx="6540159" cy="369332"/>
          </a:xfrm>
          <a:prstGeom prst="rect">
            <a:avLst/>
          </a:prstGeom>
          <a:noFill/>
        </p:spPr>
        <p:txBody>
          <a:bodyPr wrap="square" rtlCol="0">
            <a:spAutoFit/>
          </a:bodyPr>
          <a:lstStyle/>
          <a:p>
            <a:r>
              <a:rPr lang="en-IE" b="1" dirty="0">
                <a:solidFill>
                  <a:schemeClr val="bg1"/>
                </a:solidFill>
                <a:highlight>
                  <a:srgbClr val="84BFA4"/>
                </a:highlight>
              </a:rPr>
              <a:t>Employability Programme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Self-Improvement Skills</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EBA83ECB-2364-CB79-5CAD-419EC3E217D7}"/>
              </a:ext>
            </a:extLst>
          </p:cNvPr>
          <p:cNvPicPr>
            <a:picLocks noChangeAspect="1"/>
          </p:cNvPicPr>
          <p:nvPr/>
        </p:nvPicPr>
        <p:blipFill>
          <a:blip r:embed="rId3"/>
          <a:stretch>
            <a:fillRect/>
          </a:stretch>
        </p:blipFill>
        <p:spPr>
          <a:xfrm>
            <a:off x="8588438" y="5854483"/>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44665" y="2758190"/>
            <a:ext cx="8922811" cy="3237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       Desktop                                 Laptop                                 Tablet</a:t>
            </a: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214205" y="5264238"/>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9195" y="253852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4236706-53B8-8539-071C-E90A5E3CD982}"/>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1C823915-C0C0-1119-56DD-2A9A1D396364}"/>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3" name="Text Placeholder 5">
            <a:extLst>
              <a:ext uri="{FF2B5EF4-FFF2-40B4-BE49-F238E27FC236}">
                <a16:creationId xmlns:a16="http://schemas.microsoft.com/office/drawing/2014/main" id="{95872ECA-3ED9-85D3-7EDD-3445C5BF0734}"/>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 Components</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65AD61EA-0581-A880-8179-F31F51A2D916}"/>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16" name="TextBox 15">
            <a:extLst>
              <a:ext uri="{FF2B5EF4-FFF2-40B4-BE49-F238E27FC236}">
                <a16:creationId xmlns:a16="http://schemas.microsoft.com/office/drawing/2014/main" id="{C5C2F399-C7E9-4DD2-B663-8DD38209FEB9}"/>
              </a:ext>
            </a:extLst>
          </p:cNvPr>
          <p:cNvSpPr txBox="1"/>
          <p:nvPr/>
        </p:nvSpPr>
        <p:spPr>
          <a:xfrm>
            <a:off x="2390931" y="555345"/>
            <a:ext cx="7862341" cy="1569660"/>
          </a:xfrm>
          <a:prstGeom prst="rect">
            <a:avLst/>
          </a:prstGeom>
          <a:noFill/>
        </p:spPr>
        <p:txBody>
          <a:bodyPr wrap="square">
            <a:spAutoFit/>
          </a:bodyPr>
          <a:lstStyle/>
          <a:p>
            <a:pPr marL="14288" indent="0">
              <a:spcBef>
                <a:spcPts val="0"/>
              </a:spcBef>
              <a:buClr>
                <a:srgbClr val="B6D1E1"/>
              </a:buClr>
              <a:buNone/>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Computers sometimes called PC’s (Personal Computers) come in all shapes and sizes         but they all work in the same way.</a:t>
            </a:r>
          </a:p>
        </p:txBody>
      </p:sp>
      <p:pic>
        <p:nvPicPr>
          <p:cNvPr id="4" name="Picture 3" descr="A computer with a monitor and a bottle of water&#10;&#10;Description automatically generated">
            <a:extLst>
              <a:ext uri="{FF2B5EF4-FFF2-40B4-BE49-F238E27FC236}">
                <a16:creationId xmlns:a16="http://schemas.microsoft.com/office/drawing/2014/main" id="{0F349711-2775-B2E6-727A-2ECC1ED0EB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4976" y="3523745"/>
            <a:ext cx="1925796" cy="1348057"/>
          </a:xfrm>
          <a:prstGeom prst="rect">
            <a:avLst/>
          </a:prstGeom>
          <a:noFill/>
          <a:ln>
            <a:noFill/>
          </a:ln>
          <a:effectLst/>
        </p:spPr>
      </p:pic>
      <p:pic>
        <p:nvPicPr>
          <p:cNvPr id="9" name="Picture 8" descr="A computer with a screen on&#10;&#10;Description automatically generated with medium confidence">
            <a:extLst>
              <a:ext uri="{FF2B5EF4-FFF2-40B4-BE49-F238E27FC236}">
                <a16:creationId xmlns:a16="http://schemas.microsoft.com/office/drawing/2014/main" id="{71C302D8-46AC-306D-C71B-06A94751FF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608" y="3416076"/>
            <a:ext cx="2273422" cy="1569442"/>
          </a:xfrm>
          <a:prstGeom prst="rect">
            <a:avLst/>
          </a:prstGeom>
          <a:noFill/>
          <a:ln>
            <a:noFill/>
          </a:ln>
          <a:effectLst/>
        </p:spPr>
      </p:pic>
      <p:cxnSp>
        <p:nvCxnSpPr>
          <p:cNvPr id="14" name="Straight Connector 13">
            <a:extLst>
              <a:ext uri="{FF2B5EF4-FFF2-40B4-BE49-F238E27FC236}">
                <a16:creationId xmlns:a16="http://schemas.microsoft.com/office/drawing/2014/main" id="{2ACE1B98-EF30-320D-EC1D-AD664AED8190}"/>
              </a:ext>
            </a:extLst>
          </p:cNvPr>
          <p:cNvCxnSpPr>
            <a:cxnSpLocks/>
          </p:cNvCxnSpPr>
          <p:nvPr/>
        </p:nvCxnSpPr>
        <p:spPr>
          <a:xfrm flipV="1">
            <a:off x="4994223" y="2638267"/>
            <a:ext cx="0" cy="211361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4385B0-360A-E1E6-B5FD-B2C3E8B741AE}"/>
              </a:ext>
            </a:extLst>
          </p:cNvPr>
          <p:cNvCxnSpPr>
            <a:cxnSpLocks/>
          </p:cNvCxnSpPr>
          <p:nvPr/>
        </p:nvCxnSpPr>
        <p:spPr>
          <a:xfrm flipV="1">
            <a:off x="8444459" y="2640766"/>
            <a:ext cx="0" cy="211361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F85188C-873E-FA17-E09D-9AB158F3FABC}"/>
              </a:ext>
            </a:extLst>
          </p:cNvPr>
          <p:cNvPicPr>
            <a:picLocks noChangeAspect="1"/>
          </p:cNvPicPr>
          <p:nvPr/>
        </p:nvPicPr>
        <p:blipFill>
          <a:blip r:embed="rId4"/>
          <a:stretch>
            <a:fillRect/>
          </a:stretch>
        </p:blipFill>
        <p:spPr>
          <a:xfrm>
            <a:off x="9113083" y="3478446"/>
            <a:ext cx="1790700" cy="1130300"/>
          </a:xfrm>
          <a:prstGeom prst="rect">
            <a:avLst/>
          </a:prstGeom>
        </p:spPr>
      </p:pic>
      <p:grpSp>
        <p:nvGrpSpPr>
          <p:cNvPr id="31" name="Group 30">
            <a:extLst>
              <a:ext uri="{FF2B5EF4-FFF2-40B4-BE49-F238E27FC236}">
                <a16:creationId xmlns:a16="http://schemas.microsoft.com/office/drawing/2014/main" id="{2AE4E00F-C0DD-1ECA-04C1-C61EF286D79C}"/>
              </a:ext>
            </a:extLst>
          </p:cNvPr>
          <p:cNvGrpSpPr/>
          <p:nvPr/>
        </p:nvGrpSpPr>
        <p:grpSpPr>
          <a:xfrm>
            <a:off x="8850355" y="5465135"/>
            <a:ext cx="2788753" cy="578690"/>
            <a:chOff x="2045517" y="6166884"/>
            <a:chExt cx="2788753" cy="578690"/>
          </a:xfrm>
        </p:grpSpPr>
        <p:sp>
          <p:nvSpPr>
            <p:cNvPr id="29" name="Rectangle 28">
              <a:extLst>
                <a:ext uri="{FF2B5EF4-FFF2-40B4-BE49-F238E27FC236}">
                  <a16:creationId xmlns:a16="http://schemas.microsoft.com/office/drawing/2014/main" id="{DBC9B84E-183E-8D80-4326-9C46E7CD099C}"/>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D826197-DAA3-26C9-CAAB-C8B0E44FE97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AC8C3FA-4D06-7CE8-3BB2-CC2D03CFA414}"/>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Exercise 1</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5" name="Graphic 24" descr="Clipboard Partially Ticked outline">
              <a:extLst>
                <a:ext uri="{FF2B5EF4-FFF2-40B4-BE49-F238E27FC236}">
                  <a16:creationId xmlns:a16="http://schemas.microsoft.com/office/drawing/2014/main" id="{D0AA61C4-77D2-360E-906A-3AC914BAB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52084" y="6198780"/>
              <a:ext cx="520997" cy="520997"/>
            </a:xfrm>
            <a:prstGeom prst="rect">
              <a:avLst/>
            </a:prstGeom>
          </p:spPr>
        </p:pic>
      </p:grpSp>
    </p:spTree>
    <p:extLst>
      <p:ext uri="{BB962C8B-B14F-4D97-AF65-F5344CB8AC3E}">
        <p14:creationId xmlns:p14="http://schemas.microsoft.com/office/powerpoint/2010/main" val="260394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367260" y="934519"/>
            <a:ext cx="11275247" cy="5923481"/>
          </a:xfrm>
          <a:prstGeom prst="rect">
            <a:avLst/>
          </a:prstGeom>
          <a:noFill/>
        </p:spPr>
        <p:txBody>
          <a:bodyPr wrap="square">
            <a:spAutoFit/>
          </a:bodyPr>
          <a:lstStyle/>
          <a:p>
            <a:pPr marL="806450" algn="just">
              <a:lnSpc>
                <a:spcPct val="150000"/>
              </a:lnSpc>
            </a:pPr>
            <a:endParaRPr lang="en-IE" sz="9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314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are the four basic components of a computer?</a:t>
            </a:r>
          </a:p>
          <a:p>
            <a:pPr marL="1263650" lvl="0" indent="-457200" algn="just">
              <a:lnSpc>
                <a:spcPts val="314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this? </a:t>
            </a:r>
          </a:p>
          <a:p>
            <a:pPr marL="806450" lvl="0" algn="just">
              <a:lnSpc>
                <a:spcPts val="3140"/>
              </a:lnSpc>
              <a:buClr>
                <a:srgbClr val="C0DCEA"/>
              </a:buCl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1263650" lvl="0" indent="-457200" algn="just">
              <a:lnSpc>
                <a:spcPts val="3140"/>
              </a:lnSpc>
              <a:buClr>
                <a:srgbClr val="C0DCEA"/>
              </a:buClr>
              <a:buFont typeface="+mj-lt"/>
              <a:buAutoNum type="arabicPeriod"/>
            </a:pPr>
            <a:endPar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3140"/>
              </a:lnSpc>
              <a:buClr>
                <a:srgbClr val="C0DCEA"/>
              </a:buClr>
              <a:buFont typeface="+mj-lt"/>
              <a:buAutoNum type="arabicPeriod"/>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the primary function of a monitor?</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mouse used for?</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another name for the keyboard?</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the ‘brain’ of the computer called?</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does PC stand for?</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Why is it important for a computer to have both input and output devices?</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Can you name two input devices used with computers?</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Name three types of Personal Computers?</a:t>
            </a:r>
          </a:p>
          <a:p>
            <a:pPr marL="1263650" lvl="0" indent="-457200" algn="just">
              <a:lnSpc>
                <a:spcPct val="150000"/>
              </a:lnSpc>
              <a:buClr>
                <a:srgbClr val="C0DCEA"/>
              </a:buClr>
              <a:buFont typeface="+mj-lt"/>
              <a:buAutoNum type="arabicPeriod" startAt="3"/>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descr="A computer monitor with a mouse&#10;&#10;Description automatically generated">
            <a:extLst>
              <a:ext uri="{FF2B5EF4-FFF2-40B4-BE49-F238E27FC236}">
                <a16:creationId xmlns:a16="http://schemas.microsoft.com/office/drawing/2014/main" id="{F76A0C21-E5EE-21E1-11E6-BA7E310145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1992" y="1793374"/>
            <a:ext cx="1191922" cy="1191922"/>
          </a:xfrm>
          <a:prstGeom prst="rect">
            <a:avLst/>
          </a:prstGeom>
          <a:noFill/>
          <a:ln>
            <a:noFill/>
          </a:ln>
        </p:spPr>
      </p:pic>
      <p:sp>
        <p:nvSpPr>
          <p:cNvPr id="3" name="Rectangle 2">
            <a:extLst>
              <a:ext uri="{FF2B5EF4-FFF2-40B4-BE49-F238E27FC236}">
                <a16:creationId xmlns:a16="http://schemas.microsoft.com/office/drawing/2014/main" id="{C1B6CC95-7226-44D4-25F0-54A43CE7A178}"/>
              </a:ext>
            </a:extLst>
          </p:cNvPr>
          <p:cNvSpPr/>
          <p:nvPr/>
        </p:nvSpPr>
        <p:spPr>
          <a:xfrm>
            <a:off x="0" y="0"/>
            <a:ext cx="12192000" cy="948267"/>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4">
            <a:extLst>
              <a:ext uri="{FF2B5EF4-FFF2-40B4-BE49-F238E27FC236}">
                <a16:creationId xmlns:a16="http://schemas.microsoft.com/office/drawing/2014/main" id="{5114310E-39E2-06EB-D006-B28C5A6C892E}"/>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A17AE5B-626A-8DCD-CE8E-CAC033157551}"/>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E2F9135-4C9C-5885-8546-19CD415CAB8E}"/>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f</a:t>
            </a: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ollowing questions will test what you have learned so far</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4394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pPr>
              <a:lnSpc>
                <a:spcPct val="107000"/>
              </a:lnSpc>
              <a:spcAft>
                <a:spcPts val="800"/>
              </a:spcAft>
            </a:pPr>
            <a:r>
              <a:rPr lang="sv-SE" sz="6000" dirty="0">
                <a:effectLst/>
                <a:latin typeface="Calibri" panose="020F0502020204030204" pitchFamily="34" charset="0"/>
                <a:ea typeface="Calibri" panose="020F0502020204030204" pitchFamily="34" charset="0"/>
              </a:rPr>
              <a:t>Computer Basics</a:t>
            </a:r>
          </a:p>
          <a:p>
            <a:pPr>
              <a:lnSpc>
                <a:spcPct val="107000"/>
              </a:lnSpc>
              <a:spcAft>
                <a:spcPts val="800"/>
              </a:spcAft>
            </a:pPr>
            <a:endParaRPr lang="en-US" sz="6000" dirty="0"/>
          </a:p>
        </p:txBody>
      </p:sp>
    </p:spTree>
    <p:extLst>
      <p:ext uri="{BB962C8B-B14F-4D97-AF65-F5344CB8AC3E}">
        <p14:creationId xmlns:p14="http://schemas.microsoft.com/office/powerpoint/2010/main" val="328622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3" y="1903445"/>
            <a:ext cx="4874857" cy="19034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Desktop -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 personal computer small enough to fit conveniently in an individual workspace.</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Laptop -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 portable computer small enough to use on your lap.</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520" y="3409128"/>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532638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55503" y="172018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 Basics</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3845589"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Types of Computers</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computer with a monitor and a bottle of water&#10;&#10;Description automatically generated">
            <a:extLst>
              <a:ext uri="{FF2B5EF4-FFF2-40B4-BE49-F238E27FC236}">
                <a16:creationId xmlns:a16="http://schemas.microsoft.com/office/drawing/2014/main" id="{54A5AB20-D237-6D33-1DDA-3ABCC6AA92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0583" y="1828800"/>
            <a:ext cx="2001165" cy="1400815"/>
          </a:xfrm>
          <a:prstGeom prst="rect">
            <a:avLst/>
          </a:prstGeom>
          <a:noFill/>
          <a:ln>
            <a:noFill/>
          </a:ln>
          <a:effectLst/>
        </p:spPr>
      </p:pic>
      <p:pic>
        <p:nvPicPr>
          <p:cNvPr id="13" name="Picture 12" descr="A computer with a screen on&#10;&#10;Description automatically generated with medium confidence">
            <a:extLst>
              <a:ext uri="{FF2B5EF4-FFF2-40B4-BE49-F238E27FC236}">
                <a16:creationId xmlns:a16="http://schemas.microsoft.com/office/drawing/2014/main" id="{B25F2E97-11AD-37F4-C5CF-04060C1F81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1534" y="3621350"/>
            <a:ext cx="2273422" cy="1569442"/>
          </a:xfrm>
          <a:prstGeom prst="rect">
            <a:avLst/>
          </a:prstGeom>
          <a:noFill/>
          <a:ln>
            <a:noFill/>
          </a:ln>
          <a:effectLst/>
        </p:spPr>
      </p:pic>
    </p:spTree>
    <p:extLst>
      <p:ext uri="{BB962C8B-B14F-4D97-AF65-F5344CB8AC3E}">
        <p14:creationId xmlns:p14="http://schemas.microsoft.com/office/powerpoint/2010/main" val="140189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197748" y="1704390"/>
            <a:ext cx="9241584" cy="2388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mouse is used as an input device. A cursor is the visible shape of the pointer on a screen You will see many shapes of the cursor. Below is list of different type of cursors that you will most commonly see.</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357" y="438769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199357" y="6208705"/>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 Basics</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6" y="881457"/>
            <a:ext cx="5543761" cy="1117550"/>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More about the Mouse</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EA2BE25-2208-4299-54A4-5EAB0F0E99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9809" y="3235257"/>
            <a:ext cx="649790" cy="649790"/>
          </a:xfrm>
          <a:prstGeom prst="rect">
            <a:avLst/>
          </a:prstGeom>
          <a:noFill/>
          <a:ln>
            <a:noFill/>
          </a:ln>
          <a:effectLst/>
        </p:spPr>
      </p:pic>
      <p:pic>
        <p:nvPicPr>
          <p:cNvPr id="5" name="Picture 4">
            <a:extLst>
              <a:ext uri="{FF2B5EF4-FFF2-40B4-BE49-F238E27FC236}">
                <a16:creationId xmlns:a16="http://schemas.microsoft.com/office/drawing/2014/main" id="{414721A4-B78A-6A19-0FAF-D7AD094D7E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6959" y="4684514"/>
            <a:ext cx="518134" cy="611568"/>
          </a:xfrm>
          <a:prstGeom prst="rect">
            <a:avLst/>
          </a:prstGeom>
          <a:noFill/>
          <a:ln>
            <a:noFill/>
          </a:ln>
          <a:effectLst/>
        </p:spPr>
      </p:pic>
      <p:sp>
        <p:nvSpPr>
          <p:cNvPr id="14" name="Text Placeholder 3">
            <a:extLst>
              <a:ext uri="{FF2B5EF4-FFF2-40B4-BE49-F238E27FC236}">
                <a16:creationId xmlns:a16="http://schemas.microsoft.com/office/drawing/2014/main" id="{F48BFD0D-6CA0-84CC-820A-570CE89B561A}"/>
              </a:ext>
            </a:extLst>
          </p:cNvPr>
          <p:cNvSpPr txBox="1">
            <a:spLocks/>
          </p:cNvSpPr>
          <p:nvPr/>
        </p:nvSpPr>
        <p:spPr>
          <a:xfrm>
            <a:off x="2999873" y="3185828"/>
            <a:ext cx="3064043" cy="1201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Pointer cursor indicates, system is idle, ready for use.</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 Placeholder 3">
            <a:extLst>
              <a:ext uri="{FF2B5EF4-FFF2-40B4-BE49-F238E27FC236}">
                <a16:creationId xmlns:a16="http://schemas.microsoft.com/office/drawing/2014/main" id="{5ED4207F-1C4B-F736-55C5-F79EDC4DD622}"/>
              </a:ext>
            </a:extLst>
          </p:cNvPr>
          <p:cNvSpPr txBox="1">
            <a:spLocks/>
          </p:cNvSpPr>
          <p:nvPr/>
        </p:nvSpPr>
        <p:spPr>
          <a:xfrm>
            <a:off x="7788442" y="4611611"/>
            <a:ext cx="3360821" cy="1580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System is busy doing something. You will see this cursor when you open a new program.</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3863768C-E087-68B8-BF9E-2CB1A45459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6876" y="4571999"/>
            <a:ext cx="630679" cy="917351"/>
          </a:xfrm>
          <a:prstGeom prst="rect">
            <a:avLst/>
          </a:prstGeom>
          <a:noFill/>
          <a:ln>
            <a:noFill/>
          </a:ln>
          <a:effectLst/>
        </p:spPr>
      </p:pic>
      <p:pic>
        <p:nvPicPr>
          <p:cNvPr id="20" name="Picture 19">
            <a:extLst>
              <a:ext uri="{FF2B5EF4-FFF2-40B4-BE49-F238E27FC236}">
                <a16:creationId xmlns:a16="http://schemas.microsoft.com/office/drawing/2014/main" id="{832A1A40-E2F0-D4E9-5DCC-09A552EE1B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1562" y="3091043"/>
            <a:ext cx="609444" cy="705001"/>
          </a:xfrm>
          <a:prstGeom prst="rect">
            <a:avLst/>
          </a:prstGeom>
          <a:noFill/>
          <a:ln>
            <a:noFill/>
          </a:ln>
          <a:effectLst/>
        </p:spPr>
      </p:pic>
      <p:cxnSp>
        <p:nvCxnSpPr>
          <p:cNvPr id="21" name="Straight Connector 20">
            <a:extLst>
              <a:ext uri="{FF2B5EF4-FFF2-40B4-BE49-F238E27FC236}">
                <a16:creationId xmlns:a16="http://schemas.microsoft.com/office/drawing/2014/main" id="{C3089960-7449-9AF9-6454-1AC16FFAB074}"/>
              </a:ext>
            </a:extLst>
          </p:cNvPr>
          <p:cNvCxnSpPr>
            <a:cxnSpLocks/>
          </p:cNvCxnSpPr>
          <p:nvPr/>
        </p:nvCxnSpPr>
        <p:spPr>
          <a:xfrm flipH="1">
            <a:off x="2199357" y="3024345"/>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639659BC-D70D-A0FB-9777-8B66DA10964C}"/>
              </a:ext>
            </a:extLst>
          </p:cNvPr>
          <p:cNvSpPr txBox="1">
            <a:spLocks/>
          </p:cNvSpPr>
          <p:nvPr/>
        </p:nvSpPr>
        <p:spPr>
          <a:xfrm>
            <a:off x="7788442" y="3185829"/>
            <a:ext cx="3585410" cy="728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Click here to enter text.</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 Placeholder 3">
            <a:extLst>
              <a:ext uri="{FF2B5EF4-FFF2-40B4-BE49-F238E27FC236}">
                <a16:creationId xmlns:a16="http://schemas.microsoft.com/office/drawing/2014/main" id="{B297936B-DEDC-60AB-4BB6-85ED65E58468}"/>
              </a:ext>
            </a:extLst>
          </p:cNvPr>
          <p:cNvSpPr txBox="1">
            <a:spLocks/>
          </p:cNvSpPr>
          <p:nvPr/>
        </p:nvSpPr>
        <p:spPr>
          <a:xfrm>
            <a:off x="2999873" y="4611612"/>
            <a:ext cx="3689684" cy="1138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Cursor turns this shape when placed over a hyperlink, once clicked it takes you to that website.</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FF636FF-DCE1-20AA-2132-97A3C8F5139B}"/>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06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181706" y="1752518"/>
            <a:ext cx="5117452" cy="2388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Mouse normally has two buttons, a left and a right button. In order to select an item, you must click the left button. In order to open a menu from an item, click on the right mouse button. To open an item, double click using the left hand button.</a:t>
            </a:r>
          </a:p>
        </p:txBody>
      </p: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 Basics</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6" y="881457"/>
            <a:ext cx="5543761" cy="1117550"/>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More about the Mouse</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DAC741D-2462-C4BB-6EC4-919A543CA75F}"/>
              </a:ext>
            </a:extLst>
          </p:cNvPr>
          <p:cNvPicPr>
            <a:picLocks noChangeAspect="1"/>
          </p:cNvPicPr>
          <p:nvPr/>
        </p:nvPicPr>
        <p:blipFill>
          <a:blip r:embed="rId2"/>
          <a:stretch>
            <a:fillRect/>
          </a:stretch>
        </p:blipFill>
        <p:spPr>
          <a:xfrm>
            <a:off x="7399421" y="1620253"/>
            <a:ext cx="4531895" cy="4531895"/>
          </a:xfrm>
          <a:prstGeom prst="rect">
            <a:avLst/>
          </a:prstGeom>
        </p:spPr>
      </p:pic>
      <p:cxnSp>
        <p:nvCxnSpPr>
          <p:cNvPr id="13" name="Straight Connector 12">
            <a:extLst>
              <a:ext uri="{FF2B5EF4-FFF2-40B4-BE49-F238E27FC236}">
                <a16:creationId xmlns:a16="http://schemas.microsoft.com/office/drawing/2014/main" id="{0A88280A-8679-8E68-21FD-8A62C0EBFDD7}"/>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51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 Basics</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7" y="881458"/>
            <a:ext cx="5504800"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More about the Keyboard</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C3089960-7449-9AF9-6454-1AC16FFAB074}"/>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23EA7DF-D3E0-E762-E978-563A107561E2}"/>
              </a:ext>
            </a:extLst>
          </p:cNvPr>
          <p:cNvPicPr>
            <a:picLocks noChangeAspect="1"/>
          </p:cNvPicPr>
          <p:nvPr/>
        </p:nvPicPr>
        <p:blipFill rotWithShape="1">
          <a:blip r:embed="rId2"/>
          <a:srcRect t="21474" b="15790"/>
          <a:stretch/>
        </p:blipFill>
        <p:spPr>
          <a:xfrm>
            <a:off x="7684168" y="160419"/>
            <a:ext cx="4150895" cy="2604142"/>
          </a:xfrm>
          <a:prstGeom prst="rect">
            <a:avLst/>
          </a:prstGeom>
        </p:spPr>
      </p:pic>
      <p:sp>
        <p:nvSpPr>
          <p:cNvPr id="8" name="Text Placeholder 3">
            <a:extLst>
              <a:ext uri="{FF2B5EF4-FFF2-40B4-BE49-F238E27FC236}">
                <a16:creationId xmlns:a16="http://schemas.microsoft.com/office/drawing/2014/main" id="{B262B9A8-6D5C-E54F-0BD1-2D7383AC9C28}"/>
              </a:ext>
            </a:extLst>
          </p:cNvPr>
          <p:cNvSpPr txBox="1">
            <a:spLocks/>
          </p:cNvSpPr>
          <p:nvPr/>
        </p:nvSpPr>
        <p:spPr>
          <a:xfrm>
            <a:off x="2181705" y="2197769"/>
            <a:ext cx="8919431" cy="4074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Some keys have special functions, or uses:</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Shift Key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There are two of these. To make a capital letter, hold this key down and press the letter.</a:t>
            </a:r>
          </a:p>
          <a:p>
            <a:pPr marL="357188" indent="-342900">
              <a:lnSpc>
                <a:spcPct val="100000"/>
              </a:lnSpc>
              <a:spcBef>
                <a:spcPts val="0"/>
              </a:spcBef>
              <a:buClr>
                <a:srgbClr val="B6D1E1"/>
              </a:buClr>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F1 - F12 (Function Keys</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 Group of 12 keys that perform special functions.</a:t>
            </a:r>
          </a:p>
          <a:p>
            <a:pPr marL="357188" indent="-342900">
              <a:lnSpc>
                <a:spcPct val="100000"/>
              </a:lnSpc>
              <a:spcBef>
                <a:spcPts val="0"/>
              </a:spcBef>
              <a:buClr>
                <a:srgbClr val="B6D1E1"/>
              </a:buClr>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ct val="10000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Space Bar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This is a long key and its function is to make a space between words when you press it.</a:t>
            </a:r>
          </a:p>
          <a:p>
            <a:pPr marL="357188" indent="-342900">
              <a:lnSpc>
                <a:spcPct val="100000"/>
              </a:lnSpc>
              <a:spcBef>
                <a:spcPts val="0"/>
              </a:spcBef>
              <a:buClr>
                <a:srgbClr val="B6D1E1"/>
              </a:buClr>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Enter Key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Pressing this key gives you a new line.</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175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 Basics</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pic>
        <p:nvPicPr>
          <p:cNvPr id="2" name="Picture 1">
            <a:extLst>
              <a:ext uri="{FF2B5EF4-FFF2-40B4-BE49-F238E27FC236}">
                <a16:creationId xmlns:a16="http://schemas.microsoft.com/office/drawing/2014/main" id="{913BBB48-4784-6955-B12A-6E771E143612}"/>
              </a:ext>
            </a:extLst>
          </p:cNvPr>
          <p:cNvPicPr>
            <a:picLocks noChangeAspect="1"/>
          </p:cNvPicPr>
          <p:nvPr/>
        </p:nvPicPr>
        <p:blipFill rotWithShape="1">
          <a:blip r:embed="rId2"/>
          <a:srcRect l="19858" r="19858"/>
          <a:stretch/>
        </p:blipFill>
        <p:spPr>
          <a:xfrm>
            <a:off x="6753723" y="1427748"/>
            <a:ext cx="5438274" cy="3946692"/>
          </a:xfrm>
          <a:prstGeom prst="rect">
            <a:avLst/>
          </a:prstGeom>
        </p:spPr>
      </p:pic>
      <p:sp>
        <p:nvSpPr>
          <p:cNvPr id="3" name="Rectangle 2">
            <a:extLst>
              <a:ext uri="{FF2B5EF4-FFF2-40B4-BE49-F238E27FC236}">
                <a16:creationId xmlns:a16="http://schemas.microsoft.com/office/drawing/2014/main" id="{E3BEBC38-CE08-62A3-E29A-5491FDA93CC8}"/>
              </a:ext>
            </a:extLst>
          </p:cNvPr>
          <p:cNvSpPr/>
          <p:nvPr/>
        </p:nvSpPr>
        <p:spPr>
          <a:xfrm rot="16200000">
            <a:off x="5686926" y="-1098885"/>
            <a:ext cx="3978442" cy="9031705"/>
          </a:xfrm>
          <a:prstGeom prst="rect">
            <a:avLst/>
          </a:prstGeom>
          <a:gradFill>
            <a:gsLst>
              <a:gs pos="48000">
                <a:srgbClr val="84BFA4"/>
              </a:gs>
              <a:gs pos="99000">
                <a:srgbClr val="84BFA4">
                  <a:alpha val="48000"/>
                </a:srgbClr>
              </a:gs>
              <a:gs pos="77000">
                <a:srgbClr val="84BFA4">
                  <a:alpha val="32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4BEE5D9-FEA1-291E-200E-D235C3A4EF58}"/>
              </a:ext>
            </a:extLst>
          </p:cNvPr>
          <p:cNvSpPr txBox="1">
            <a:spLocks/>
          </p:cNvSpPr>
          <p:nvPr/>
        </p:nvSpPr>
        <p:spPr>
          <a:xfrm>
            <a:off x="3625492" y="2422358"/>
            <a:ext cx="3801999" cy="30159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gn="ctr">
              <a:lnSpc>
                <a:spcPts val="2560"/>
              </a:lnSpc>
              <a:spcBef>
                <a:spcPts val="0"/>
              </a:spcBef>
              <a:buClr>
                <a:srgbClr val="B6D1E1"/>
              </a:buClr>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A Peripheral is a device that is connected to a computer such as a printer, modem, mouse or a keyboard.</a:t>
            </a:r>
          </a:p>
          <a:p>
            <a:pPr marL="14288" indent="0" algn="ctr">
              <a:lnSpc>
                <a:spcPts val="2560"/>
              </a:lnSpc>
              <a:spcBef>
                <a:spcPts val="0"/>
              </a:spcBef>
              <a:buClr>
                <a:srgbClr val="B6D1E1"/>
              </a:buClr>
              <a:buNone/>
            </a:pP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8FC780D-0AB1-CA3C-146B-EFEBB671F8C2}"/>
              </a:ext>
            </a:extLst>
          </p:cNvPr>
          <p:cNvSpPr txBox="1"/>
          <p:nvPr/>
        </p:nvSpPr>
        <p:spPr>
          <a:xfrm>
            <a:off x="4088377" y="1426889"/>
            <a:ext cx="5504800" cy="784125"/>
          </a:xfrm>
          <a:prstGeom prst="rect">
            <a:avLst/>
          </a:prstGeom>
          <a:noFill/>
        </p:spPr>
        <p:txBody>
          <a:bodyPr wrap="square">
            <a:spAutoFit/>
          </a:bodyPr>
          <a:lstStyle/>
          <a:p>
            <a:pPr marL="14288">
              <a:lnSpc>
                <a:spcPts val="2560"/>
              </a:lnSpc>
              <a:buClr>
                <a:srgbClr val="B6D1E1"/>
              </a:buClr>
            </a:pPr>
            <a:r>
              <a:rPr lang="en-IE" sz="4000" b="1" dirty="0">
                <a:solidFill>
                  <a:schemeClr val="bg1"/>
                </a:solidFill>
                <a:highlight>
                  <a:srgbClr val="B6D1E1"/>
                </a:highlight>
                <a:latin typeface="Calibri" panose="020F0502020204030204" pitchFamily="34" charset="0"/>
                <a:ea typeface="Calibri" panose="020F0502020204030204" pitchFamily="34" charset="0"/>
                <a:cs typeface="Calibri" panose="020F0502020204030204" pitchFamily="34" charset="0"/>
              </a:rPr>
              <a:t> Peripherals</a:t>
            </a:r>
            <a:r>
              <a:rPr lang="en-IE" sz="4000" b="1" dirty="0">
                <a:solidFill>
                  <a:srgbClr val="B6D1E1"/>
                </a:solidFill>
                <a:highlight>
                  <a:srgbClr val="B6D1E1"/>
                </a:highlight>
                <a:latin typeface="Calibri" panose="020F0502020204030204" pitchFamily="34" charset="0"/>
                <a:ea typeface="Calibri" panose="020F0502020204030204" pitchFamily="34" charset="0"/>
                <a:cs typeface="Calibri" panose="020F0502020204030204" pitchFamily="34" charset="0"/>
              </a:rPr>
              <a:t>. </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221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 Basics</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6" y="881458"/>
            <a:ext cx="7654441"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How do you turn ON the computer? </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C3089960-7449-9AF9-6454-1AC16FFAB074}"/>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B262B9A8-6D5C-E54F-0BD1-2D7383AC9C28}"/>
              </a:ext>
            </a:extLst>
          </p:cNvPr>
          <p:cNvSpPr txBox="1">
            <a:spLocks/>
          </p:cNvSpPr>
          <p:nvPr/>
        </p:nvSpPr>
        <p:spPr>
          <a:xfrm>
            <a:off x="2181706" y="2197769"/>
            <a:ext cx="6352694" cy="4074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Technology is a fantastic marvel, constantly changing. Computers are no different, but do not allow this to put you off. Although computers are changing the basic functions remain the same.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may struggle to find the ON button, but don’t panic. If you struggle, just ask someone.</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EBBEE0A5-6FB4-0317-945E-58850F10E1BD}"/>
              </a:ext>
            </a:extLst>
          </p:cNvPr>
          <p:cNvGrpSpPr/>
          <p:nvPr/>
        </p:nvGrpSpPr>
        <p:grpSpPr>
          <a:xfrm>
            <a:off x="8962650" y="5192419"/>
            <a:ext cx="2788753" cy="578690"/>
            <a:chOff x="2045517" y="6166884"/>
            <a:chExt cx="2788753" cy="578690"/>
          </a:xfrm>
        </p:grpSpPr>
        <p:sp>
          <p:nvSpPr>
            <p:cNvPr id="3" name="Rectangle 2">
              <a:extLst>
                <a:ext uri="{FF2B5EF4-FFF2-40B4-BE49-F238E27FC236}">
                  <a16:creationId xmlns:a16="http://schemas.microsoft.com/office/drawing/2014/main" id="{B67EE36A-AB7E-960F-FC28-B7803A1309C0}"/>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F886971-D0C9-0BAB-890D-8E72E943B4F6}"/>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3C912A0-B09F-5C19-62B7-ECCD169A3044}"/>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Exercise 2</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Graphic 6" descr="Clipboard Partially Ticked outline">
              <a:extLst>
                <a:ext uri="{FF2B5EF4-FFF2-40B4-BE49-F238E27FC236}">
                  <a16:creationId xmlns:a16="http://schemas.microsoft.com/office/drawing/2014/main" id="{E174A29C-3BF1-BDFA-F406-4143E2F27A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pic>
        <p:nvPicPr>
          <p:cNvPr id="10" name="Graphic 9" descr="Cursor outline">
            <a:extLst>
              <a:ext uri="{FF2B5EF4-FFF2-40B4-BE49-F238E27FC236}">
                <a16:creationId xmlns:a16="http://schemas.microsoft.com/office/drawing/2014/main" id="{CB8ABCBA-057A-436A-770A-774A4C1356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52" y="2137610"/>
            <a:ext cx="2370221" cy="2370221"/>
          </a:xfrm>
          <a:prstGeom prst="rect">
            <a:avLst/>
          </a:prstGeom>
        </p:spPr>
      </p:pic>
    </p:spTree>
    <p:extLst>
      <p:ext uri="{BB962C8B-B14F-4D97-AF65-F5344CB8AC3E}">
        <p14:creationId xmlns:p14="http://schemas.microsoft.com/office/powerpoint/2010/main" val="1473400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C0D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74134" y="857817"/>
            <a:ext cx="11275247" cy="6321026"/>
          </a:xfrm>
          <a:prstGeom prst="rect">
            <a:avLst/>
          </a:prstGeom>
          <a:noFill/>
        </p:spPr>
        <p:txBody>
          <a:bodyPr wrap="square">
            <a:spAutoFit/>
          </a:bodyPr>
          <a:lstStyle/>
          <a:p>
            <a:pPr marL="806450" algn="just">
              <a:lnSpc>
                <a:spcPct val="150000"/>
              </a:lnSpc>
            </a:pPr>
            <a:endParaRPr lang="en-IE" sz="9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indent="-457200" algn="just">
              <a:lnSpc>
                <a:spcPts val="314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are the differences between a desktop and a laptop computer?</a:t>
            </a:r>
          </a:p>
          <a:p>
            <a:pPr marL="1263650" indent="-457200" algn="just">
              <a:lnSpc>
                <a:spcPts val="314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the main function of a mouse?</a:t>
            </a:r>
          </a:p>
          <a:p>
            <a:pPr marL="1263650" indent="-457200" algn="just">
              <a:lnSpc>
                <a:spcPts val="314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How many button does a mouse have?</a:t>
            </a:r>
          </a:p>
          <a:p>
            <a:pPr marL="1263650" indent="-457200" algn="just">
              <a:lnSpc>
                <a:spcPts val="314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Which of the following indicates that the system is buy or idle?</a:t>
            </a:r>
          </a:p>
          <a:p>
            <a:pPr marL="1557338" indent="-304800" algn="just">
              <a:lnSpc>
                <a:spcPts val="31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 hand </a:t>
            </a:r>
          </a:p>
          <a:p>
            <a:pPr marL="1557338" indent="-304800" algn="just">
              <a:lnSpc>
                <a:spcPts val="31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An hourglass </a:t>
            </a:r>
          </a:p>
          <a:p>
            <a:pPr marL="1557338" indent="-304800" algn="just">
              <a:lnSpc>
                <a:spcPts val="31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An I beam</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a peripheral?</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Name two common peripherals used with a computer?</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the purpose of the Function keys on a keyboard?</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does pressing the Enter key do when typing?</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does the space bar do when pressed on a keyboard?</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How do you use the Shift key to type capital letters?</a:t>
            </a:r>
          </a:p>
          <a:p>
            <a:pPr marL="1263650" indent="-457200" algn="just">
              <a:lnSpc>
                <a:spcPts val="3140"/>
              </a:lnSpc>
              <a:buClr>
                <a:srgbClr val="C0DCEA"/>
              </a:buClr>
              <a:buFont typeface="+mj-lt"/>
              <a:buAutoNum type="arabicPeriod" startAt="5"/>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ct val="150000"/>
              </a:lnSpc>
              <a:buClr>
                <a:srgbClr val="C0DCEA"/>
              </a:buClr>
              <a:buFont typeface="+mj-lt"/>
              <a:buAutoNum type="arabicPeriod" startAt="3"/>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BF1C9966-7903-929F-2A96-D9C466F619F8}"/>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id="{6351A2F2-81DA-F44C-B9F2-E68E08DB041D}"/>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following questions will test what you have learned so far</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594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8496" y="0"/>
            <a:ext cx="12183504" cy="4392118"/>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dirty="0"/>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732017" y="317449"/>
            <a:ext cx="7933335" cy="23453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80"/>
              </a:lnSpc>
              <a:spcBef>
                <a:spcPts val="0"/>
              </a:spcBef>
              <a:buClr>
                <a:srgbClr val="382B1B"/>
              </a:buClr>
              <a:buNone/>
            </a:pPr>
            <a:r>
              <a:rPr lang="en-GB" sz="2400" dirty="0">
                <a:solidFill>
                  <a:schemeClr val="bg1"/>
                </a:solidFill>
                <a:latin typeface="Calibri" panose="020F0502020204030204" pitchFamily="34" charset="0"/>
                <a:ea typeface="Calibri" panose="020F0502020204030204" pitchFamily="34" charset="0"/>
              </a:rPr>
              <a:t>Overall, digital skills are foundational for navigating and succeeding in a digitally-driven world, impacting nearly every aspect of personal and professional life. Are you mystified by computers? Intrigued by their power; yet hesitant to use them? Learning to use the computer doesn’t have to be a frightening prospect. This module will help you work through the basics of understanding computers. We will help you test your knowledge through tests and answers exercises. </a:t>
            </a:r>
          </a:p>
          <a:p>
            <a:pPr marL="0" indent="0">
              <a:lnSpc>
                <a:spcPts val="2580"/>
              </a:lnSpc>
              <a:spcBef>
                <a:spcPts val="0"/>
              </a:spcBef>
              <a:buClr>
                <a:srgbClr val="382B1B"/>
              </a:buClr>
              <a:buNone/>
            </a:pPr>
            <a:endParaRPr lang="sv-SE" sz="2400" dirty="0">
              <a:solidFill>
                <a:srgbClr val="382B1B"/>
              </a:solidFill>
              <a:latin typeface="Calibri" panose="020F0502020204030204" pitchFamily="34" charset="0"/>
              <a:ea typeface="Calibri" panose="020F0502020204030204" pitchFamily="34" charset="0"/>
            </a:endParaRPr>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688313" y="4736891"/>
            <a:ext cx="9400065" cy="19372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dirty="0">
                <a:solidFill>
                  <a:srgbClr val="84BFA4"/>
                </a:solidFill>
                <a:latin typeface="Calibri" panose="020F0502020204030204" pitchFamily="34" charset="0"/>
                <a:ea typeface="Calibri" panose="020F0502020204030204" pitchFamily="34" charset="0"/>
              </a:rPr>
              <a:t>The module is split into five sections, each covering a different aspect. Work through one section at a time. After completing each section, move over to the test booklet and complete the corresponding test questions. </a:t>
            </a:r>
          </a:p>
          <a:p>
            <a:pPr marL="0" indent="0">
              <a:lnSpc>
                <a:spcPts val="2680"/>
              </a:lnSpc>
              <a:spcBef>
                <a:spcPts val="0"/>
              </a:spcBef>
              <a:buClr>
                <a:srgbClr val="382B1B"/>
              </a:buClr>
              <a:buNone/>
            </a:pPr>
            <a:endParaRPr lang="sv-SE" sz="3000" b="1" i="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479599" y="4637361"/>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B5CE2CDE-D365-16D6-AC92-6D95CC40042F}"/>
              </a:ext>
            </a:extLst>
          </p:cNvPr>
          <p:cNvSpPr/>
          <p:nvPr/>
        </p:nvSpPr>
        <p:spPr>
          <a:xfrm>
            <a:off x="8719170" y="194728"/>
            <a:ext cx="4229293" cy="435915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dpi="0" rotWithShape="1">
            <a:blip r:embed="rId2"/>
            <a:srcRect/>
            <a:stretch>
              <a:fillRect l="-45994" r="-8420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DF5AE6B3-4176-60DF-A6D1-31F987F55EB1}"/>
              </a:ext>
            </a:extLst>
          </p:cNvPr>
          <p:cNvSpPr/>
          <p:nvPr/>
        </p:nvSpPr>
        <p:spPr>
          <a:xfrm>
            <a:off x="10389044" y="4112422"/>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20189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4784" y="985901"/>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96113" y="2228914"/>
            <a:ext cx="7176159" cy="3217862"/>
          </a:xfrm>
          <a:prstGeom prst="rect">
            <a:avLst/>
          </a:prstGeom>
        </p:spPr>
        <p:txBody>
          <a:bodyPr/>
          <a:lstStyle/>
          <a:p>
            <a:r>
              <a:rPr lang="en-GB" sz="6000" dirty="0">
                <a:effectLst/>
                <a:latin typeface="Calibri" panose="020F0502020204030204" pitchFamily="34" charset="0"/>
                <a:ea typeface="Calibri" panose="020F0502020204030204" pitchFamily="34" charset="0"/>
              </a:rPr>
              <a:t>Desktop</a:t>
            </a:r>
          </a:p>
          <a:p>
            <a:endParaRPr lang="en-GB" sz="6000" dirty="0">
              <a:effectLst/>
              <a:latin typeface="Calibri" panose="020F0502020204030204" pitchFamily="34" charset="0"/>
              <a:ea typeface="Calibri" panose="020F0502020204030204" pitchFamily="34" charset="0"/>
            </a:endParaRPr>
          </a:p>
          <a:p>
            <a:endParaRPr lang="en-GB"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287458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3" y="2368666"/>
            <a:ext cx="5933636" cy="19034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My Computer / This PC</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This icon opens up My Computer / This PC window. In this window you can see all the parts of the computer.</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My Documents</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My Documents is a folder that you can place any files that you may create.</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35352" y="411498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5599105"/>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39461" y="213727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Desktop</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293626" y="643445"/>
            <a:ext cx="8582921" cy="1784463"/>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The desktop is the entire area of your screen on your computer. You will find various small pictures called icons on the desktop. These include:</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12599D0-1F45-E571-012D-C96A88CA6BC3}"/>
              </a:ext>
            </a:extLst>
          </p:cNvPr>
          <p:cNvPicPr>
            <a:picLocks noChangeAspect="1"/>
          </p:cNvPicPr>
          <p:nvPr/>
        </p:nvPicPr>
        <p:blipFill rotWithShape="1">
          <a:blip r:embed="rId2"/>
          <a:srcRect l="34933" t="18536" r="34107" b="17985"/>
          <a:stretch/>
        </p:blipFill>
        <p:spPr>
          <a:xfrm>
            <a:off x="9946105" y="2614863"/>
            <a:ext cx="1154475" cy="1331495"/>
          </a:xfrm>
          <a:prstGeom prst="rect">
            <a:avLst/>
          </a:prstGeom>
        </p:spPr>
      </p:pic>
      <p:pic>
        <p:nvPicPr>
          <p:cNvPr id="14" name="Picture 13">
            <a:extLst>
              <a:ext uri="{FF2B5EF4-FFF2-40B4-BE49-F238E27FC236}">
                <a16:creationId xmlns:a16="http://schemas.microsoft.com/office/drawing/2014/main" id="{5EDD64F7-DBE8-21B7-2D0F-50F36154E5CD}"/>
              </a:ext>
            </a:extLst>
          </p:cNvPr>
          <p:cNvPicPr>
            <a:picLocks noChangeAspect="1"/>
          </p:cNvPicPr>
          <p:nvPr/>
        </p:nvPicPr>
        <p:blipFill>
          <a:blip r:embed="rId3"/>
          <a:stretch>
            <a:fillRect/>
          </a:stretch>
        </p:blipFill>
        <p:spPr>
          <a:xfrm>
            <a:off x="9844505" y="4247147"/>
            <a:ext cx="1240589" cy="1240589"/>
          </a:xfrm>
          <a:prstGeom prst="rect">
            <a:avLst/>
          </a:prstGeom>
        </p:spPr>
      </p:pic>
    </p:spTree>
    <p:extLst>
      <p:ext uri="{BB962C8B-B14F-4D97-AF65-F5344CB8AC3E}">
        <p14:creationId xmlns:p14="http://schemas.microsoft.com/office/powerpoint/2010/main" val="240874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2" y="625642"/>
            <a:ext cx="7698269" cy="2935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Recycle Bin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Recycle bin is like a litre bin. Everything you delete ends up in the recycle bin. Until you empty the recycle bin just like your litre bin, documents deleted will remain in the recycle bin. It can be a very useful tool in cases when you may delete something by a mistake, you can retrieve it back before you permanently delete by emptying the recycle bin.</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520" y="328079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601619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191334" y="56515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Desktop</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4" name="Picture 3">
            <a:extLst>
              <a:ext uri="{FF2B5EF4-FFF2-40B4-BE49-F238E27FC236}">
                <a16:creationId xmlns:a16="http://schemas.microsoft.com/office/drawing/2014/main" id="{707A90BD-F7D2-DF57-6BD9-DDB2D15FB2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335" y="3526842"/>
            <a:ext cx="6341349" cy="502148"/>
          </a:xfrm>
          <a:prstGeom prst="rect">
            <a:avLst/>
          </a:prstGeom>
          <a:noFill/>
          <a:ln>
            <a:noFill/>
          </a:ln>
        </p:spPr>
      </p:pic>
      <p:pic>
        <p:nvPicPr>
          <p:cNvPr id="13" name="Picture 12">
            <a:extLst>
              <a:ext uri="{FF2B5EF4-FFF2-40B4-BE49-F238E27FC236}">
                <a16:creationId xmlns:a16="http://schemas.microsoft.com/office/drawing/2014/main" id="{BAEC629F-B1D8-8F09-16B8-154EE5FF94E2}"/>
              </a:ext>
            </a:extLst>
          </p:cNvPr>
          <p:cNvPicPr>
            <a:picLocks noChangeAspect="1"/>
          </p:cNvPicPr>
          <p:nvPr/>
        </p:nvPicPr>
        <p:blipFill>
          <a:blip r:embed="rId3"/>
          <a:stretch>
            <a:fillRect/>
          </a:stretch>
        </p:blipFill>
        <p:spPr>
          <a:xfrm>
            <a:off x="10149306" y="1086852"/>
            <a:ext cx="1272674" cy="1272674"/>
          </a:xfrm>
          <a:prstGeom prst="rect">
            <a:avLst/>
          </a:prstGeom>
        </p:spPr>
      </p:pic>
      <p:sp>
        <p:nvSpPr>
          <p:cNvPr id="14" name="Text Placeholder 3">
            <a:extLst>
              <a:ext uri="{FF2B5EF4-FFF2-40B4-BE49-F238E27FC236}">
                <a16:creationId xmlns:a16="http://schemas.microsoft.com/office/drawing/2014/main" id="{C0368D8D-AA19-43A5-5D55-796C1C2208D7}"/>
              </a:ext>
            </a:extLst>
          </p:cNvPr>
          <p:cNvSpPr txBox="1">
            <a:spLocks/>
          </p:cNvSpPr>
          <p:nvPr/>
        </p:nvSpPr>
        <p:spPr>
          <a:xfrm>
            <a:off x="2422359" y="3288632"/>
            <a:ext cx="9216189" cy="4023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The Taskbar</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Taskbar is the name given to the grey bar at the bottom of the screen. It contains number of shortcuts to various programmes. The taskbar contains the start button on the left-hand side, which allows you to start programmes and also shut down the PC.</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96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520" y="328079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489324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191334" y="56515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Desktop</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10" name="Picture 9">
            <a:extLst>
              <a:ext uri="{FF2B5EF4-FFF2-40B4-BE49-F238E27FC236}">
                <a16:creationId xmlns:a16="http://schemas.microsoft.com/office/drawing/2014/main" id="{2B77C856-2DE4-0192-B432-471EAEEECF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4991" y="656339"/>
            <a:ext cx="3375780" cy="675156"/>
          </a:xfrm>
          <a:prstGeom prst="rect">
            <a:avLst/>
          </a:prstGeom>
          <a:noFill/>
          <a:ln>
            <a:noFill/>
          </a:ln>
        </p:spPr>
      </p:pic>
      <p:pic>
        <p:nvPicPr>
          <p:cNvPr id="15" name="Picture 14">
            <a:extLst>
              <a:ext uri="{FF2B5EF4-FFF2-40B4-BE49-F238E27FC236}">
                <a16:creationId xmlns:a16="http://schemas.microsoft.com/office/drawing/2014/main" id="{E37A6E84-8AF4-46B5-1829-FC1F6089F5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406" y="3737810"/>
            <a:ext cx="9215815" cy="272331"/>
          </a:xfrm>
          <a:prstGeom prst="rect">
            <a:avLst/>
          </a:prstGeom>
          <a:noFill/>
          <a:ln>
            <a:noFill/>
          </a:ln>
        </p:spPr>
      </p:pic>
      <p:grpSp>
        <p:nvGrpSpPr>
          <p:cNvPr id="17" name="Group 16">
            <a:extLst>
              <a:ext uri="{FF2B5EF4-FFF2-40B4-BE49-F238E27FC236}">
                <a16:creationId xmlns:a16="http://schemas.microsoft.com/office/drawing/2014/main" id="{12E1CE20-31E9-E41A-6FAA-C5EC5A9F8191}"/>
              </a:ext>
            </a:extLst>
          </p:cNvPr>
          <p:cNvGrpSpPr/>
          <p:nvPr/>
        </p:nvGrpSpPr>
        <p:grpSpPr>
          <a:xfrm>
            <a:off x="8545555" y="5272630"/>
            <a:ext cx="2788753" cy="578690"/>
            <a:chOff x="2045517" y="6166884"/>
            <a:chExt cx="2788753" cy="578690"/>
          </a:xfrm>
        </p:grpSpPr>
        <p:sp>
          <p:nvSpPr>
            <p:cNvPr id="19" name="Rectangle 18">
              <a:extLst>
                <a:ext uri="{FF2B5EF4-FFF2-40B4-BE49-F238E27FC236}">
                  <a16:creationId xmlns:a16="http://schemas.microsoft.com/office/drawing/2014/main" id="{4B212BF8-3C86-4B3B-E460-8C4380346CA4}"/>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CBD2DE-D6ED-55C9-CEC1-BF17D35744D0}"/>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40E2D5B-E6A3-17EC-3D31-047C03CA9068}"/>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Exercise 3</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2" name="Graphic 21" descr="Clipboard Partially Ticked outline">
              <a:extLst>
                <a:ext uri="{FF2B5EF4-FFF2-40B4-BE49-F238E27FC236}">
                  <a16:creationId xmlns:a16="http://schemas.microsoft.com/office/drawing/2014/main" id="{CE2374D4-2FC3-1950-9D0C-75C966E956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2084" y="6198780"/>
              <a:ext cx="520997" cy="520997"/>
            </a:xfrm>
            <a:prstGeom prst="rect">
              <a:avLst/>
            </a:prstGeom>
          </p:spPr>
        </p:pic>
      </p:grpSp>
      <p:sp>
        <p:nvSpPr>
          <p:cNvPr id="23" name="Text Placeholder 3">
            <a:extLst>
              <a:ext uri="{FF2B5EF4-FFF2-40B4-BE49-F238E27FC236}">
                <a16:creationId xmlns:a16="http://schemas.microsoft.com/office/drawing/2014/main" id="{2DED608F-F011-F9C5-06DD-AD93ABC8C786}"/>
              </a:ext>
            </a:extLst>
          </p:cNvPr>
          <p:cNvSpPr txBox="1">
            <a:spLocks/>
          </p:cNvSpPr>
          <p:nvPr/>
        </p:nvSpPr>
        <p:spPr>
          <a:xfrm>
            <a:off x="2440342" y="625642"/>
            <a:ext cx="9045805" cy="43634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It also contains amongst other icons</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the clock on the far-right hand side.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Every time you open an application (i.e. Word, Chrome, etc), it is launched in a ‘window’. These appear in the taskbar. You can have more than one window open at any given time and you can move between them by clicking on the name of window in the taskbar.</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can only work in one window at any given time.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6457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74134" y="1010217"/>
            <a:ext cx="11275247" cy="5325882"/>
          </a:xfrm>
          <a:prstGeom prst="rect">
            <a:avLst/>
          </a:prstGeom>
          <a:noFill/>
        </p:spPr>
        <p:txBody>
          <a:bodyPr wrap="square">
            <a:spAutoFit/>
          </a:bodyPr>
          <a:lstStyle/>
          <a:p>
            <a:pPr marL="806450" algn="just">
              <a:lnSpc>
                <a:spcPct val="150000"/>
              </a:lnSpc>
            </a:pPr>
            <a:endParaRPr lang="en-IE" sz="9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are the images on the desktop called?</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does the ‘My Computer / This PC’ icon allow you to do?</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the purpose of the ‘My Documents’ folder?</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happened to the files that are deleted from your computer?</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the Recycle Bin?</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Where is the taskbar located?</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does the taskbar contain?</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the function of the start Button?</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Can you work in multiple windows at the same time?</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How do you manage multiple windows?</a:t>
            </a:r>
          </a:p>
        </p:txBody>
      </p:sp>
      <p:sp>
        <p:nvSpPr>
          <p:cNvPr id="3" name="TextBox 2">
            <a:extLst>
              <a:ext uri="{FF2B5EF4-FFF2-40B4-BE49-F238E27FC236}">
                <a16:creationId xmlns:a16="http://schemas.microsoft.com/office/drawing/2014/main" id="{C0CD449E-10F8-A4E4-9356-8CCC0C467A9F}"/>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6BABBBF6-D55B-8E96-9E94-EBD0A8AAAC7B}"/>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following questions will test what you have learned so far</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5862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World Wide Web </a:t>
            </a: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5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89635" y="1843790"/>
            <a:ext cx="5944765" cy="43965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Internet is a set of computers all joined together in a network. The information they hold can be shared from one computer to another.</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Internet is like a library because you can find information on any subject you can imagine. This is referred to as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World Wide Web</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Information on the Internet is divided into parts called websites.</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What is World Wide Web?</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descr="Internet outline">
            <a:extLst>
              <a:ext uri="{FF2B5EF4-FFF2-40B4-BE49-F238E27FC236}">
                <a16:creationId xmlns:a16="http://schemas.microsoft.com/office/drawing/2014/main" id="{05B81F5A-FE06-85DA-A5A1-7A584E3FB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59514" y="3621504"/>
            <a:ext cx="2590801" cy="2590801"/>
          </a:xfrm>
          <a:prstGeom prst="rect">
            <a:avLst/>
          </a:prstGeom>
        </p:spPr>
      </p:pic>
    </p:spTree>
    <p:extLst>
      <p:ext uri="{BB962C8B-B14F-4D97-AF65-F5344CB8AC3E}">
        <p14:creationId xmlns:p14="http://schemas.microsoft.com/office/powerpoint/2010/main" val="2731549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843790"/>
            <a:ext cx="8839595" cy="5231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website</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is a set of pages called web pages. These can include text, pictures, sound and videos.  They contain information about different topics such as your business, life-style, films and so on.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Anyone can make a website. Your business can benefit from a website on the Internet.  A website can consist of single page or all singing, all dancing multiple pages site.</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In order to connect your computer to the Internet, you will need a device called a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modem</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 modem needs to be plugged into a telephone line.</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1117550"/>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What is a website?</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0458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Your computer will also need special software called a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web browser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on your PC. This is usually located on your computer when you buy the computer. There are number of web browsers including Internet Explorer, Chrome, Firefox…</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What else do I need?</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3">
            <a:extLst>
              <a:ext uri="{FF2B5EF4-FFF2-40B4-BE49-F238E27FC236}">
                <a16:creationId xmlns:a16="http://schemas.microsoft.com/office/drawing/2014/main" id="{B67B2106-FAE0-FB1A-B1DF-80E52159338E}"/>
              </a:ext>
            </a:extLst>
          </p:cNvPr>
          <p:cNvSpPr txBox="1">
            <a:spLocks/>
          </p:cNvSpPr>
          <p:nvPr/>
        </p:nvSpPr>
        <p:spPr>
          <a:xfrm>
            <a:off x="2397900" y="4595012"/>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open the web browser, the first web page you see is called the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homepage</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This can be changed to the homepage of your choice.</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0784529-FCF6-EE92-765F-13A1BD4D3206}"/>
              </a:ext>
            </a:extLst>
          </p:cNvPr>
          <p:cNvCxnSpPr>
            <a:cxnSpLocks/>
          </p:cNvCxnSpPr>
          <p:nvPr/>
        </p:nvCxnSpPr>
        <p:spPr>
          <a:xfrm flipH="1">
            <a:off x="2218017" y="444030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B410C87-1753-31BA-7CE1-4938D38A8910}"/>
              </a:ext>
            </a:extLst>
          </p:cNvPr>
          <p:cNvSpPr txBox="1"/>
          <p:nvPr/>
        </p:nvSpPr>
        <p:spPr>
          <a:xfrm>
            <a:off x="2397900" y="3811761"/>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How does this work?</a:t>
            </a:r>
          </a:p>
        </p:txBody>
      </p:sp>
    </p:spTree>
    <p:extLst>
      <p:ext uri="{BB962C8B-B14F-4D97-AF65-F5344CB8AC3E}">
        <p14:creationId xmlns:p14="http://schemas.microsoft.com/office/powerpoint/2010/main" val="33021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301648" y="1442739"/>
            <a:ext cx="9368984"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Every webpage has its own special address. This is called a Universal Resource Locator (URL).  A URL is split into four sections. These consist of:</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28803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301648" y="659488"/>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What is a Web Address?</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150CFFE3-D409-C29D-3149-1DBFDEE728D1}"/>
              </a:ext>
            </a:extLst>
          </p:cNvPr>
          <p:cNvGraphicFramePr>
            <a:graphicFrameLocks noGrp="1"/>
          </p:cNvGraphicFramePr>
          <p:nvPr>
            <p:extLst>
              <p:ext uri="{D42A27DB-BD31-4B8C-83A1-F6EECF244321}">
                <p14:modId xmlns:p14="http://schemas.microsoft.com/office/powerpoint/2010/main" val="2828749040"/>
              </p:ext>
            </p:extLst>
          </p:nvPr>
        </p:nvGraphicFramePr>
        <p:xfrm>
          <a:off x="2301648" y="2442117"/>
          <a:ext cx="9254248" cy="2511534"/>
        </p:xfrm>
        <a:graphic>
          <a:graphicData uri="http://schemas.openxmlformats.org/drawingml/2006/table">
            <a:tbl>
              <a:tblPr firstRow="1" firstCol="1" bandRow="1">
                <a:tableStyleId>{5C22544A-7EE6-4342-B048-85BDC9FD1C3A}</a:tableStyleId>
              </a:tblPr>
              <a:tblGrid>
                <a:gridCol w="2313061">
                  <a:extLst>
                    <a:ext uri="{9D8B030D-6E8A-4147-A177-3AD203B41FA5}">
                      <a16:colId xmlns:a16="http://schemas.microsoft.com/office/drawing/2014/main" val="307585470"/>
                    </a:ext>
                  </a:extLst>
                </a:gridCol>
                <a:gridCol w="2313061">
                  <a:extLst>
                    <a:ext uri="{9D8B030D-6E8A-4147-A177-3AD203B41FA5}">
                      <a16:colId xmlns:a16="http://schemas.microsoft.com/office/drawing/2014/main" val="1187737144"/>
                    </a:ext>
                  </a:extLst>
                </a:gridCol>
                <a:gridCol w="2314063">
                  <a:extLst>
                    <a:ext uri="{9D8B030D-6E8A-4147-A177-3AD203B41FA5}">
                      <a16:colId xmlns:a16="http://schemas.microsoft.com/office/drawing/2014/main" val="2079662817"/>
                    </a:ext>
                  </a:extLst>
                </a:gridCol>
                <a:gridCol w="2314063">
                  <a:extLst>
                    <a:ext uri="{9D8B030D-6E8A-4147-A177-3AD203B41FA5}">
                      <a16:colId xmlns:a16="http://schemas.microsoft.com/office/drawing/2014/main" val="3880134100"/>
                    </a:ext>
                  </a:extLst>
                </a:gridCol>
              </a:tblGrid>
              <a:tr h="492821">
                <a:tc gridSpan="4">
                  <a:txBody>
                    <a:bodyPr/>
                    <a:lstStyle/>
                    <a:p>
                      <a:pPr algn="ctr">
                        <a:lnSpc>
                          <a:spcPct val="150000"/>
                        </a:lnSpc>
                      </a:pPr>
                      <a:r>
                        <a:rPr lang="en-GB" sz="2400" b="1" u="sng" dirty="0">
                          <a:solidFill>
                            <a:schemeClr val="bg1"/>
                          </a:solidFill>
                          <a:effectLst/>
                          <a:hlinkClick r:id="rId2">
                            <a:extLst>
                              <a:ext uri="{A12FA001-AC4F-418D-AE19-62706E023703}">
                                <ahyp:hlinkClr xmlns:ahyp="http://schemas.microsoft.com/office/drawing/2018/hyperlinkcolor" val="tx"/>
                              </a:ext>
                            </a:extLst>
                          </a:hlinkClick>
                        </a:rPr>
                        <a:t>http://www.3Kitchens.eu</a:t>
                      </a:r>
                      <a:endParaRPr lang="en-IE" sz="24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84BFA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2999165"/>
                  </a:ext>
                </a:extLst>
              </a:tr>
              <a:tr h="492821">
                <a:tc>
                  <a:txBody>
                    <a:bodyPr/>
                    <a:lstStyle/>
                    <a:p>
                      <a:pPr algn="just">
                        <a:lnSpc>
                          <a:spcPct val="150000"/>
                        </a:lnSpc>
                      </a:pPr>
                      <a:r>
                        <a:rPr lang="en-GB" sz="2400" b="1">
                          <a:solidFill>
                            <a:schemeClr val="bg1"/>
                          </a:solidFill>
                          <a:effectLst/>
                        </a:rPr>
                        <a:t>http://</a:t>
                      </a:r>
                      <a:endParaRPr lang="en-IE" sz="2400" b="1">
                        <a:solidFill>
                          <a:schemeClr val="bg1"/>
                        </a:solidFill>
                        <a:effectLst/>
                        <a:latin typeface="Arial" panose="020B0604020202020204" pitchFamily="34" charset="0"/>
                        <a:ea typeface="Arial" panose="020B0604020202020204" pitchFamily="34" charset="0"/>
                      </a:endParaRPr>
                    </a:p>
                  </a:txBody>
                  <a:tcPr marL="68580" marR="68580" marT="0" marB="0">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just">
                        <a:lnSpc>
                          <a:spcPct val="150000"/>
                        </a:lnSpc>
                      </a:pPr>
                      <a:r>
                        <a:rPr lang="en-GB" sz="2400" b="1" dirty="0">
                          <a:solidFill>
                            <a:schemeClr val="bg1"/>
                          </a:solidFill>
                          <a:effectLst/>
                        </a:rPr>
                        <a:t>www.</a:t>
                      </a:r>
                      <a:endParaRPr lang="en-IE" sz="24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just">
                        <a:lnSpc>
                          <a:spcPct val="150000"/>
                        </a:lnSpc>
                      </a:pPr>
                      <a:r>
                        <a:rPr lang="en-GB" sz="2400" b="1" dirty="0">
                          <a:solidFill>
                            <a:schemeClr val="bg1"/>
                          </a:solidFill>
                          <a:effectLst/>
                        </a:rPr>
                        <a:t>3Kitchens</a:t>
                      </a:r>
                      <a:endParaRPr lang="en-IE" sz="24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just">
                        <a:lnSpc>
                          <a:spcPct val="150000"/>
                        </a:lnSpc>
                      </a:pPr>
                      <a:r>
                        <a:rPr lang="en-GB" sz="2400" b="1" dirty="0">
                          <a:solidFill>
                            <a:schemeClr val="bg1"/>
                          </a:solidFill>
                          <a:effectLst/>
                        </a:rPr>
                        <a:t>.</a:t>
                      </a:r>
                      <a:r>
                        <a:rPr lang="en-GB" sz="2400" b="1" dirty="0" err="1">
                          <a:solidFill>
                            <a:schemeClr val="bg1"/>
                          </a:solidFill>
                          <a:effectLst/>
                        </a:rPr>
                        <a:t>eu</a:t>
                      </a:r>
                      <a:endParaRPr lang="en-IE" sz="24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extLst>
                  <a:ext uri="{0D108BD9-81ED-4DB2-BD59-A6C34878D82A}">
                    <a16:rowId xmlns:a16="http://schemas.microsoft.com/office/drawing/2014/main" val="2659138155"/>
                  </a:ext>
                </a:extLst>
              </a:tr>
              <a:tr h="1525892">
                <a:tc>
                  <a:txBody>
                    <a:bodyPr/>
                    <a:lstStyle/>
                    <a:p>
                      <a:pPr algn="l">
                        <a:lnSpc>
                          <a:spcPts val="1700"/>
                        </a:lnSpc>
                      </a:pPr>
                      <a:r>
                        <a:rPr lang="en-GB" sz="1800">
                          <a:solidFill>
                            <a:srgbClr val="382B1B"/>
                          </a:solidFill>
                          <a:effectLst/>
                        </a:rPr>
                        <a:t>Hypertext Transfer Protocol: This part tells the computer how to send information to and from your computer.</a:t>
                      </a:r>
                      <a:endParaRPr lang="en-IE" sz="180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lang="en-GB" sz="1800" dirty="0">
                          <a:solidFill>
                            <a:srgbClr val="382B1B"/>
                          </a:solidFill>
                          <a:effectLst/>
                        </a:rPr>
                        <a:t>World Wide Web</a:t>
                      </a:r>
                      <a:endParaRPr lang="en-IE" sz="1800" dirty="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lang="en-GB" sz="1800">
                          <a:solidFill>
                            <a:srgbClr val="382B1B"/>
                          </a:solidFill>
                          <a:effectLst/>
                        </a:rPr>
                        <a:t>Site name: This is the name of your website</a:t>
                      </a:r>
                      <a:endParaRPr lang="en-IE" sz="180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lang="en-GB" sz="1800" dirty="0">
                          <a:solidFill>
                            <a:srgbClr val="382B1B"/>
                          </a:solidFill>
                          <a:effectLst/>
                        </a:rPr>
                        <a:t>This is the domain name. This part tells you the kind of website and sometimes the country it comes from.</a:t>
                      </a:r>
                      <a:endParaRPr lang="en-IE" sz="1800" dirty="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4479060"/>
                  </a:ext>
                </a:extLst>
              </a:tr>
            </a:tbl>
          </a:graphicData>
        </a:graphic>
      </p:graphicFrame>
      <p:sp>
        <p:nvSpPr>
          <p:cNvPr id="7" name="Text Placeholder 3">
            <a:extLst>
              <a:ext uri="{FF2B5EF4-FFF2-40B4-BE49-F238E27FC236}">
                <a16:creationId xmlns:a16="http://schemas.microsoft.com/office/drawing/2014/main" id="{A41DC608-1F9E-10E5-1BE6-2651891E8E97}"/>
              </a:ext>
            </a:extLst>
          </p:cNvPr>
          <p:cNvSpPr txBox="1">
            <a:spLocks/>
          </p:cNvSpPr>
          <p:nvPr/>
        </p:nvSpPr>
        <p:spPr>
          <a:xfrm>
            <a:off x="2301648" y="5109753"/>
            <a:ext cx="9368984"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move your cursor around the webpage, sometimes you will see it changes its shape to a hand which indicates that you have found a link to another website. This is called a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hyperlink</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997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9" y="0"/>
            <a:ext cx="4438364"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880656" y="603873"/>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592021" y="603873"/>
            <a:ext cx="4804984" cy="689519"/>
          </a:xfrm>
        </p:spPr>
        <p:txBody>
          <a:bodyPr/>
          <a:lstStyle/>
          <a:p>
            <a:r>
              <a:rPr lang="en-GB" sz="2400" dirty="0">
                <a:effectLst/>
                <a:latin typeface="Calibri" panose="020F0502020204030204" pitchFamily="34" charset="0"/>
                <a:ea typeface="Calibri" panose="020F0502020204030204" pitchFamily="34" charset="0"/>
              </a:rPr>
              <a:t>Computer Components</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880656" y="1285245"/>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592021" y="1288453"/>
            <a:ext cx="4804984" cy="689519"/>
          </a:xfrm>
        </p:spPr>
        <p:txBody>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rPr>
              <a:t>Computer Basics</a:t>
            </a: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641685"/>
            <a:ext cx="3717731" cy="124264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DIGITAL SKILLS</a:t>
            </a:r>
          </a:p>
        </p:txBody>
      </p:sp>
      <p:sp>
        <p:nvSpPr>
          <p:cNvPr id="11" name="Graphic 4">
            <a:extLst>
              <a:ext uri="{FF2B5EF4-FFF2-40B4-BE49-F238E27FC236}">
                <a16:creationId xmlns:a16="http://schemas.microsoft.com/office/drawing/2014/main" id="{F951E37E-6F13-84DE-CF61-486EB7682733}"/>
              </a:ext>
            </a:extLst>
          </p:cNvPr>
          <p:cNvSpPr/>
          <p:nvPr/>
        </p:nvSpPr>
        <p:spPr>
          <a:xfrm>
            <a:off x="2456636" y="41853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Text Placeholder 22">
            <a:extLst>
              <a:ext uri="{FF2B5EF4-FFF2-40B4-BE49-F238E27FC236}">
                <a16:creationId xmlns:a16="http://schemas.microsoft.com/office/drawing/2014/main" id="{C16580DF-D771-966F-043C-4E9AA9071F38}"/>
              </a:ext>
            </a:extLst>
          </p:cNvPr>
          <p:cNvSpPr txBox="1">
            <a:spLocks/>
          </p:cNvSpPr>
          <p:nvPr/>
        </p:nvSpPr>
        <p:spPr>
          <a:xfrm>
            <a:off x="5880656" y="1966618"/>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0" name="Text Placeholder 24">
            <a:extLst>
              <a:ext uri="{FF2B5EF4-FFF2-40B4-BE49-F238E27FC236}">
                <a16:creationId xmlns:a16="http://schemas.microsoft.com/office/drawing/2014/main" id="{7D7CAC49-AFCF-88AD-8793-4DA1BABE451F}"/>
              </a:ext>
            </a:extLst>
          </p:cNvPr>
          <p:cNvSpPr txBox="1">
            <a:spLocks/>
          </p:cNvSpPr>
          <p:nvPr/>
        </p:nvSpPr>
        <p:spPr>
          <a:xfrm>
            <a:off x="6592021" y="1973034"/>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Desktop</a:t>
            </a:r>
          </a:p>
        </p:txBody>
      </p:sp>
      <p:sp>
        <p:nvSpPr>
          <p:cNvPr id="4" name="Text Placeholder 18">
            <a:extLst>
              <a:ext uri="{FF2B5EF4-FFF2-40B4-BE49-F238E27FC236}">
                <a16:creationId xmlns:a16="http://schemas.microsoft.com/office/drawing/2014/main" id="{704EBF56-F781-B755-E825-30CAEBFBC3FC}"/>
              </a:ext>
            </a:extLst>
          </p:cNvPr>
          <p:cNvSpPr txBox="1">
            <a:spLocks/>
          </p:cNvSpPr>
          <p:nvPr/>
        </p:nvSpPr>
        <p:spPr>
          <a:xfrm>
            <a:off x="5888677" y="2681326"/>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0">
            <a:extLst>
              <a:ext uri="{FF2B5EF4-FFF2-40B4-BE49-F238E27FC236}">
                <a16:creationId xmlns:a16="http://schemas.microsoft.com/office/drawing/2014/main" id="{FEB20137-4BA1-E716-9569-AC40D0568B7A}"/>
              </a:ext>
            </a:extLst>
          </p:cNvPr>
          <p:cNvSpPr txBox="1">
            <a:spLocks/>
          </p:cNvSpPr>
          <p:nvPr/>
        </p:nvSpPr>
        <p:spPr>
          <a:xfrm>
            <a:off x="6600042" y="268132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rPr>
              <a:t>World Wide Web</a:t>
            </a:r>
          </a:p>
        </p:txBody>
      </p:sp>
      <p:sp>
        <p:nvSpPr>
          <p:cNvPr id="6" name="Text Placeholder 22">
            <a:extLst>
              <a:ext uri="{FF2B5EF4-FFF2-40B4-BE49-F238E27FC236}">
                <a16:creationId xmlns:a16="http://schemas.microsoft.com/office/drawing/2014/main" id="{27C5F471-72A0-4A34-0C43-374D79A32713}"/>
              </a:ext>
            </a:extLst>
          </p:cNvPr>
          <p:cNvSpPr txBox="1">
            <a:spLocks/>
          </p:cNvSpPr>
          <p:nvPr/>
        </p:nvSpPr>
        <p:spPr>
          <a:xfrm>
            <a:off x="5888677" y="3362698"/>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05</a:t>
            </a:r>
          </a:p>
        </p:txBody>
      </p:sp>
      <p:sp>
        <p:nvSpPr>
          <p:cNvPr id="7" name="Text Placeholder 24">
            <a:extLst>
              <a:ext uri="{FF2B5EF4-FFF2-40B4-BE49-F238E27FC236}">
                <a16:creationId xmlns:a16="http://schemas.microsoft.com/office/drawing/2014/main" id="{520EDF4C-A853-9320-3068-2B059D2F296E}"/>
              </a:ext>
            </a:extLst>
          </p:cNvPr>
          <p:cNvSpPr txBox="1">
            <a:spLocks/>
          </p:cNvSpPr>
          <p:nvPr/>
        </p:nvSpPr>
        <p:spPr>
          <a:xfrm>
            <a:off x="6600042" y="336590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Email</a:t>
            </a:r>
          </a:p>
        </p:txBody>
      </p:sp>
      <p:sp>
        <p:nvSpPr>
          <p:cNvPr id="3" name="TextBox 2">
            <a:extLst>
              <a:ext uri="{FF2B5EF4-FFF2-40B4-BE49-F238E27FC236}">
                <a16:creationId xmlns:a16="http://schemas.microsoft.com/office/drawing/2014/main" id="{00995DE5-A03D-F796-7F23-0676C1C963AD}"/>
              </a:ext>
            </a:extLst>
          </p:cNvPr>
          <p:cNvSpPr txBox="1"/>
          <p:nvPr/>
        </p:nvSpPr>
        <p:spPr>
          <a:xfrm>
            <a:off x="543583" y="1892550"/>
            <a:ext cx="3219137" cy="1341586"/>
          </a:xfrm>
          <a:prstGeom prst="rect">
            <a:avLst/>
          </a:prstGeom>
          <a:noFill/>
        </p:spPr>
        <p:txBody>
          <a:bodyPr wrap="square">
            <a:spAutoFit/>
          </a:bodyPr>
          <a:lstStyle/>
          <a:p>
            <a:pPr>
              <a:lnSpc>
                <a:spcPct val="115000"/>
              </a:lnSpc>
            </a:pPr>
            <a:r>
              <a:rPr lang="en-GB" sz="2400" b="1" dirty="0">
                <a:solidFill>
                  <a:schemeClr val="bg1"/>
                </a:solidFill>
                <a:effectLst/>
                <a:latin typeface="Calibri" panose="020F0502020204030204" pitchFamily="34" charset="0"/>
                <a:ea typeface="Arial" panose="020B0604020202020204" pitchFamily="34" charset="0"/>
                <a:cs typeface="Calibri" panose="020F0502020204030204" pitchFamily="34" charset="0"/>
              </a:rPr>
              <a:t>Ideal as a starter introductio</a:t>
            </a:r>
            <a:r>
              <a:rPr lang="en-GB" sz="2400" b="1" dirty="0">
                <a:solidFill>
                  <a:schemeClr val="bg1"/>
                </a:solidFill>
                <a:latin typeface="Calibri" panose="020F0502020204030204" pitchFamily="34" charset="0"/>
                <a:ea typeface="Arial" panose="020B0604020202020204" pitchFamily="34" charset="0"/>
                <a:cs typeface="Calibri" panose="020F0502020204030204" pitchFamily="34" charset="0"/>
              </a:rPr>
              <a:t>n to digital skills in the workplace </a:t>
            </a:r>
            <a:endParaRPr lang="en-IE" sz="2400"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7B0F8CE-D3CB-33CA-45E6-747EA880A127}"/>
              </a:ext>
            </a:extLst>
          </p:cNvPr>
          <p:cNvPicPr>
            <a:picLocks noChangeAspect="1"/>
          </p:cNvPicPr>
          <p:nvPr/>
        </p:nvPicPr>
        <p:blipFill>
          <a:blip r:embed="rId2"/>
          <a:stretch>
            <a:fillRect/>
          </a:stretch>
        </p:blipFill>
        <p:spPr>
          <a:xfrm>
            <a:off x="5792901" y="5694520"/>
            <a:ext cx="2204197" cy="464740"/>
          </a:xfrm>
          <a:prstGeom prst="rect">
            <a:avLst/>
          </a:prstGeom>
        </p:spPr>
      </p:pic>
      <p:pic>
        <p:nvPicPr>
          <p:cNvPr id="14" name="Picture 13" descr="A close-up of a text&#10;&#10;Description automatically generated">
            <a:extLst>
              <a:ext uri="{FF2B5EF4-FFF2-40B4-BE49-F238E27FC236}">
                <a16:creationId xmlns:a16="http://schemas.microsoft.com/office/drawing/2014/main" id="{796E4866-5DC8-B0BA-2B86-83AD990370B2}"/>
              </a:ext>
            </a:extLst>
          </p:cNvPr>
          <p:cNvPicPr>
            <a:picLocks noChangeAspect="1"/>
          </p:cNvPicPr>
          <p:nvPr/>
        </p:nvPicPr>
        <p:blipFill>
          <a:blip r:embed="rId3"/>
          <a:stretch>
            <a:fillRect/>
          </a:stretch>
        </p:blipFill>
        <p:spPr>
          <a:xfrm>
            <a:off x="8254388" y="5569547"/>
            <a:ext cx="3619526" cy="638180"/>
          </a:xfrm>
          <a:prstGeom prst="rect">
            <a:avLst/>
          </a:prstGeom>
        </p:spPr>
      </p:pic>
    </p:spTree>
    <p:extLst>
      <p:ext uri="{BB962C8B-B14F-4D97-AF65-F5344CB8AC3E}">
        <p14:creationId xmlns:p14="http://schemas.microsoft.com/office/powerpoint/2010/main" val="275880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 hyperlink is another page. This is shown by a word or few words, usually in a different colour and underlined.</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place your mouse pointer over a hyperlink, the address of the URL appears in the status bar at the bottom left-hand corner of the screen. This can sometimes be very long. You need not worry as you will not need to remember this. When you click on the hyperlink, this will open up a new page on your screen.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can move around the website using the navigator tool bar.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What is a hyperlink?</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972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 tool bar is a set of pictures or icons that are displayed across the top that allows you to move around the website. The navigator tool bar will be covered in greater details in the next edition.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Website is a page or group of pages on the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World Wide Web</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This is an area dedicated to a particular person or company’s area.</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load the web browser, the system will load your homepage. A website you have chosen to be your default.</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What is a Navigator Tool Bar?</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0873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4399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can move around the website using the navigation toolbar.</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78593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This will take you back to the last page you have visited.</a:t>
            </a:r>
          </a:p>
          <a:p>
            <a:pPr marL="178593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78593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forward button brings you forward again.</a:t>
            </a:r>
          </a:p>
          <a:p>
            <a:pPr marL="178593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78593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This opens up a folder where you can save all your favourite sites, which you can access with ease.</a:t>
            </a:r>
          </a:p>
          <a:p>
            <a:pPr marL="178593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can download files from the Internet. When you click on the link, a window will open asking you where you want to put the file.</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What is a Navigator Tool Bar?</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058A9C4-DA59-2E42-5F1B-49B7FF05E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687" y="2584174"/>
            <a:ext cx="592704" cy="459065"/>
          </a:xfrm>
          <a:prstGeom prst="rect">
            <a:avLst/>
          </a:prstGeom>
        </p:spPr>
      </p:pic>
      <p:pic>
        <p:nvPicPr>
          <p:cNvPr id="4" name="Picture 3">
            <a:extLst>
              <a:ext uri="{FF2B5EF4-FFF2-40B4-BE49-F238E27FC236}">
                <a16:creationId xmlns:a16="http://schemas.microsoft.com/office/drawing/2014/main" id="{A0AEBF62-945F-675E-0DF7-28AC8B697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687" y="3347593"/>
            <a:ext cx="613107" cy="466206"/>
          </a:xfrm>
          <a:prstGeom prst="rect">
            <a:avLst/>
          </a:prstGeom>
        </p:spPr>
      </p:pic>
      <p:pic>
        <p:nvPicPr>
          <p:cNvPr id="5" name="Picture 4">
            <a:extLst>
              <a:ext uri="{FF2B5EF4-FFF2-40B4-BE49-F238E27FC236}">
                <a16:creationId xmlns:a16="http://schemas.microsoft.com/office/drawing/2014/main" id="{A66DEE4D-8597-653E-F039-79453EA1B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434" y="4126640"/>
            <a:ext cx="613107" cy="517213"/>
          </a:xfrm>
          <a:prstGeom prst="rect">
            <a:avLst/>
          </a:prstGeom>
        </p:spPr>
      </p:pic>
      <p:cxnSp>
        <p:nvCxnSpPr>
          <p:cNvPr id="6" name="Straight Connector 5">
            <a:extLst>
              <a:ext uri="{FF2B5EF4-FFF2-40B4-BE49-F238E27FC236}">
                <a16:creationId xmlns:a16="http://schemas.microsoft.com/office/drawing/2014/main" id="{32CFA2E2-91E1-8ABC-2C02-5AF6212D302B}"/>
              </a:ext>
            </a:extLst>
          </p:cNvPr>
          <p:cNvCxnSpPr>
            <a:cxnSpLocks/>
          </p:cNvCxnSpPr>
          <p:nvPr/>
        </p:nvCxnSpPr>
        <p:spPr>
          <a:xfrm flipH="1">
            <a:off x="2206160" y="240993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1E87930-CAE2-9CB3-33E3-0B29B57E171D}"/>
              </a:ext>
            </a:extLst>
          </p:cNvPr>
          <p:cNvCxnSpPr>
            <a:cxnSpLocks/>
          </p:cNvCxnSpPr>
          <p:nvPr/>
        </p:nvCxnSpPr>
        <p:spPr>
          <a:xfrm flipH="1">
            <a:off x="2206160" y="320064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D926FF-2D7B-9B89-5DD1-4895B0DACC8B}"/>
              </a:ext>
            </a:extLst>
          </p:cNvPr>
          <p:cNvCxnSpPr>
            <a:cxnSpLocks/>
          </p:cNvCxnSpPr>
          <p:nvPr/>
        </p:nvCxnSpPr>
        <p:spPr>
          <a:xfrm flipH="1">
            <a:off x="2206160" y="478207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160454-C3FE-30EC-6670-CA83243D6DCA}"/>
              </a:ext>
            </a:extLst>
          </p:cNvPr>
          <p:cNvCxnSpPr>
            <a:cxnSpLocks/>
          </p:cNvCxnSpPr>
          <p:nvPr/>
        </p:nvCxnSpPr>
        <p:spPr>
          <a:xfrm flipH="1">
            <a:off x="2226038" y="390080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079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0" y="542553"/>
            <a:ext cx="2655425"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 Typical Address </a:t>
            </a: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484211" y="1826443"/>
            <a:ext cx="4511859"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990" t="4156"/>
          <a:stretch/>
        </p:blipFill>
        <p:spPr>
          <a:xfrm flipH="1">
            <a:off x="4204460" y="153810"/>
            <a:ext cx="7987540" cy="6465651"/>
          </a:xfrm>
          <a:prstGeom prst="rect">
            <a:avLst/>
          </a:prstGeom>
          <a:noFill/>
        </p:spPr>
      </p:pic>
      <p:sp>
        <p:nvSpPr>
          <p:cNvPr id="7" name="TextBox 6">
            <a:extLst>
              <a:ext uri="{FF2B5EF4-FFF2-40B4-BE49-F238E27FC236}">
                <a16:creationId xmlns:a16="http://schemas.microsoft.com/office/drawing/2014/main" id="{83FF7251-560B-D36E-D069-972F5C0C45E0}"/>
              </a:ext>
            </a:extLst>
          </p:cNvPr>
          <p:cNvSpPr txBox="1"/>
          <p:nvPr/>
        </p:nvSpPr>
        <p:spPr>
          <a:xfrm>
            <a:off x="891209" y="2701477"/>
            <a:ext cx="2792896" cy="2556469"/>
          </a:xfrm>
          <a:prstGeom prst="rect">
            <a:avLst/>
          </a:prstGeom>
          <a:noFill/>
        </p:spPr>
        <p:txBody>
          <a:bodyPr wrap="square">
            <a:spAutoFit/>
          </a:bodyPr>
          <a:lstStyle/>
          <a:p>
            <a:pPr>
              <a:lnSpc>
                <a:spcPts val="2440"/>
              </a:lnSpc>
            </a:pPr>
            <a:r>
              <a:rPr lang="en-IE" sz="2400" dirty="0">
                <a:solidFill>
                  <a:srgbClr val="382B1B"/>
                </a:solidFill>
                <a:effectLst/>
                <a:latin typeface="Calibri" panose="020F0502020204030204" pitchFamily="34" charset="0"/>
                <a:ea typeface="Arial" panose="020B0604020202020204" pitchFamily="34" charset="0"/>
              </a:rPr>
              <a:t>Every page of the website has its own address, to ensure that we can find it. This is called the Universal Resource Locator or URL for short.</a:t>
            </a:r>
            <a:endParaRPr lang="en-IE" sz="2400" dirty="0">
              <a:solidFill>
                <a:srgbClr val="382B1B"/>
              </a:solidFill>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A233DF37-51B4-C7B4-8614-44129357C985}"/>
              </a:ext>
            </a:extLst>
          </p:cNvPr>
          <p:cNvSpPr txBox="1"/>
          <p:nvPr/>
        </p:nvSpPr>
        <p:spPr>
          <a:xfrm>
            <a:off x="758686" y="1909177"/>
            <a:ext cx="3932583" cy="523220"/>
          </a:xfrm>
          <a:prstGeom prst="rect">
            <a:avLst/>
          </a:prstGeom>
          <a:noFill/>
        </p:spPr>
        <p:txBody>
          <a:bodyPr wrap="square">
            <a:spAutoFit/>
          </a:bodyPr>
          <a:lstStyle/>
          <a:p>
            <a:r>
              <a:rPr lang="en-IE" sz="2800" u="sng" dirty="0">
                <a:solidFill>
                  <a:srgbClr val="84BFA4"/>
                </a:solidFill>
                <a:effectLst/>
                <a:latin typeface="Calibri" panose="020F050202020403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http://www.3Kitchens.eu</a:t>
            </a:r>
            <a:r>
              <a:rPr lang="en-IE" sz="2800" dirty="0">
                <a:solidFill>
                  <a:srgbClr val="84BFA4"/>
                </a:solidFill>
                <a:effectLst/>
              </a:rPr>
              <a:t> </a:t>
            </a:r>
            <a:endParaRPr lang="en-US" sz="2800" dirty="0">
              <a:solidFill>
                <a:srgbClr val="84BFA4"/>
              </a:solidFill>
            </a:endParaRPr>
          </a:p>
        </p:txBody>
      </p:sp>
      <p:pic>
        <p:nvPicPr>
          <p:cNvPr id="14" name="Picture 13">
            <a:extLst>
              <a:ext uri="{FF2B5EF4-FFF2-40B4-BE49-F238E27FC236}">
                <a16:creationId xmlns:a16="http://schemas.microsoft.com/office/drawing/2014/main" id="{1893B72C-0082-A28F-9EEC-E44F157D4850}"/>
              </a:ext>
            </a:extLst>
          </p:cNvPr>
          <p:cNvPicPr>
            <a:picLocks noChangeAspect="1"/>
          </p:cNvPicPr>
          <p:nvPr/>
        </p:nvPicPr>
        <p:blipFill rotWithShape="1">
          <a:blip r:embed="rId4"/>
          <a:srcRect l="1810" t="1170" r="16118" b="-1170"/>
          <a:stretch/>
        </p:blipFill>
        <p:spPr>
          <a:xfrm>
            <a:off x="5566610" y="603771"/>
            <a:ext cx="6625389" cy="4112608"/>
          </a:xfrm>
          <a:prstGeom prst="rect">
            <a:avLst/>
          </a:prstGeom>
        </p:spPr>
      </p:pic>
      <p:sp>
        <p:nvSpPr>
          <p:cNvPr id="15" name="Oval 14">
            <a:extLst>
              <a:ext uri="{FF2B5EF4-FFF2-40B4-BE49-F238E27FC236}">
                <a16:creationId xmlns:a16="http://schemas.microsoft.com/office/drawing/2014/main" id="{7F15103B-63AA-F2EC-E848-46269AD7A68B}"/>
              </a:ext>
            </a:extLst>
          </p:cNvPr>
          <p:cNvSpPr/>
          <p:nvPr/>
        </p:nvSpPr>
        <p:spPr>
          <a:xfrm>
            <a:off x="4127762" y="2493364"/>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AEB00DAF-02F7-E01E-C78C-86D8F663BA99}"/>
              </a:ext>
            </a:extLst>
          </p:cNvPr>
          <p:cNvSpPr txBox="1">
            <a:spLocks/>
          </p:cNvSpPr>
          <p:nvPr/>
        </p:nvSpPr>
        <p:spPr>
          <a:xfrm>
            <a:off x="4162879" y="3022754"/>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Click to </a:t>
            </a: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63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318454" y="447261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 Placeholder 3">
            <a:extLst>
              <a:ext uri="{FF2B5EF4-FFF2-40B4-BE49-F238E27FC236}">
                <a16:creationId xmlns:a16="http://schemas.microsoft.com/office/drawing/2014/main" id="{F05625B7-4265-6E43-9561-C27AB9E8077D}"/>
              </a:ext>
            </a:extLst>
          </p:cNvPr>
          <p:cNvSpPr txBox="1">
            <a:spLocks/>
          </p:cNvSpPr>
          <p:nvPr/>
        </p:nvSpPr>
        <p:spPr>
          <a:xfrm>
            <a:off x="2405921" y="978568"/>
            <a:ext cx="8839595" cy="3368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are browsing through the internet, some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WebPages</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will have some words or phrases in a different colour or underlined. When you move your mouse over these words, phrases and even pictures, your mouse pointer turns into a hand shape and the address for a new page appears in the status bar.  These words or phrases are called hyperlinks.</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Hyperlinks contain an address to another page or another website. Clicking on these links takes you to another webpage.</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51FFFE5D-2E42-E3EC-503D-6F8F034E51FD}"/>
              </a:ext>
            </a:extLst>
          </p:cNvPr>
          <p:cNvGrpSpPr/>
          <p:nvPr/>
        </p:nvGrpSpPr>
        <p:grpSpPr>
          <a:xfrm>
            <a:off x="8545555" y="5272630"/>
            <a:ext cx="2788753" cy="578690"/>
            <a:chOff x="2045517" y="6166884"/>
            <a:chExt cx="2788753" cy="578690"/>
          </a:xfrm>
        </p:grpSpPr>
        <p:sp>
          <p:nvSpPr>
            <p:cNvPr id="15" name="Rectangle 14">
              <a:extLst>
                <a:ext uri="{FF2B5EF4-FFF2-40B4-BE49-F238E27FC236}">
                  <a16:creationId xmlns:a16="http://schemas.microsoft.com/office/drawing/2014/main" id="{F3840A2E-0C5F-7BA0-5085-FCB16FD61BF0}"/>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4200F9-0A52-92BC-FBB4-6916440D3E43}"/>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B4798D-B1CE-A048-2836-0D95E02EF1B3}"/>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Exercise 4</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Graphic 18" descr="Clipboard Partially Ticked outline">
              <a:extLst>
                <a:ext uri="{FF2B5EF4-FFF2-40B4-BE49-F238E27FC236}">
                  <a16:creationId xmlns:a16="http://schemas.microsoft.com/office/drawing/2014/main" id="{45B92775-2BE2-2800-45D3-FA7143398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Tree>
    <p:extLst>
      <p:ext uri="{BB962C8B-B14F-4D97-AF65-F5344CB8AC3E}">
        <p14:creationId xmlns:p14="http://schemas.microsoft.com/office/powerpoint/2010/main" val="3986693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367260" y="934519"/>
            <a:ext cx="11275247" cy="5325882"/>
          </a:xfrm>
          <a:prstGeom prst="rect">
            <a:avLst/>
          </a:prstGeom>
          <a:noFill/>
        </p:spPr>
        <p:txBody>
          <a:bodyPr wrap="square">
            <a:spAutoFit/>
          </a:bodyPr>
          <a:lstStyle/>
          <a:p>
            <a:pPr marL="806450" algn="just">
              <a:lnSpc>
                <a:spcPct val="150000"/>
              </a:lnSpc>
            </a:pPr>
            <a:endParaRPr lang="en-IE" sz="9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World Wide Web?</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a website?</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device is needed to connect your computer to the Internet?</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a web browser?</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Can you name few web bowsers?</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a web address?</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a URL?</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How does a hyperlink function and how can you recognise one on a webpage?</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happens when you click on a hyperlink?</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is the purpose of the back and forward button in the navigation bar?</a:t>
            </a:r>
          </a:p>
        </p:txBody>
      </p:sp>
      <p:sp>
        <p:nvSpPr>
          <p:cNvPr id="3" name="Rectangle 2">
            <a:extLst>
              <a:ext uri="{FF2B5EF4-FFF2-40B4-BE49-F238E27FC236}">
                <a16:creationId xmlns:a16="http://schemas.microsoft.com/office/drawing/2014/main" id="{C1B6CC95-7226-44D4-25F0-54A43CE7A178}"/>
              </a:ext>
            </a:extLst>
          </p:cNvPr>
          <p:cNvSpPr/>
          <p:nvPr/>
        </p:nvSpPr>
        <p:spPr>
          <a:xfrm>
            <a:off x="0" y="0"/>
            <a:ext cx="12192000" cy="948267"/>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4">
            <a:extLst>
              <a:ext uri="{FF2B5EF4-FFF2-40B4-BE49-F238E27FC236}">
                <a16:creationId xmlns:a16="http://schemas.microsoft.com/office/drawing/2014/main" id="{5114310E-39E2-06EB-D006-B28C5A6C892E}"/>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9790E61-1AD9-79E7-5967-3051348296C7}"/>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8FEF3FDB-ACA4-CD2A-4E7F-D8F51B79D6C3}"/>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following questions will test what you have learned so far</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23029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2450177"/>
            <a:ext cx="8826108" cy="3217862"/>
          </a:xfrm>
        </p:spPr>
        <p:txBody>
          <a:bodyPr/>
          <a:lstStyle/>
          <a:p>
            <a:pPr>
              <a:lnSpc>
                <a:spcPct val="107000"/>
              </a:lnSpc>
              <a:spcAft>
                <a:spcPts val="800"/>
              </a:spcAft>
            </a:pPr>
            <a:r>
              <a:rPr lang="sv-SE" sz="6000" dirty="0">
                <a:effectLst/>
                <a:latin typeface="Calibri" panose="020F0502020204030204" pitchFamily="34" charset="0"/>
                <a:ea typeface="Calibri" panose="020F0502020204030204" pitchFamily="34" charset="0"/>
              </a:rPr>
              <a:t>Email</a:t>
            </a:r>
            <a:endParaRPr lang="en-US" sz="6000" dirty="0"/>
          </a:p>
        </p:txBody>
      </p:sp>
    </p:spTree>
    <p:extLst>
      <p:ext uri="{BB962C8B-B14F-4D97-AF65-F5344CB8AC3E}">
        <p14:creationId xmlns:p14="http://schemas.microsoft.com/office/powerpoint/2010/main" val="1390255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3" y="818147"/>
            <a:ext cx="8933510" cy="2988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Email stands for Electronic Mail. This is another form of communication, like writing letters but a lot faster from one computer to another. Emails allow you to send documents and pictures as attachments. Attachments are very useful, but you need to be careful as large files take a long time to send and receive.</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following section covers the use of electronic mail software to send and receive messages, to attach documents or files to a message and to organise and manage message folders or directories within electronic mail software.</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As with all new technology, there are always dangers that you need to be aware of. Viruses are programmes that may be sent via email. These can cause severe damage to your computer, and sometimes,  even a total breakdown of your computer.</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Tree>
    <p:extLst>
      <p:ext uri="{BB962C8B-B14F-4D97-AF65-F5344CB8AC3E}">
        <p14:creationId xmlns:p14="http://schemas.microsoft.com/office/powerpoint/2010/main" val="1712952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3" name="Text Placeholder 3">
            <a:extLst>
              <a:ext uri="{FF2B5EF4-FFF2-40B4-BE49-F238E27FC236}">
                <a16:creationId xmlns:a16="http://schemas.microsoft.com/office/drawing/2014/main" id="{C6CE346E-429C-5E49-44C9-CE8D1776CB0E}"/>
              </a:ext>
            </a:extLst>
          </p:cNvPr>
          <p:cNvSpPr txBox="1">
            <a:spLocks/>
          </p:cNvSpPr>
          <p:nvPr/>
        </p:nvSpPr>
        <p:spPr>
          <a:xfrm>
            <a:off x="2405921" y="1779621"/>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Never open emails from people you don’t know</a:t>
            </a:r>
          </a:p>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If you receive an attachment from someone you know but were not expecting the attachment - be wary. Emails can be sent without the sender even knowing about them</a:t>
            </a:r>
          </a:p>
          <a:p>
            <a:pPr marL="357188" indent="-342900">
              <a:lnSpc>
                <a:spcPts val="25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D553FBD-C9DE-D6C4-A5A2-3EDDE8B89BAC}"/>
              </a:ext>
            </a:extLst>
          </p:cNvPr>
          <p:cNvCxnSpPr>
            <a:cxnSpLocks/>
          </p:cNvCxnSpPr>
          <p:nvPr/>
        </p:nvCxnSpPr>
        <p:spPr>
          <a:xfrm flipH="1">
            <a:off x="2226038" y="162491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EBE7E8-7807-7BAC-2AEC-337F4C02D023}"/>
              </a:ext>
            </a:extLst>
          </p:cNvPr>
          <p:cNvSpPr txBox="1"/>
          <p:nvPr/>
        </p:nvSpPr>
        <p:spPr>
          <a:xfrm>
            <a:off x="2405921" y="723656"/>
            <a:ext cx="6770163" cy="1117550"/>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You can protect your computer by taking basic precautions:</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3">
            <a:extLst>
              <a:ext uri="{FF2B5EF4-FFF2-40B4-BE49-F238E27FC236}">
                <a16:creationId xmlns:a16="http://schemas.microsoft.com/office/drawing/2014/main" id="{4E141644-72CF-62B3-B13B-2EF4714994FF}"/>
              </a:ext>
            </a:extLst>
          </p:cNvPr>
          <p:cNvSpPr txBox="1">
            <a:spLocks/>
          </p:cNvSpPr>
          <p:nvPr/>
        </p:nvSpPr>
        <p:spPr>
          <a:xfrm>
            <a:off x="2429984" y="4450631"/>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above email address can be broken down into four segments.</a:t>
            </a:r>
          </a:p>
          <a:p>
            <a:pPr marL="14288" indent="0">
              <a:lnSpc>
                <a:spcPct val="100000"/>
              </a:lnSpc>
              <a:spcBef>
                <a:spcPts val="0"/>
              </a:spcBef>
              <a:buClr>
                <a:srgbClr val="B6D1E1"/>
              </a:buClr>
              <a:buNone/>
            </a:pPr>
            <a:endParaRPr lang="en-IE" sz="14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Name of person 	at	Organisation name	Domain name</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Info			@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gwaeu</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.com</a:t>
            </a:r>
          </a:p>
          <a:p>
            <a:pPr marL="14288" indent="0">
              <a:lnSpc>
                <a:spcPct val="100000"/>
              </a:lnSpc>
              <a:spcBef>
                <a:spcPts val="0"/>
              </a:spcBef>
              <a:buClr>
                <a:srgbClr val="B6D1E1"/>
              </a:buClr>
              <a:buNone/>
            </a:pPr>
            <a:endParaRPr lang="en-IE" sz="1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Email addresses can contain letters, numbers, underscores and dots.</a:t>
            </a:r>
          </a:p>
          <a:p>
            <a:pPr marL="357188" indent="-342900">
              <a:lnSpc>
                <a:spcPts val="25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E897C0C0-87DB-5253-107F-238B93D17BB9}"/>
              </a:ext>
            </a:extLst>
          </p:cNvPr>
          <p:cNvCxnSpPr>
            <a:cxnSpLocks/>
          </p:cNvCxnSpPr>
          <p:nvPr/>
        </p:nvCxnSpPr>
        <p:spPr>
          <a:xfrm flipH="1">
            <a:off x="2250101" y="429592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8C12564-211F-4809-1E69-788BF1C5CFAC}"/>
              </a:ext>
            </a:extLst>
          </p:cNvPr>
          <p:cNvSpPr txBox="1"/>
          <p:nvPr/>
        </p:nvSpPr>
        <p:spPr>
          <a:xfrm>
            <a:off x="2446026" y="3779676"/>
            <a:ext cx="9104290"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An email address is like a postal address </a:t>
            </a:r>
          </a:p>
        </p:txBody>
      </p:sp>
    </p:spTree>
    <p:extLst>
      <p:ext uri="{BB962C8B-B14F-4D97-AF65-F5344CB8AC3E}">
        <p14:creationId xmlns:p14="http://schemas.microsoft.com/office/powerpoint/2010/main" val="3433467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3" name="Text Placeholder 3">
            <a:extLst>
              <a:ext uri="{FF2B5EF4-FFF2-40B4-BE49-F238E27FC236}">
                <a16:creationId xmlns:a16="http://schemas.microsoft.com/office/drawing/2014/main" id="{C6CE346E-429C-5E49-44C9-CE8D1776CB0E}"/>
              </a:ext>
            </a:extLst>
          </p:cNvPr>
          <p:cNvSpPr txBox="1">
            <a:spLocks/>
          </p:cNvSpPr>
          <p:nvPr/>
        </p:nvSpPr>
        <p:spPr>
          <a:xfrm>
            <a:off x="6529137" y="723656"/>
            <a:ext cx="5181600" cy="3418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Compose</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 You select this button to open up a screen to create a new email.</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Inbox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This is where all the new messages are received.</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Sent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This folder holds all the messages sent from your computer.</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Address Book -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This folder contains email addresses you have developed.</a:t>
            </a: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D553FBD-C9DE-D6C4-A5A2-3EDDE8B89BAC}"/>
              </a:ext>
            </a:extLst>
          </p:cNvPr>
          <p:cNvCxnSpPr>
            <a:cxnSpLocks/>
          </p:cNvCxnSpPr>
          <p:nvPr/>
        </p:nvCxnSpPr>
        <p:spPr>
          <a:xfrm flipV="1">
            <a:off x="6188438" y="566133"/>
            <a:ext cx="0" cy="3733151"/>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EBE7E8-7807-7BAC-2AEC-337F4C02D023}"/>
              </a:ext>
            </a:extLst>
          </p:cNvPr>
          <p:cNvSpPr txBox="1"/>
          <p:nvPr/>
        </p:nvSpPr>
        <p:spPr>
          <a:xfrm>
            <a:off x="2405922" y="723656"/>
            <a:ext cx="3433404" cy="2451248"/>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Most email applications share some common features. Below is an explanation of some of them.</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1546" y="4688304"/>
            <a:ext cx="1808749" cy="1808749"/>
          </a:xfrm>
          <a:prstGeom prst="rect">
            <a:avLst/>
          </a:prstGeom>
        </p:spPr>
      </p:pic>
    </p:spTree>
    <p:extLst>
      <p:ext uri="{BB962C8B-B14F-4D97-AF65-F5344CB8AC3E}">
        <p14:creationId xmlns:p14="http://schemas.microsoft.com/office/powerpoint/2010/main" val="279345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29723" y="369151"/>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Why are digital skills important</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9D5883A-F966-1042-9FE0-3B263D4513B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7061" t="285" r="10533" b="-285"/>
          <a:stretch/>
        </p:blipFill>
        <p:spPr>
          <a:xfrm>
            <a:off x="1507065" y="1094284"/>
            <a:ext cx="10669304" cy="5259814"/>
          </a:xfrm>
          <a:prstGeom prst="rect">
            <a:avLst/>
          </a:prstGeom>
        </p:spPr>
      </p:pic>
      <p:sp>
        <p:nvSpPr>
          <p:cNvPr id="4" name="Rectangle 3">
            <a:extLst>
              <a:ext uri="{FF2B5EF4-FFF2-40B4-BE49-F238E27FC236}">
                <a16:creationId xmlns:a16="http://schemas.microsoft.com/office/drawing/2014/main" id="{09654B8F-1911-7B30-B9D2-4247CA744824}"/>
              </a:ext>
            </a:extLst>
          </p:cNvPr>
          <p:cNvSpPr/>
          <p:nvPr/>
        </p:nvSpPr>
        <p:spPr>
          <a:xfrm rot="16200000">
            <a:off x="3487715" y="-2363451"/>
            <a:ext cx="5216576" cy="12192001"/>
          </a:xfrm>
          <a:prstGeom prst="rect">
            <a:avLst/>
          </a:prstGeom>
          <a:gradFill>
            <a:gsLst>
              <a:gs pos="65000">
                <a:srgbClr val="B6D1E1"/>
              </a:gs>
              <a:gs pos="99000">
                <a:srgbClr val="B6D1E1">
                  <a:alpha val="20000"/>
                </a:srgbClr>
              </a:gs>
              <a:gs pos="86000">
                <a:srgbClr val="B6D1E1">
                  <a:alpha val="51761"/>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raphic 4">
            <a:extLst>
              <a:ext uri="{FF2B5EF4-FFF2-40B4-BE49-F238E27FC236}">
                <a16:creationId xmlns:a16="http://schemas.microsoft.com/office/drawing/2014/main" id="{1B7AB10B-DAEB-4BED-8F7D-B330D024634C}"/>
              </a:ext>
            </a:extLst>
          </p:cNvPr>
          <p:cNvSpPr/>
          <p:nvPr/>
        </p:nvSpPr>
        <p:spPr>
          <a:xfrm>
            <a:off x="10265440" y="42651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6" name="Text Placeholder 3">
            <a:extLst>
              <a:ext uri="{FF2B5EF4-FFF2-40B4-BE49-F238E27FC236}">
                <a16:creationId xmlns:a16="http://schemas.microsoft.com/office/drawing/2014/main" id="{F5C9DBDF-1998-EDEB-6E0F-1156F7A7688F}"/>
              </a:ext>
            </a:extLst>
          </p:cNvPr>
          <p:cNvSpPr txBox="1">
            <a:spLocks/>
          </p:cNvSpPr>
          <p:nvPr/>
        </p:nvSpPr>
        <p:spPr>
          <a:xfrm>
            <a:off x="362597" y="1543369"/>
            <a:ext cx="7850503" cy="37712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Digital skills are essential in today's world for several reasons:</a:t>
            </a:r>
          </a:p>
          <a:p>
            <a:pPr marL="0" indent="0">
              <a:lnSpc>
                <a:spcPts val="2360"/>
              </a:lnSpc>
              <a:spcBef>
                <a:spcPts val="0"/>
              </a:spcBef>
              <a:buClr>
                <a:srgbClr val="B6D1E1"/>
              </a:buClr>
              <a:buNone/>
            </a:pPr>
            <a:endPar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dirty="0">
                <a:solidFill>
                  <a:srgbClr val="382B1B"/>
                </a:solidFill>
                <a:latin typeface="Calibri" panose="020F0502020204030204" pitchFamily="34" charset="0"/>
                <a:ea typeface="Calibri" panose="020F0502020204030204" pitchFamily="34" charset="0"/>
                <a:cs typeface="Calibri" panose="020F0502020204030204" pitchFamily="34" charset="0"/>
              </a:rPr>
              <a:t>Workplace Competence</a:t>
            </a:r>
          </a:p>
          <a:p>
            <a:pPr marL="0" indent="0">
              <a:lnSpc>
                <a:spcPts val="2360"/>
              </a:lnSpc>
              <a:spcBef>
                <a:spcPts val="0"/>
              </a:spcBef>
              <a:buClr>
                <a:srgbClr val="B6D1E1"/>
              </a:buClr>
              <a:buNone/>
            </a:pPr>
            <a:r>
              <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rPr>
              <a:t>Most jobs require at least basic digital skills, such as using a computer, email and office software.  Advanced digital skills improve productivity and efficiency in tasks like data analysis, project management, and communication.</a:t>
            </a:r>
          </a:p>
          <a:p>
            <a:pPr marL="0" indent="0">
              <a:lnSpc>
                <a:spcPts val="2360"/>
              </a:lnSpc>
              <a:spcBef>
                <a:spcPts val="0"/>
              </a:spcBef>
              <a:buClr>
                <a:srgbClr val="B6D1E1"/>
              </a:buClr>
              <a:buNone/>
            </a:pPr>
            <a:endPar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dirty="0">
                <a:solidFill>
                  <a:srgbClr val="382B1B"/>
                </a:solidFill>
                <a:latin typeface="Calibri" panose="020F0502020204030204" pitchFamily="34" charset="0"/>
                <a:ea typeface="Calibri" panose="020F0502020204030204" pitchFamily="34" charset="0"/>
                <a:cs typeface="Calibri" panose="020F0502020204030204" pitchFamily="34" charset="0"/>
              </a:rPr>
              <a:t>Economic Participation</a:t>
            </a:r>
          </a:p>
          <a:p>
            <a:pPr marL="0" indent="0">
              <a:lnSpc>
                <a:spcPts val="2360"/>
              </a:lnSpc>
              <a:spcBef>
                <a:spcPts val="0"/>
              </a:spcBef>
              <a:buClr>
                <a:srgbClr val="B6D1E1"/>
              </a:buClr>
              <a:buNone/>
            </a:pPr>
            <a:r>
              <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rPr>
              <a:t>The growing digital economy demands a workforce proficient in digital technologies. Digital skills enable individuals to start and run online businesses, access global markets, and use e-commerce platforms.</a:t>
            </a:r>
          </a:p>
          <a:p>
            <a:pPr marL="0" indent="0">
              <a:lnSpc>
                <a:spcPts val="2360"/>
              </a:lnSpc>
              <a:spcBef>
                <a:spcPts val="0"/>
              </a:spcBef>
              <a:buClr>
                <a:srgbClr val="B6D1E1"/>
              </a:buClr>
              <a:buNone/>
            </a:pPr>
            <a:endPar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endPar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8895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43737" y="645694"/>
            <a:ext cx="2578769" cy="2578769"/>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2052338"/>
            <a:ext cx="8839595" cy="4399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indent="-457200">
              <a:lnSpc>
                <a:spcPts val="2560"/>
              </a:lnSpc>
              <a:spcBef>
                <a:spcPts val="0"/>
              </a:spcBef>
              <a:buClr>
                <a:srgbClr val="B6D1E1"/>
              </a:buClr>
              <a:buFont typeface="+mj-lt"/>
              <a:buAutoNum type="arabicPeriod"/>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Create a Message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Insert</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 mail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address</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Insert</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subject</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Type</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in the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message</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Message</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Size</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Sending</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message</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471488" indent="-457200">
              <a:lnSpc>
                <a:spcPts val="2560"/>
              </a:lnSpc>
              <a:spcBef>
                <a:spcPts val="0"/>
              </a:spcBef>
              <a:buClr>
                <a:srgbClr val="B6D1E1"/>
              </a:buClr>
              <a:buFont typeface="+mj-lt"/>
              <a:buAutoNum type="arabicPeriod"/>
            </a:pP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Staying</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Safe</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Deleting</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message</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900119"/>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Getting started with Email </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624912"/>
            <a:ext cx="6163983"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332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8"/>
            <a:ext cx="6385153" cy="4399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To open up Google mail, login to Google, using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www.google.com</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and then into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gmail</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1. Create a Message</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descr="A computer screen with a white background&#10;&#10;Description automatically generated">
            <a:extLst>
              <a:ext uri="{FF2B5EF4-FFF2-40B4-BE49-F238E27FC236}">
                <a16:creationId xmlns:a16="http://schemas.microsoft.com/office/drawing/2014/main" id="{503C82AF-676F-D4F0-416D-3A9B8D79C6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972" y="2518610"/>
            <a:ext cx="6589745" cy="3509394"/>
          </a:xfrm>
          <a:prstGeom prst="rect">
            <a:avLst/>
          </a:prstGeom>
          <a:noFill/>
          <a:ln>
            <a:noFill/>
          </a:ln>
        </p:spPr>
      </p:pic>
    </p:spTree>
    <p:extLst>
      <p:ext uri="{BB962C8B-B14F-4D97-AF65-F5344CB8AC3E}">
        <p14:creationId xmlns:p14="http://schemas.microsoft.com/office/powerpoint/2010/main" val="444236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7"/>
            <a:ext cx="7684563" cy="4877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To create a new mail message, click on the Compose button.</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1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1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New Message window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will be displayed. When you are composing and sending an email, you will need complete the following tasks.</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1. Create a Message</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10;&#10;Description automatically generated">
            <a:extLst>
              <a:ext uri="{FF2B5EF4-FFF2-40B4-BE49-F238E27FC236}">
                <a16:creationId xmlns:a16="http://schemas.microsoft.com/office/drawing/2014/main" id="{7F589302-2CC3-1212-0B9D-68B631B260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7800" y="2085180"/>
            <a:ext cx="6991000" cy="3337054"/>
          </a:xfrm>
          <a:prstGeom prst="rect">
            <a:avLst/>
          </a:prstGeom>
          <a:noFill/>
          <a:ln>
            <a:noFill/>
          </a:ln>
        </p:spPr>
      </p:pic>
    </p:spTree>
    <p:extLst>
      <p:ext uri="{BB962C8B-B14F-4D97-AF65-F5344CB8AC3E}">
        <p14:creationId xmlns:p14="http://schemas.microsoft.com/office/powerpoint/2010/main" val="1664094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7"/>
            <a:ext cx="6176605" cy="4877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Firstly, insert a mail address in the To: field. </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The Add CC: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field is used to specify email addresses for individuals to whom you would like to send a copy of the email to.</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The Add BCC: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field is used to specify email addresses for individuals to whom you would like to send a copy of the email to but would do not want others to see.</a:t>
            </a: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2. Insert a mail address</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553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8"/>
            <a:ext cx="6176605"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Insert a title in the subject field. This will appear on the recipient’s Email program. </a:t>
            </a: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3. Insert a subject</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38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8"/>
            <a:ext cx="8679174"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Type in the body of the email message.</a:t>
            </a: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message</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can</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be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formatted</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e.g</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changing</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the font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size</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or the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colour</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You</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can</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insert</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bullet</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points</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numbers</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etc.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You</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can</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perform</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all the tasks on the text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that</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you</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would</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do in a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word</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document</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4. Type in the message</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Description automatically generated">
            <a:extLst>
              <a:ext uri="{FF2B5EF4-FFF2-40B4-BE49-F238E27FC236}">
                <a16:creationId xmlns:a16="http://schemas.microsoft.com/office/drawing/2014/main" id="{F6BE693D-EC9C-177C-DF06-9D8CB901BD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6361" y="2194440"/>
            <a:ext cx="5546776" cy="2545785"/>
          </a:xfrm>
          <a:prstGeom prst="rect">
            <a:avLst/>
          </a:prstGeom>
          <a:noFill/>
          <a:ln>
            <a:noFill/>
          </a:ln>
        </p:spPr>
      </p:pic>
      <p:pic>
        <p:nvPicPr>
          <p:cNvPr id="4" name="Picture 3">
            <a:extLst>
              <a:ext uri="{FF2B5EF4-FFF2-40B4-BE49-F238E27FC236}">
                <a16:creationId xmlns:a16="http://schemas.microsoft.com/office/drawing/2014/main" id="{92CE7D16-1EE7-C642-1D53-A84CD58CF2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6616" y="5996393"/>
            <a:ext cx="5595089" cy="313302"/>
          </a:xfrm>
          <a:prstGeom prst="rect">
            <a:avLst/>
          </a:prstGeom>
          <a:noFill/>
          <a:ln>
            <a:noFill/>
          </a:ln>
        </p:spPr>
      </p:pic>
    </p:spTree>
    <p:extLst>
      <p:ext uri="{BB962C8B-B14F-4D97-AF65-F5344CB8AC3E}">
        <p14:creationId xmlns:p14="http://schemas.microsoft.com/office/powerpoint/2010/main" val="2587791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4203425"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0"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Attaching a file to a message.</a:t>
            </a:r>
          </a:p>
          <a:p>
            <a:pPr marL="14288" lvl="0" indent="0">
              <a:lnSpc>
                <a:spcPts val="2560"/>
              </a:lnSpc>
              <a:spcBef>
                <a:spcPts val="0"/>
              </a:spcBef>
              <a:buClr>
                <a:srgbClr val="B6D1E1"/>
              </a:buClr>
              <a:buNone/>
            </a:pPr>
            <a:endPar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To attach a file, click on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Select File(s) dialog box will be displayed.</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lvl="0"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5. Message Size</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A5EEB7-395F-19AE-1434-68F01B59CFAC}"/>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863498" y="2683943"/>
            <a:ext cx="1225393" cy="364055"/>
          </a:xfrm>
          <a:prstGeom prst="rect">
            <a:avLst/>
          </a:prstGeom>
          <a:noFill/>
          <a:ln>
            <a:noFill/>
          </a:ln>
        </p:spPr>
      </p:pic>
      <p:pic>
        <p:nvPicPr>
          <p:cNvPr id="8" name="Picture 7" descr="A screenshot of a computer&#10;&#10;Description automatically generated">
            <a:extLst>
              <a:ext uri="{FF2B5EF4-FFF2-40B4-BE49-F238E27FC236}">
                <a16:creationId xmlns:a16="http://schemas.microsoft.com/office/drawing/2014/main" id="{9C42706C-4C26-B4F2-7FCA-0EA4D4EC16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634" y="4079818"/>
            <a:ext cx="2858560" cy="2128477"/>
          </a:xfrm>
          <a:prstGeom prst="rect">
            <a:avLst/>
          </a:prstGeom>
          <a:noFill/>
          <a:ln>
            <a:noFill/>
          </a:ln>
        </p:spPr>
      </p:pic>
      <p:sp>
        <p:nvSpPr>
          <p:cNvPr id="9" name="Text Placeholder 3">
            <a:extLst>
              <a:ext uri="{FF2B5EF4-FFF2-40B4-BE49-F238E27FC236}">
                <a16:creationId xmlns:a16="http://schemas.microsoft.com/office/drawing/2014/main" id="{4944E7B1-2C9D-294B-DE1D-E49E4BEDE416}"/>
              </a:ext>
            </a:extLst>
          </p:cNvPr>
          <p:cNvSpPr txBox="1">
            <a:spLocks/>
          </p:cNvSpPr>
          <p:nvPr/>
        </p:nvSpPr>
        <p:spPr>
          <a:xfrm>
            <a:off x="6953859" y="2172653"/>
            <a:ext cx="4476142"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Select the file(s) that you wish to attach. Click on Open once you have elected the file(s).The files will be attached to your email message.</a:t>
            </a:r>
          </a:p>
          <a:p>
            <a:pPr marL="357188" lvl="0"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537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3" y="1522948"/>
            <a:ext cx="7941236"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Storage space" is a measure of how much disk space your email occupies on your email provider's servers. It is usually measured in MB or "megabytes".  A small text only email might occupy just a few KB of storage space whereas a large email with attachments, such as a video or MP3 file, might take up several MB.</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Because the type of email and the size of attachments can vary so much, it's hard to predict an "average" amount of space that you'll need for storing your emails. However, if you mainly send and receive text emails, you could probably store around 200 messages per MB of storage space. If you send a lot of attachments and files, you should count on being able to store 1-2 messages per MB or less.</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5. Message Size</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descr="Email outline">
            <a:extLst>
              <a:ext uri="{FF2B5EF4-FFF2-40B4-BE49-F238E27FC236}">
                <a16:creationId xmlns:a16="http://schemas.microsoft.com/office/drawing/2014/main" id="{B2209DF9-F018-8C44-9B96-FD2A63079A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cxnSp>
        <p:nvCxnSpPr>
          <p:cNvPr id="13" name="Straight Connector 12">
            <a:extLst>
              <a:ext uri="{FF2B5EF4-FFF2-40B4-BE49-F238E27FC236}">
                <a16:creationId xmlns:a16="http://schemas.microsoft.com/office/drawing/2014/main" id="{3F19D8DD-3696-1E7A-62BA-A66161D65520}"/>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824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3" y="1522948"/>
            <a:ext cx="5887846"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Most email providers offer between 5MB and 100MB of storage space, which is ample for normal use but which can quickly get used up if you receive large files. Some providers will let their users pay to upgrade their storage space, leaving much more room for messages in a user's mailbox.</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will need to keep an eye on how large your files are, as emails with large attachments will be rejected.</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5. Message Size</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16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08561"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are sending an email, you can send a copy of the message to another recipient simply by entering their email address in the cc: field.</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Using a blind copy (bcc)</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are sending an email to a group of people, each recipient will be able to see who the email has been sent to. However, there may be occasions when you do not wish to reveal this information.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The solution is to use the Blind Copy tool.</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To add a recipient to the Blind Copy list, select the recipient’s name and click on . When this email is sent, the To: recipient will not be aware that the email has been sent to the Bcc: recipient. However, the Bcc: recipient will be aware of the recipients that the email has been sent to.</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6. Sending a message </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F97103B-7B35-27A1-2C7E-1D7D95C577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8908" y="5181600"/>
            <a:ext cx="828692" cy="343295"/>
          </a:xfrm>
          <a:prstGeom prst="rect">
            <a:avLst/>
          </a:prstGeom>
          <a:noFill/>
          <a:ln>
            <a:noFill/>
          </a:ln>
        </p:spPr>
      </p:pic>
    </p:spTree>
    <p:extLst>
      <p:ext uri="{BB962C8B-B14F-4D97-AF65-F5344CB8AC3E}">
        <p14:creationId xmlns:p14="http://schemas.microsoft.com/office/powerpoint/2010/main" val="252038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D5883A-F966-1042-9FE0-3B263D4513B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2807" r="18374" b="2305"/>
          <a:stretch/>
        </p:blipFill>
        <p:spPr>
          <a:xfrm>
            <a:off x="7430218" y="57509"/>
            <a:ext cx="4705894" cy="6280879"/>
          </a:xfrm>
          <a:prstGeom prst="rect">
            <a:avLst/>
          </a:prstGeom>
        </p:spPr>
      </p:pic>
      <p:sp>
        <p:nvSpPr>
          <p:cNvPr id="6" name="Text Placeholder 3">
            <a:extLst>
              <a:ext uri="{FF2B5EF4-FFF2-40B4-BE49-F238E27FC236}">
                <a16:creationId xmlns:a16="http://schemas.microsoft.com/office/drawing/2014/main" id="{F5C9DBDF-1998-EDEB-6E0F-1156F7A7688F}"/>
              </a:ext>
            </a:extLst>
          </p:cNvPr>
          <p:cNvSpPr txBox="1">
            <a:spLocks/>
          </p:cNvSpPr>
          <p:nvPr/>
        </p:nvSpPr>
        <p:spPr>
          <a:xfrm>
            <a:off x="454612" y="331613"/>
            <a:ext cx="6676558" cy="4805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spcBef>
                <a:spcPts val="0"/>
              </a:spcBef>
              <a:buClr>
                <a:srgbClr val="B6D1E1"/>
              </a:buClr>
              <a:buNone/>
            </a:pPr>
            <a:r>
              <a:rPr lang="en-IE" sz="2300" b="1" dirty="0">
                <a:solidFill>
                  <a:srgbClr val="382B1B"/>
                </a:solidFill>
                <a:latin typeface="Calibri" panose="020F0502020204030204" pitchFamily="34" charset="0"/>
                <a:ea typeface="Calibri" panose="020F0502020204030204" pitchFamily="34" charset="0"/>
                <a:cs typeface="Calibri" panose="020F0502020204030204" pitchFamily="34" charset="0"/>
              </a:rPr>
              <a:t>Access to Information and Services</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Many services, including banking, healthcare and government services, need to be accessed online.</a:t>
            </a:r>
          </a:p>
          <a:p>
            <a:pPr marL="0" indent="0">
              <a:lnSpc>
                <a:spcPts val="2360"/>
              </a:lnSpc>
              <a:spcBef>
                <a:spcPts val="0"/>
              </a:spcBef>
              <a:buClr>
                <a:srgbClr val="B6D1E1"/>
              </a:buClr>
              <a:buNone/>
            </a:pPr>
            <a:endPar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dirty="0">
                <a:solidFill>
                  <a:srgbClr val="382B1B"/>
                </a:solidFill>
                <a:latin typeface="Calibri" panose="020F0502020204030204" pitchFamily="34" charset="0"/>
                <a:ea typeface="Calibri" panose="020F0502020204030204" pitchFamily="34" charset="0"/>
                <a:cs typeface="Calibri" panose="020F0502020204030204" pitchFamily="34" charset="0"/>
              </a:rPr>
              <a:t>Education and Lifelong Learning</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Access to online courses and educational resources expands opportunities for learning and skill development. Digital skills facilitate your professional development through webinars, tutorials, and online training programs.</a:t>
            </a:r>
          </a:p>
          <a:p>
            <a:pPr marL="0" indent="0">
              <a:lnSpc>
                <a:spcPts val="2360"/>
              </a:lnSpc>
              <a:spcBef>
                <a:spcPts val="0"/>
              </a:spcBef>
              <a:buClr>
                <a:srgbClr val="B6D1E1"/>
              </a:buClr>
              <a:buNone/>
            </a:pPr>
            <a:endPar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dirty="0">
                <a:solidFill>
                  <a:srgbClr val="382B1B"/>
                </a:solidFill>
                <a:latin typeface="Calibri" panose="020F0502020204030204" pitchFamily="34" charset="0"/>
                <a:ea typeface="Calibri" panose="020F0502020204030204" pitchFamily="34" charset="0"/>
                <a:cs typeface="Calibri" panose="020F0502020204030204" pitchFamily="34" charset="0"/>
              </a:rPr>
              <a:t>Social Connectivity and Communication</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Digital skills enable effective use of social media to connect with others, share information, and build professional networks.</a:t>
            </a:r>
          </a:p>
          <a:p>
            <a:pPr marL="0" indent="0">
              <a:lnSpc>
                <a:spcPts val="2360"/>
              </a:lnSpc>
              <a:spcBef>
                <a:spcPts val="0"/>
              </a:spcBef>
              <a:buClr>
                <a:srgbClr val="B6D1E1"/>
              </a:buClr>
              <a:buNone/>
            </a:pPr>
            <a:endPar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Graphic 4">
            <a:extLst>
              <a:ext uri="{FF2B5EF4-FFF2-40B4-BE49-F238E27FC236}">
                <a16:creationId xmlns:a16="http://schemas.microsoft.com/office/drawing/2014/main" id="{A3C4AE8F-9A64-7310-7AB9-249C79173770}"/>
              </a:ext>
            </a:extLst>
          </p:cNvPr>
          <p:cNvSpPr/>
          <p:nvPr/>
        </p:nvSpPr>
        <p:spPr>
          <a:xfrm>
            <a:off x="-737340" y="5103445"/>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32925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08561"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Reply to a Message</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To reply to an email message, double-click to open it or highlight the message in the message panel and click on the           icon on the toolbar.</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reply window will be displayed. The recipients original email message will be displayed at the bottom of your email message. Type in the text for the reply. You will notice that the To: and Subject: fields are already populated. Click on Send to send your reply.</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Reply to All function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reply to all function is useful when you receive an email that is sent to a group of recipients, for example is you are asked to review a document or arrange a meeting. The To: field will contain many email addresses.</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6. Sending a message </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A black arrow pointing to a black rectangle&#10;&#10;Description automatically generated">
            <a:extLst>
              <a:ext uri="{FF2B5EF4-FFF2-40B4-BE49-F238E27FC236}">
                <a16:creationId xmlns:a16="http://schemas.microsoft.com/office/drawing/2014/main" id="{D91C253F-B8F6-0740-8E9E-7A9D145247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1895" y="2207876"/>
            <a:ext cx="593557" cy="700397"/>
          </a:xfrm>
          <a:prstGeom prst="rect">
            <a:avLst/>
          </a:prstGeom>
          <a:noFill/>
          <a:ln>
            <a:noFill/>
          </a:ln>
        </p:spPr>
      </p:pic>
    </p:spTree>
    <p:extLst>
      <p:ext uri="{BB962C8B-B14F-4D97-AF65-F5344CB8AC3E}">
        <p14:creationId xmlns:p14="http://schemas.microsoft.com/office/powerpoint/2010/main" val="3942407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08561"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0"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Forwarding a message</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To forward a message to another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recipient, click on the downward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arrow and select </a:t>
            </a:r>
            <a:r>
              <a:rPr lang="en-IE" sz="2400" i="1" dirty="0">
                <a:solidFill>
                  <a:srgbClr val="382B1B"/>
                </a:solidFill>
                <a:latin typeface="Calibri" panose="020F0502020204030204" pitchFamily="34" charset="0"/>
                <a:ea typeface="Calibri" panose="020F0502020204030204" pitchFamily="34" charset="0"/>
                <a:cs typeface="Calibri" panose="020F0502020204030204" pitchFamily="34" charset="0"/>
              </a:rPr>
              <a:t>‘Forward’.</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Forward email screen will be displayed.</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Type in the email address of the new recipient in the To: field. The Subject field will include the original title prefixed by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Fw</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which indicates that the message has been forwarded.</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can also type in a message when you forward an email. When you have completed this click on         to send the email.</a:t>
            </a:r>
          </a:p>
          <a:p>
            <a:pPr marL="14288" lvl="0"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6. Sending a message </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CC8C92-3711-7B43-AAFC-51FDA70CE0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8552" y="5871409"/>
            <a:ext cx="497886" cy="554723"/>
          </a:xfrm>
          <a:prstGeom prst="rect">
            <a:avLst/>
          </a:prstGeom>
          <a:noFill/>
          <a:ln>
            <a:noFill/>
          </a:ln>
        </p:spPr>
      </p:pic>
      <p:pic>
        <p:nvPicPr>
          <p:cNvPr id="8" name="Picture 7">
            <a:extLst>
              <a:ext uri="{FF2B5EF4-FFF2-40B4-BE49-F238E27FC236}">
                <a16:creationId xmlns:a16="http://schemas.microsoft.com/office/drawing/2014/main" id="{819F9235-0A1F-CB9A-138A-7C8660819B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21035" y="1595894"/>
            <a:ext cx="2664059" cy="2301669"/>
          </a:xfrm>
          <a:prstGeom prst="rect">
            <a:avLst/>
          </a:prstGeom>
          <a:noFill/>
          <a:ln>
            <a:noFill/>
          </a:ln>
        </p:spPr>
      </p:pic>
    </p:spTree>
    <p:extLst>
      <p:ext uri="{BB962C8B-B14F-4D97-AF65-F5344CB8AC3E}">
        <p14:creationId xmlns:p14="http://schemas.microsoft.com/office/powerpoint/2010/main" val="2731957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88773"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Staying safe is important in this age of new technology. There are simple precautions that will help to prevent being targeted by fraudsters.</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Using Passwords</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 good practice to follow is to password protect your computer. Many computers have a function, which prompts you to put in a password once the machine is switched on. This is known as the power on password.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There are other password protection practices that can be used. For example, a screen saver password is very useful. If you leave your computer for a set amount of time, which you can set, then the screen is locked and blanked out. You can select various graphical items to be displayed during this time. This protects your work when you are absent from your computer, without having to power down.</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7. Staying Safe </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72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229460" y="1571075"/>
            <a:ext cx="4893236"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are working with your Inbox, you can delete any unwanted email messages, simply by clicking in the box on the left-hand side of the message. This will bring up new icons at the top.</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213416" y="723655"/>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8. Deleting a message</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7043" y="1816768"/>
            <a:ext cx="3364831" cy="3364831"/>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366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77584" y="900119"/>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Managing Emails </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624912"/>
            <a:ext cx="92761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26038" y="1624912"/>
            <a:ext cx="9822188" cy="6106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Emails are instant, the minute you click on Send, the email is sent and within seconds is received by the recipient. Email is now the most popular method of communicating messages not only in business but also in our personal lives. It is quick, inexpensive, flexible and convenient.</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Email is being used as a main form of communication for businesses. The government is encouraging everyone to get online, and the main form of communication is email.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Due to the informal nature of email, it is easy to forget that it is a permanent form of written communication and that material can be recovered even when it is deleted from computers. Therefore, emails should be drafted with care.</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405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Managing Emails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8943473"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must not make any derogatory remarks in emails as this may constitute libel. You should regularly delete unnecessary emails to prevent over-burdening the system.</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Always obtain email confirmation of receipt of important messages. This may not always be possible and may depend on the external system receiving your message.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Remember that emails can be recovered, even after deletion and could be used as evidence in legal proceedings.</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92761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816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Managing Emails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4804611"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0"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Netiquette</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word netiquette is a combination of ’net’ (from internet) and ’etiquette’. It means respecting other users’ views and displaying common courtesy when posting your views to online discussion groups.</a:t>
            </a:r>
          </a:p>
          <a:p>
            <a:pPr marL="14288" lvl="0"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515333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Graphic 4" descr="Email outline">
            <a:extLst>
              <a:ext uri="{FF2B5EF4-FFF2-40B4-BE49-F238E27FC236}">
                <a16:creationId xmlns:a16="http://schemas.microsoft.com/office/drawing/2014/main" id="{31E54629-FA87-BB8B-D73B-451A8C7452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2875" y="1046747"/>
            <a:ext cx="3364831" cy="3364831"/>
          </a:xfrm>
          <a:prstGeom prst="rect">
            <a:avLst/>
          </a:prstGeom>
        </p:spPr>
      </p:pic>
    </p:spTree>
    <p:extLst>
      <p:ext uri="{BB962C8B-B14F-4D97-AF65-F5344CB8AC3E}">
        <p14:creationId xmlns:p14="http://schemas.microsoft.com/office/powerpoint/2010/main" val="4002956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036953" y="483026"/>
            <a:ext cx="2486921" cy="3097771"/>
          </a:xfrm>
          <a:prstGeom prst="rect">
            <a:avLst/>
          </a:prstGeom>
          <a:noFill/>
        </p:spPr>
        <p:txBody>
          <a:bodyPr wrap="square">
            <a:spAutoFit/>
          </a:bodyPr>
          <a:lstStyle/>
          <a:p>
            <a:pPr marL="14288">
              <a:lnSpc>
                <a:spcPts val="2560"/>
              </a:lnSpc>
              <a:buClr>
                <a:srgbClr val="B6D1E1"/>
              </a:buClr>
            </a:pPr>
            <a:r>
              <a:rPr lang="en-IE" sz="2600" b="1" dirty="0">
                <a:solidFill>
                  <a:srgbClr val="84BFA4"/>
                </a:solidFill>
                <a:latin typeface="Calibri" panose="020F0502020204030204" pitchFamily="34" charset="0"/>
                <a:ea typeface="Calibri" panose="020F0502020204030204" pitchFamily="34" charset="0"/>
                <a:cs typeface="Calibri" panose="020F0502020204030204" pitchFamily="34" charset="0"/>
              </a:rPr>
              <a:t>It is a term referring to good behaviour while connected to the Internet. Some examples of netiquette are listed below,</a:t>
            </a:r>
          </a:p>
          <a:p>
            <a:pPr marL="14288">
              <a:lnSpc>
                <a:spcPts val="2560"/>
              </a:lnSpc>
              <a:buClr>
                <a:srgbClr val="B6D1E1"/>
              </a:buClr>
            </a:pPr>
            <a:endParaRPr lang="en-IE" sz="26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4860759" y="483026"/>
            <a:ext cx="7090609" cy="5037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Don’t use someone else's name and pretend to be them. </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 not try to obtain someone else's password. </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 not try to obtain personal information about someone.</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Don’t post or distribute material that is deemed illegal. </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 not post copyrighted material to which you do not own the rights to. Sites vary in how strict they are about this, but as well as facing the possibility of legal action by the rights holder, you may also get the site sued.</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Don’t use abusive or threatening language. </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You may express robust disagreement with what someone says, but don't call them names or threaten them with personal violence.	</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Don’t post racist remarks regarding people’s sex, race or gender. </a:t>
            </a:r>
          </a:p>
          <a:p>
            <a:pPr marL="14288" lvl="0"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V="1">
            <a:off x="4760690" y="325502"/>
            <a:ext cx="0" cy="5561951"/>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99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036953" y="611362"/>
            <a:ext cx="2486921" cy="3097771"/>
          </a:xfrm>
          <a:prstGeom prst="rect">
            <a:avLst/>
          </a:prstGeom>
          <a:noFill/>
        </p:spPr>
        <p:txBody>
          <a:bodyPr wrap="square">
            <a:spAutoFit/>
          </a:bodyPr>
          <a:lstStyle/>
          <a:p>
            <a:pPr marL="14288">
              <a:lnSpc>
                <a:spcPts val="2560"/>
              </a:lnSpc>
              <a:buClr>
                <a:srgbClr val="B6D1E1"/>
              </a:buClr>
            </a:pPr>
            <a:r>
              <a:rPr lang="en-IE" sz="2600" b="1" dirty="0">
                <a:solidFill>
                  <a:srgbClr val="84BFA4"/>
                </a:solidFill>
                <a:latin typeface="Calibri" panose="020F0502020204030204" pitchFamily="34" charset="0"/>
                <a:ea typeface="Calibri" panose="020F0502020204030204" pitchFamily="34" charset="0"/>
                <a:cs typeface="Calibri" panose="020F0502020204030204" pitchFamily="34" charset="0"/>
              </a:rPr>
              <a:t>It is a term referring to good behaviour while connected to the Internet. Some examples of netiquette are listed below,</a:t>
            </a:r>
          </a:p>
          <a:p>
            <a:pPr marL="14288">
              <a:lnSpc>
                <a:spcPts val="2560"/>
              </a:lnSpc>
              <a:buClr>
                <a:srgbClr val="B6D1E1"/>
              </a:buClr>
            </a:pPr>
            <a:endParaRPr lang="en-IE" sz="26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4957010" y="611362"/>
            <a:ext cx="6994357" cy="5037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Use clear and simple language.</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On a site that has many non-native English speakers, avoid using slang they may not understand.</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No spamming. Don't repeatedly post the same advertisement for products or services. Most sites have strict and specific rules about who is allowed to post ads and what kind of ads they are.</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Pay for what you use. If you use shareware, pay for it. This will encourage more people to write shareware. </a:t>
            </a: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Respect other peoples time. We live in a fast moving world. When you send email or post to a discussion group, you're taking up other people's time. It's your responsibility to ensure that the time they spend reading your posting isn't wasted. </a:t>
            </a:r>
          </a:p>
          <a:p>
            <a:pPr marL="357188" lvl="0"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V="1">
            <a:off x="4760690" y="453838"/>
            <a:ext cx="0" cy="5561951"/>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966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Reading Emails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8975558"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first open up any email software, the program will display the messages that have already been downloaded. To ensure that you have downloaded all of the recent messages, click on the             icon or Refresh depending on which software you are using.</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This will ensure that all new messages are received and any that are stored in your outbox are sent.</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89713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4B8A5DC-E86C-B8B7-9B74-4E58E63C89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2936" y="3465095"/>
            <a:ext cx="5297561" cy="546583"/>
          </a:xfrm>
          <a:prstGeom prst="rect">
            <a:avLst/>
          </a:prstGeom>
          <a:noFill/>
          <a:ln>
            <a:noFill/>
          </a:ln>
        </p:spPr>
      </p:pic>
      <p:pic>
        <p:nvPicPr>
          <p:cNvPr id="8" name="Picture 7">
            <a:extLst>
              <a:ext uri="{FF2B5EF4-FFF2-40B4-BE49-F238E27FC236}">
                <a16:creationId xmlns:a16="http://schemas.microsoft.com/office/drawing/2014/main" id="{E9909FF8-376E-416B-46BB-66D648B2A6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1865" y="2542626"/>
            <a:ext cx="728473" cy="394538"/>
          </a:xfrm>
          <a:prstGeom prst="rect">
            <a:avLst/>
          </a:prstGeom>
          <a:noFill/>
          <a:ln>
            <a:noFill/>
          </a:ln>
        </p:spPr>
      </p:pic>
    </p:spTree>
    <p:extLst>
      <p:ext uri="{BB962C8B-B14F-4D97-AF65-F5344CB8AC3E}">
        <p14:creationId xmlns:p14="http://schemas.microsoft.com/office/powerpoint/2010/main" val="64941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D5883A-F966-1042-9FE0-3B263D4513B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2807" r="18374" b="2305"/>
          <a:stretch/>
        </p:blipFill>
        <p:spPr>
          <a:xfrm>
            <a:off x="7430218" y="57509"/>
            <a:ext cx="4705894" cy="6280879"/>
          </a:xfrm>
          <a:prstGeom prst="rect">
            <a:avLst/>
          </a:prstGeom>
        </p:spPr>
      </p:pic>
      <p:sp>
        <p:nvSpPr>
          <p:cNvPr id="6" name="Text Placeholder 3">
            <a:extLst>
              <a:ext uri="{FF2B5EF4-FFF2-40B4-BE49-F238E27FC236}">
                <a16:creationId xmlns:a16="http://schemas.microsoft.com/office/drawing/2014/main" id="{F5C9DBDF-1998-EDEB-6E0F-1156F7A7688F}"/>
              </a:ext>
            </a:extLst>
          </p:cNvPr>
          <p:cNvSpPr txBox="1">
            <a:spLocks/>
          </p:cNvSpPr>
          <p:nvPr/>
        </p:nvSpPr>
        <p:spPr>
          <a:xfrm>
            <a:off x="678899" y="614596"/>
            <a:ext cx="7490740" cy="4805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spcBef>
                <a:spcPts val="0"/>
              </a:spcBef>
              <a:buClr>
                <a:srgbClr val="B6D1E1"/>
              </a:buClr>
              <a:buNone/>
            </a:pPr>
            <a:r>
              <a:rPr lang="en-IE" sz="2300" b="1" dirty="0">
                <a:solidFill>
                  <a:srgbClr val="382B1B"/>
                </a:solidFill>
                <a:latin typeface="Calibri" panose="020F0502020204030204" pitchFamily="34" charset="0"/>
                <a:ea typeface="Calibri" panose="020F0502020204030204" pitchFamily="34" charset="0"/>
                <a:cs typeface="Calibri" panose="020F0502020204030204" pitchFamily="34" charset="0"/>
              </a:rPr>
              <a:t>Safety and Security</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Understanding digital security helps protect personal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and professional data from cyber threats. Knowledge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of privacy settings and safe online practices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ensures better control over personal information.</a:t>
            </a:r>
          </a:p>
          <a:p>
            <a:pPr marL="0" indent="0">
              <a:lnSpc>
                <a:spcPts val="2360"/>
              </a:lnSpc>
              <a:spcBef>
                <a:spcPts val="0"/>
              </a:spcBef>
              <a:buClr>
                <a:srgbClr val="B6D1E1"/>
              </a:buClr>
              <a:buNone/>
            </a:pPr>
            <a:endPar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dirty="0">
                <a:solidFill>
                  <a:srgbClr val="382B1B"/>
                </a:solidFill>
                <a:latin typeface="Calibri" panose="020F0502020204030204" pitchFamily="34" charset="0"/>
                <a:ea typeface="Calibri" panose="020F0502020204030204" pitchFamily="34" charset="0"/>
                <a:cs typeface="Calibri" panose="020F0502020204030204" pitchFamily="34" charset="0"/>
              </a:rPr>
              <a:t>Empowerment and Inclusion</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Promotes inclusivity by enabling people from diverse backgrounds to access and participate in digital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platforms. Digital skills support participation in social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and political activities, facilitating advocacy and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community involvement.</a:t>
            </a:r>
          </a:p>
          <a:p>
            <a:pPr marL="0" indent="0">
              <a:lnSpc>
                <a:spcPts val="2360"/>
              </a:lnSpc>
              <a:spcBef>
                <a:spcPts val="0"/>
              </a:spcBef>
              <a:buClr>
                <a:srgbClr val="B6D1E1"/>
              </a:buClr>
              <a:buNone/>
            </a:pPr>
            <a:endPar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Graphic 4">
            <a:extLst>
              <a:ext uri="{FF2B5EF4-FFF2-40B4-BE49-F238E27FC236}">
                <a16:creationId xmlns:a16="http://schemas.microsoft.com/office/drawing/2014/main" id="{A3C4AE8F-9A64-7310-7AB9-249C79173770}"/>
              </a:ext>
            </a:extLst>
          </p:cNvPr>
          <p:cNvSpPr/>
          <p:nvPr/>
        </p:nvSpPr>
        <p:spPr>
          <a:xfrm>
            <a:off x="-737340" y="5103445"/>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403129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Reading Emails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8975558"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Inbox unread count will be automatically updated to indicate the number of unread messages that are present.</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Opening and Saving a file attachment</a:t>
            </a:r>
          </a:p>
          <a:p>
            <a:pPr marL="36195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When you receive an Email containing attachments, a paper clip symbol appears next to the email message as shown below.</a:t>
            </a:r>
          </a:p>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Click on the email message to open it.</a:t>
            </a:r>
          </a:p>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attached file can be found at the bottom of the email.</a:t>
            </a:r>
          </a:p>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To open this attachment, click on ‘View’ to open the file.</a:t>
            </a:r>
          </a:p>
          <a:p>
            <a:pPr marL="14288" indent="0">
              <a:lnSpc>
                <a:spcPct val="10000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en-IE" sz="1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ct val="100000"/>
              </a:lnSpc>
              <a:spcBef>
                <a:spcPts val="0"/>
              </a:spcBef>
              <a:buClr>
                <a:srgbClr val="B6D1E1"/>
              </a:buClr>
              <a:buNone/>
            </a:pPr>
            <a:endParaRPr lang="en-IE" sz="8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dirty="0">
                <a:solidFill>
                  <a:srgbClr val="B6D1E1"/>
                </a:solidFill>
                <a:latin typeface="Calibri" panose="020F0502020204030204" pitchFamily="34" charset="0"/>
                <a:ea typeface="Calibri" panose="020F0502020204030204" pitchFamily="34" charset="0"/>
                <a:cs typeface="Calibri" panose="020F0502020204030204" pitchFamily="34" charset="0"/>
              </a:rPr>
              <a:t>BEWARE: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Attachments can contain viruses. Only open the file if you are expecting it and can be sure that it will not be infected.</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89713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748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32800" y="674861"/>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Responding to e-mail problems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588169"/>
            <a:ext cx="2950411"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There is number of common problems that individuals will encounter. These could include:</a:t>
            </a: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320112"/>
            <a:ext cx="89713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66E3706A-B781-94CA-6A9E-A7A101497BBD}"/>
              </a:ext>
            </a:extLst>
          </p:cNvPr>
          <p:cNvSpPr txBox="1">
            <a:spLocks/>
          </p:cNvSpPr>
          <p:nvPr/>
        </p:nvSpPr>
        <p:spPr>
          <a:xfrm>
            <a:off x="5571289" y="1580549"/>
            <a:ext cx="6404811"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Loss of the internet connection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Check connections to ensure you have Internet.</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Receiving emails with viruses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There are simple steps that you can take to ensure that computer is not infected with viruses. Creating filters will move emails affected into Spam / Junk folder.</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Receiving emails from unknown user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Never open messages from senders that you do not recognise.</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'Mailbox Full’ message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You will normally get this error if you have too many old emails in your Inbox. Delete any messages especially with large attachments.</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D1E64659-0ACB-FB59-938E-E5574ADD9ED6}"/>
              </a:ext>
            </a:extLst>
          </p:cNvPr>
          <p:cNvCxnSpPr>
            <a:cxnSpLocks/>
          </p:cNvCxnSpPr>
          <p:nvPr/>
        </p:nvCxnSpPr>
        <p:spPr>
          <a:xfrm flipV="1">
            <a:off x="5382990" y="1562100"/>
            <a:ext cx="0" cy="453390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2835516-E534-8107-4291-D17945B25A5D}"/>
              </a:ext>
            </a:extLst>
          </p:cNvPr>
          <p:cNvSpPr txBox="1"/>
          <p:nvPr/>
        </p:nvSpPr>
        <p:spPr>
          <a:xfrm>
            <a:off x="2263775" y="3937001"/>
            <a:ext cx="2778125" cy="2246769"/>
          </a:xfrm>
          <a:prstGeom prst="rect">
            <a:avLst/>
          </a:prstGeom>
          <a:noFill/>
        </p:spPr>
        <p:txBody>
          <a:bodyPr wrap="square">
            <a:spAutoFit/>
          </a:bodyPr>
          <a:lstStyle/>
          <a:p>
            <a:r>
              <a:rPr lang="en-IE" sz="2000" b="1" i="1" dirty="0">
                <a:solidFill>
                  <a:srgbClr val="84BFA4"/>
                </a:solidFill>
                <a:latin typeface="Calibri" panose="020F0502020204030204" pitchFamily="34" charset="0"/>
                <a:ea typeface="Calibri" panose="020F0502020204030204" pitchFamily="34" charset="0"/>
                <a:cs typeface="Calibri" panose="020F0502020204030204" pitchFamily="34" charset="0"/>
              </a:rPr>
              <a:t>If you have lots of attachments that you want to keep then try saving somewhere else on the computer. This will help cut down the size of your mailbox</a:t>
            </a:r>
            <a:endParaRPr lang="en-US" sz="2000" b="1" i="1" dirty="0">
              <a:solidFill>
                <a:srgbClr val="84BFA4"/>
              </a:solidFill>
            </a:endParaRPr>
          </a:p>
        </p:txBody>
      </p:sp>
    </p:spTree>
    <p:extLst>
      <p:ext uri="{BB962C8B-B14F-4D97-AF65-F5344CB8AC3E}">
        <p14:creationId xmlns:p14="http://schemas.microsoft.com/office/powerpoint/2010/main" val="493626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C0D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91067" y="1094884"/>
            <a:ext cx="11275247" cy="5016758"/>
          </a:xfrm>
          <a:prstGeom prst="rect">
            <a:avLst/>
          </a:prstGeom>
          <a:noFill/>
        </p:spPr>
        <p:txBody>
          <a:bodyPr wrap="square">
            <a:spAutoFit/>
          </a:bodyPr>
          <a:lstStyle/>
          <a:p>
            <a:pPr marL="806450" algn="just">
              <a:lnSpc>
                <a:spcPts val="2440"/>
              </a:lnSpc>
            </a:pPr>
            <a:endParaRPr lang="en-IE" sz="9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1" indent="-457200" algn="just">
              <a:lnSpc>
                <a:spcPts val="244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How would you </a:t>
            </a:r>
            <a:r>
              <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start a new email message</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once you’ve opened </a:t>
            </a:r>
            <a:r>
              <a:rPr lang="en-IE" sz="2200" dirty="0" err="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gmail</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(Google) email program? Choose from one of the icons below. (tick the right icon)</a:t>
            </a:r>
          </a:p>
          <a:p>
            <a:pPr marL="806450" lvl="1" algn="just">
              <a:lnSpc>
                <a:spcPts val="2440"/>
              </a:lnSpc>
              <a:buClr>
                <a:srgbClr val="84BFA4"/>
              </a:buCl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806450" lvl="1" algn="just">
              <a:lnSpc>
                <a:spcPts val="2440"/>
              </a:lnSpc>
              <a:buClr>
                <a:srgbClr val="84BFA4"/>
              </a:buClr>
            </a:pPr>
            <a:endPar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marL="806450" lvl="1" algn="just">
              <a:lnSpc>
                <a:spcPts val="2440"/>
              </a:lnSpc>
              <a:buClr>
                <a:srgbClr val="84BFA4"/>
              </a:buClr>
            </a:pPr>
            <a:endPar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marL="806450" lvl="1" algn="just">
              <a:lnSpc>
                <a:spcPts val="2440"/>
              </a:lnSpc>
              <a:buClr>
                <a:srgbClr val="84BFA4"/>
              </a:buCl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1263650" lvl="1" indent="-457200" algn="just">
              <a:lnSpc>
                <a:spcPts val="2440"/>
              </a:lnSpc>
              <a:buClr>
                <a:srgbClr val="84BFA4"/>
              </a:buClr>
              <a:buFont typeface="+mj-lt"/>
              <a:buAutoNum type="arabicPeriod" startAt="2"/>
            </a:pPr>
            <a:r>
              <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rPr>
              <a:t> </a:t>
            </a:r>
            <a:r>
              <a:rPr lang="en-IE" sz="2200" b="1" dirty="0">
                <a:solidFill>
                  <a:srgbClr val="382B1B"/>
                </a:solidFill>
                <a:latin typeface="Calibri" panose="020F0502020204030204" pitchFamily="34" charset="0"/>
                <a:ea typeface="Times New Roman" panose="02020603050405020304" pitchFamily="18" charset="0"/>
                <a:cs typeface="Calibri" panose="020F0502020204030204" pitchFamily="34" charset="0"/>
              </a:rPr>
              <a:t>Compose an email to Jane </a:t>
            </a:r>
            <a:r>
              <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rPr>
              <a:t>(</a:t>
            </a:r>
            <a:r>
              <a:rPr lang="en-IE" sz="2200" dirty="0" err="1">
                <a:solidFill>
                  <a:srgbClr val="382B1B"/>
                </a:solidFill>
                <a:latin typeface="Calibri" panose="020F0502020204030204" pitchFamily="34" charset="0"/>
                <a:ea typeface="Times New Roman" panose="02020603050405020304" pitchFamily="18" charset="0"/>
                <a:cs typeface="Calibri" panose="020F0502020204030204" pitchFamily="34" charset="0"/>
              </a:rPr>
              <a:t>jane@gmail.com</a:t>
            </a:r>
            <a:r>
              <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rPr>
              <a:t>) with the following information.       </a:t>
            </a:r>
          </a:p>
          <a:p>
            <a:pPr marL="1303338" lvl="1" algn="just">
              <a:lnSpc>
                <a:spcPts val="2440"/>
              </a:lnSpc>
              <a:buClr>
                <a:srgbClr val="84BFA4"/>
              </a:buClr>
            </a:pPr>
            <a:r>
              <a:rPr lang="en-IE" sz="2200" i="1" dirty="0">
                <a:solidFill>
                  <a:srgbClr val="382B1B"/>
                </a:solidFill>
                <a:latin typeface="Calibri" panose="020F0502020204030204" pitchFamily="34" charset="0"/>
                <a:ea typeface="Times New Roman" panose="02020603050405020304" pitchFamily="18" charset="0"/>
                <a:cs typeface="Calibri" panose="020F0502020204030204" pitchFamily="34" charset="0"/>
              </a:rPr>
              <a:t>‘Hi Jane, The IT course will start on Monday at 9.30 at The Light House.’</a:t>
            </a:r>
          </a:p>
          <a:p>
            <a:pPr marL="1336675" lvl="1" algn="just">
              <a:lnSpc>
                <a:spcPts val="2440"/>
              </a:lnSpc>
              <a:buClr>
                <a:srgbClr val="84BFA4"/>
              </a:buClr>
            </a:pPr>
            <a:r>
              <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rPr>
              <a:t>Insert ‘Training’ in the Subject box.</a:t>
            </a:r>
          </a:p>
          <a:p>
            <a:pPr marL="1263650" lvl="1" indent="-457200" algn="just">
              <a:lnSpc>
                <a:spcPts val="2440"/>
              </a:lnSpc>
              <a:buClr>
                <a:srgbClr val="84BFA4"/>
              </a:buClr>
              <a:buFont typeface="+mj-lt"/>
              <a:buAutoNum type="arabicPeriod"/>
            </a:pPr>
            <a:endParaRPr lang="en-IE" sz="20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1" indent="-457200" algn="just">
              <a:lnSpc>
                <a:spcPts val="2440"/>
              </a:lnSpc>
              <a:buClr>
                <a:srgbClr val="84BFA4"/>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Your email to Jane has gone, but you want to check to make sure you have typed the correct venue. </a:t>
            </a:r>
            <a:r>
              <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Which folder would you look in?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(Circle the correct answer)		</a:t>
            </a:r>
          </a:p>
          <a:p>
            <a:pPr marL="1524000" lvl="1" indent="-322263"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Inbox</a:t>
            </a:r>
          </a:p>
          <a:p>
            <a:pPr marL="1524000" lvl="1" indent="-322263"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Deleted</a:t>
            </a:r>
          </a:p>
          <a:p>
            <a:pPr marL="1524000" lvl="1" indent="-322263"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Sent</a:t>
            </a:r>
          </a:p>
        </p:txBody>
      </p:sp>
      <p:sp>
        <p:nvSpPr>
          <p:cNvPr id="6" name="TextBox 5">
            <a:extLst>
              <a:ext uri="{FF2B5EF4-FFF2-40B4-BE49-F238E27FC236}">
                <a16:creationId xmlns:a16="http://schemas.microsoft.com/office/drawing/2014/main" id="{879B06B3-8B4F-352A-9770-F2B7C84A6A38}"/>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556618FE-C5A8-FDB7-EBA8-95B526D15B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262" y="2319867"/>
            <a:ext cx="1783081" cy="599545"/>
          </a:xfrm>
          <a:prstGeom prst="rect">
            <a:avLst/>
          </a:prstGeom>
          <a:noFill/>
          <a:ln>
            <a:noFill/>
          </a:ln>
        </p:spPr>
      </p:pic>
      <p:pic>
        <p:nvPicPr>
          <p:cNvPr id="5" name="Picture 4">
            <a:extLst>
              <a:ext uri="{FF2B5EF4-FFF2-40B4-BE49-F238E27FC236}">
                <a16:creationId xmlns:a16="http://schemas.microsoft.com/office/drawing/2014/main" id="{588896D7-0746-0800-9105-ACC12B188F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8288" y="2234954"/>
            <a:ext cx="729635" cy="753673"/>
          </a:xfrm>
          <a:prstGeom prst="rect">
            <a:avLst/>
          </a:prstGeom>
          <a:noFill/>
          <a:ln>
            <a:noFill/>
          </a:ln>
        </p:spPr>
      </p:pic>
      <p:sp>
        <p:nvSpPr>
          <p:cNvPr id="8" name="TextBox 7">
            <a:extLst>
              <a:ext uri="{FF2B5EF4-FFF2-40B4-BE49-F238E27FC236}">
                <a16:creationId xmlns:a16="http://schemas.microsoft.com/office/drawing/2014/main" id="{2A39A9D9-DD51-DA23-5EB1-2D66B43ACF7C}"/>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following questions will test what you have learned so far</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81963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C0D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74134" y="1484351"/>
            <a:ext cx="11275247" cy="4093428"/>
          </a:xfrm>
          <a:prstGeom prst="rect">
            <a:avLst/>
          </a:prstGeom>
          <a:noFill/>
        </p:spPr>
        <p:txBody>
          <a:bodyPr wrap="square">
            <a:spAutoFit/>
          </a:bodyPr>
          <a:lstStyle/>
          <a:p>
            <a:pPr marL="1263650" lvl="1" indent="-457200" algn="just">
              <a:lnSpc>
                <a:spcPts val="2440"/>
              </a:lnSpc>
              <a:buClr>
                <a:srgbClr val="84BFA4"/>
              </a:buClr>
              <a:buFont typeface="+mj-lt"/>
              <a:buAutoNum type="arabicPeriod" startAt="4"/>
            </a:pPr>
            <a:r>
              <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Send the following email to ‘Training’ group</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1252538" lvl="1" algn="just">
              <a:lnSpc>
                <a:spcPts val="2440"/>
              </a:lnSpc>
              <a:buClr>
                <a:srgbClr val="84BFA4"/>
              </a:buCl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
            </a:r>
            <a:r>
              <a:rPr lang="en-IE" sz="2200" i="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Hi All, The training group is planning a consultation meeting on Wednesday 29th March. Please can you all respond back whether morning or afternoon will suit?’</a:t>
            </a:r>
          </a:p>
          <a:p>
            <a:pPr marL="1252538" lvl="1" algn="just">
              <a:lnSpc>
                <a:spcPts val="2440"/>
              </a:lnSpc>
              <a:buClr>
                <a:srgbClr val="84BFA4"/>
              </a:buClr>
            </a:pPr>
            <a:r>
              <a:rPr lang="en-IE" sz="2200" i="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Insert ‘Training’ in the Subject box.</a:t>
            </a:r>
          </a:p>
          <a:p>
            <a:pPr marL="1252538" lvl="1" algn="just">
              <a:lnSpc>
                <a:spcPts val="2440"/>
              </a:lnSpc>
              <a:buClr>
                <a:srgbClr val="84BFA4"/>
              </a:buClr>
            </a:pPr>
            <a:endParaRPr lang="en-IE" sz="2200" i="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1" indent="-457200" algn="just">
              <a:lnSpc>
                <a:spcPts val="2440"/>
              </a:lnSpc>
              <a:buClr>
                <a:srgbClr val="84BFA4"/>
              </a:buClr>
              <a:buFont typeface="+mj-lt"/>
              <a:buAutoNum type="arabicPeriod" startAt="5"/>
            </a:pPr>
            <a:r>
              <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Which of the following action will help to keep you safe online?</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1658938" lvl="1" indent="-355600"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Using Passwords</a:t>
            </a:r>
          </a:p>
          <a:p>
            <a:pPr marL="1658938" lvl="1" indent="-355600"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Opening Spam e-mails</a:t>
            </a:r>
          </a:p>
          <a:p>
            <a:pPr marL="1658938" lvl="1" indent="-355600"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Install latest version of anti-virus software</a:t>
            </a:r>
          </a:p>
          <a:p>
            <a:pPr marL="1263650" lvl="1" indent="-457200" algn="just">
              <a:lnSpc>
                <a:spcPts val="2440"/>
              </a:lnSpc>
              <a:buClr>
                <a:srgbClr val="84BFA4"/>
              </a:buClr>
              <a:buFont typeface="+mj-lt"/>
              <a:buAutoNum type="arabicPeriod" startAt="5"/>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indent="-457200" algn="just">
              <a:lnSpc>
                <a:spcPts val="2440"/>
              </a:lnSpc>
              <a:buClr>
                <a:srgbClr val="C0DCEA"/>
              </a:buClr>
              <a:buFont typeface="+mj-lt"/>
              <a:buAutoNum type="arabicPeriod" startAt="5"/>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2440"/>
              </a:lnSpc>
              <a:buClr>
                <a:srgbClr val="C0DCEA"/>
              </a:buClr>
              <a:buFont typeface="+mj-lt"/>
              <a:buAutoNum type="arabicPeriod" startAt="3"/>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879B06B3-8B4F-352A-9770-F2B7C84A6A38}"/>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2A39A9D9-DD51-DA23-5EB1-2D66B43ACF7C}"/>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following questions will test what you have learned so far</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778476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6596082" cy="1740959"/>
          </a:xfrm>
        </p:spPr>
        <p:txBody>
          <a:bodyPr>
            <a:normAutofit/>
          </a:bodyPr>
          <a:lstStyle/>
          <a:p>
            <a:pPr algn="l"/>
            <a:r>
              <a:rPr lang="en-US" sz="3600" b="0" dirty="0">
                <a:highlight>
                  <a:srgbClr val="84BFA4"/>
                </a:highlight>
              </a:rPr>
              <a:t> Well done, you have completed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570477" y="3718658"/>
            <a:ext cx="5886066" cy="7350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400" b="1" dirty="0">
                <a:solidFill>
                  <a:schemeClr val="bg1"/>
                </a:solidFill>
              </a:rPr>
              <a:t>M2.1 Introductory Digital Skills for the Workplace </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spTree>
    <p:extLst>
      <p:ext uri="{BB962C8B-B14F-4D97-AF65-F5344CB8AC3E}">
        <p14:creationId xmlns:p14="http://schemas.microsoft.com/office/powerpoint/2010/main" val="64766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Computer              Components</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89635" y="1843790"/>
            <a:ext cx="6029709" cy="5231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endPar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Monitor</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 A monitor looks like a television screen. It’s main purpose is to allow you to see the information which you are either typing in or the computer is processing.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Mouse</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 The mouse is used as an input device. It lets you tell the computer what to do.</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274165" y="4304866"/>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74165" y="616614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74165" y="229868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descr="A computer monitor with a black screen&#10;&#10;Description automatically generated">
            <a:extLst>
              <a:ext uri="{FF2B5EF4-FFF2-40B4-BE49-F238E27FC236}">
                <a16:creationId xmlns:a16="http://schemas.microsoft.com/office/drawing/2014/main" id="{0E6420E9-1FD7-161F-7A65-54DAD5FD07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67350" y="2615726"/>
            <a:ext cx="2036860" cy="1425802"/>
          </a:xfrm>
          <a:prstGeom prst="rect">
            <a:avLst/>
          </a:prstGeom>
          <a:noFill/>
          <a:ln>
            <a:noFill/>
          </a:ln>
          <a:effectLst/>
        </p:spPr>
      </p:pic>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490592"/>
            <a:ext cx="8649324" cy="1117614"/>
          </a:xfrm>
          <a:prstGeom prst="rect">
            <a:avLst/>
          </a:prstGeom>
          <a:noFill/>
        </p:spPr>
        <p:txBody>
          <a:bodyPr wrap="square">
            <a:spAutoFit/>
          </a:bodyPr>
          <a:lstStyle/>
          <a:p>
            <a:pPr marL="14288" indent="0">
              <a:lnSpc>
                <a:spcPts val="2560"/>
              </a:lnSpc>
              <a:spcBef>
                <a:spcPts val="0"/>
              </a:spcBef>
              <a:buClr>
                <a:srgbClr val="B6D1E1"/>
              </a:buClr>
              <a:buNone/>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Let’s refresh our knowledge. </a:t>
            </a:r>
          </a:p>
          <a:p>
            <a:pPr marL="14288" indent="0">
              <a:lnSpc>
                <a:spcPts val="2560"/>
              </a:lnSpc>
              <a:spcBef>
                <a:spcPts val="0"/>
              </a:spcBef>
              <a:buClr>
                <a:srgbClr val="B6D1E1"/>
              </a:buClr>
              <a:buNone/>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Computers have four basic components</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 Components</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9B1BFA35-1B8D-46A2-02B3-CB8E69FADF06}"/>
              </a:ext>
            </a:extLst>
          </p:cNvPr>
          <p:cNvPicPr>
            <a:picLocks noChangeAspect="1"/>
          </p:cNvPicPr>
          <p:nvPr/>
        </p:nvPicPr>
        <p:blipFill rotWithShape="1">
          <a:blip r:embed="rId3"/>
          <a:srcRect l="3097" t="29027" r="6992" b="13629"/>
          <a:stretch/>
        </p:blipFill>
        <p:spPr>
          <a:xfrm>
            <a:off x="9304423" y="4700337"/>
            <a:ext cx="1936738" cy="1235242"/>
          </a:xfrm>
          <a:prstGeom prst="rect">
            <a:avLst/>
          </a:prstGeom>
        </p:spPr>
      </p:pic>
    </p:spTree>
    <p:extLst>
      <p:ext uri="{BB962C8B-B14F-4D97-AF65-F5344CB8AC3E}">
        <p14:creationId xmlns:p14="http://schemas.microsoft.com/office/powerpoint/2010/main" val="171149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89635" y="2518348"/>
            <a:ext cx="6029709" cy="45570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Keyboard</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 The keyboard is also known as an input device. It is like a typewriter. You can use to enter text or commands into the computer.</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System Box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System box is the unit contain all the electronic parts that make the computer. It contains a Central Processing Unit (CPU); the brain of the computer.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274165" y="394510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74165" y="597127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74165" y="229868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A black rectangular object with a white background&#10;&#10;Description automatically generated">
            <a:extLst>
              <a:ext uri="{FF2B5EF4-FFF2-40B4-BE49-F238E27FC236}">
                <a16:creationId xmlns:a16="http://schemas.microsoft.com/office/drawing/2014/main" id="{D6D02858-6485-4BA8-4FE5-CD836CB3B5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3054" y="4382726"/>
            <a:ext cx="1101488" cy="1101488"/>
          </a:xfrm>
          <a:prstGeom prst="rect">
            <a:avLst/>
          </a:prstGeom>
          <a:noFill/>
          <a:ln>
            <a:noFill/>
          </a:ln>
          <a:effectLst/>
        </p:spPr>
      </p:pic>
      <p:sp>
        <p:nvSpPr>
          <p:cNvPr id="11" name="Rectangle 10">
            <a:extLst>
              <a:ext uri="{FF2B5EF4-FFF2-40B4-BE49-F238E27FC236}">
                <a16:creationId xmlns:a16="http://schemas.microsoft.com/office/drawing/2014/main" id="{94236706-53B8-8539-071C-E90A5E3CD982}"/>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1C823915-C0C0-1119-56DD-2A9A1D396364}"/>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5" name="Text Placeholder 23">
            <a:extLst>
              <a:ext uri="{FF2B5EF4-FFF2-40B4-BE49-F238E27FC236}">
                <a16:creationId xmlns:a16="http://schemas.microsoft.com/office/drawing/2014/main" id="{65AD61EA-0581-A880-8179-F31F51A2D916}"/>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16" name="TextBox 15">
            <a:extLst>
              <a:ext uri="{FF2B5EF4-FFF2-40B4-BE49-F238E27FC236}">
                <a16:creationId xmlns:a16="http://schemas.microsoft.com/office/drawing/2014/main" id="{C5C2F399-C7E9-4DD2-B663-8DD38209FEB9}"/>
              </a:ext>
            </a:extLst>
          </p:cNvPr>
          <p:cNvSpPr txBox="1"/>
          <p:nvPr/>
        </p:nvSpPr>
        <p:spPr>
          <a:xfrm>
            <a:off x="2405921" y="900119"/>
            <a:ext cx="8649324" cy="450701"/>
          </a:xfrm>
          <a:prstGeom prst="rect">
            <a:avLst/>
          </a:prstGeom>
          <a:noFill/>
        </p:spPr>
        <p:txBody>
          <a:bodyPr wrap="square">
            <a:spAutoFit/>
          </a:bodyPr>
          <a:lstStyle/>
          <a:p>
            <a:pPr marL="14288" indent="0">
              <a:lnSpc>
                <a:spcPts val="2560"/>
              </a:lnSpc>
              <a:spcBef>
                <a:spcPts val="0"/>
              </a:spcBef>
              <a:buClr>
                <a:srgbClr val="B6D1E1"/>
              </a:buClr>
              <a:buNone/>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Computers have four basic components</a:t>
            </a:r>
          </a:p>
        </p:txBody>
      </p:sp>
      <p:sp>
        <p:nvSpPr>
          <p:cNvPr id="17" name="Text Placeholder 5">
            <a:extLst>
              <a:ext uri="{FF2B5EF4-FFF2-40B4-BE49-F238E27FC236}">
                <a16:creationId xmlns:a16="http://schemas.microsoft.com/office/drawing/2014/main" id="{E7800BD1-C9DB-16AE-C3C8-D7541170709F}"/>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 Components</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C5FF2C8D-A62D-0AAD-4185-E196456B3CC2}"/>
              </a:ext>
            </a:extLst>
          </p:cNvPr>
          <p:cNvPicPr>
            <a:picLocks noChangeAspect="1"/>
          </p:cNvPicPr>
          <p:nvPr/>
        </p:nvPicPr>
        <p:blipFill rotWithShape="1">
          <a:blip r:embed="rId3"/>
          <a:srcRect t="21474" b="15790"/>
          <a:stretch/>
        </p:blipFill>
        <p:spPr>
          <a:xfrm>
            <a:off x="9192127" y="2566736"/>
            <a:ext cx="2079684" cy="1304729"/>
          </a:xfrm>
          <a:prstGeom prst="rect">
            <a:avLst/>
          </a:prstGeom>
        </p:spPr>
      </p:pic>
    </p:spTree>
    <p:extLst>
      <p:ext uri="{BB962C8B-B14F-4D97-AF65-F5344CB8AC3E}">
        <p14:creationId xmlns:p14="http://schemas.microsoft.com/office/powerpoint/2010/main" val="148671012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5288</Words>
  <Application>Microsoft Office PowerPoint</Application>
  <PresentationFormat>Widescreen</PresentationFormat>
  <Paragraphs>583</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Aptos</vt: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419</cp:revision>
  <dcterms:created xsi:type="dcterms:W3CDTF">2020-10-14T13:32:04Z</dcterms:created>
  <dcterms:modified xsi:type="dcterms:W3CDTF">2024-10-24T07:14:01Z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