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75" r:id="rId2"/>
    <p:sldId id="257" r:id="rId3"/>
    <p:sldId id="258" r:id="rId4"/>
    <p:sldId id="4381" r:id="rId5"/>
    <p:sldId id="4317" r:id="rId6"/>
    <p:sldId id="4376" r:id="rId7"/>
    <p:sldId id="4377" r:id="rId8"/>
    <p:sldId id="4380" r:id="rId9"/>
    <p:sldId id="4378" r:id="rId10"/>
    <p:sldId id="4379" r:id="rId11"/>
    <p:sldId id="4322" r:id="rId12"/>
    <p:sldId id="4326" r:id="rId13"/>
    <p:sldId id="4389" r:id="rId14"/>
    <p:sldId id="4312" r:id="rId15"/>
    <p:sldId id="4386" r:id="rId16"/>
    <p:sldId id="4329" r:id="rId17"/>
    <p:sldId id="4387" r:id="rId18"/>
    <p:sldId id="4330" r:id="rId19"/>
    <p:sldId id="4331" r:id="rId20"/>
    <p:sldId id="4332" r:id="rId21"/>
    <p:sldId id="4388" r:id="rId22"/>
    <p:sldId id="4382" r:id="rId23"/>
    <p:sldId id="4333" r:id="rId24"/>
    <p:sldId id="4334" r:id="rId25"/>
    <p:sldId id="4335" r:id="rId26"/>
    <p:sldId id="4385" r:id="rId27"/>
    <p:sldId id="4337" r:id="rId28"/>
    <p:sldId id="4338" r:id="rId29"/>
    <p:sldId id="4339" r:id="rId30"/>
    <p:sldId id="4340" r:id="rId31"/>
    <p:sldId id="4341" r:id="rId32"/>
    <p:sldId id="4342" r:id="rId33"/>
    <p:sldId id="4383" r:id="rId34"/>
    <p:sldId id="4336" r:id="rId35"/>
    <p:sldId id="4343" r:id="rId36"/>
    <p:sldId id="4344" r:id="rId37"/>
    <p:sldId id="4345" r:id="rId38"/>
    <p:sldId id="4384" r:id="rId39"/>
    <p:sldId id="4346" r:id="rId40"/>
    <p:sldId id="4347" r:id="rId41"/>
    <p:sldId id="4348" r:id="rId42"/>
    <p:sldId id="4349" r:id="rId43"/>
    <p:sldId id="4350" r:id="rId44"/>
    <p:sldId id="4351" r:id="rId45"/>
    <p:sldId id="4352" r:id="rId46"/>
    <p:sldId id="4353" r:id="rId47"/>
    <p:sldId id="4354" r:id="rId48"/>
    <p:sldId id="4355" r:id="rId49"/>
    <p:sldId id="4319" r:id="rId50"/>
    <p:sldId id="4356" r:id="rId51"/>
    <p:sldId id="4357" r:id="rId52"/>
    <p:sldId id="4374" r:id="rId53"/>
    <p:sldId id="43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B1B"/>
    <a:srgbClr val="E6C8C7"/>
    <a:srgbClr val="B6D1E1"/>
    <a:srgbClr val="84BFA4"/>
    <a:srgbClr val="C4DAE7"/>
    <a:srgbClr val="000000"/>
    <a:srgbClr val="94C7B0"/>
    <a:srgbClr val="EFDCDC"/>
    <a:srgbClr val="D3C48B"/>
    <a:srgbClr val="CCBB7B"/>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0"/>
    <p:restoredTop sz="94663"/>
  </p:normalViewPr>
  <p:slideViewPr>
    <p:cSldViewPr snapToGrid="0" snapToObjects="1">
      <p:cViewPr varScale="1">
        <p:scale>
          <a:sx n="96" d="100"/>
          <a:sy n="96" d="100"/>
        </p:scale>
        <p:origin x="245" y="67"/>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a:off x="-361733" y="-3005022"/>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2856667" y="-955040"/>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888966"/>
            <a:ext cx="3101461" cy="649042"/>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3619344" y="5648193"/>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7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5" name="Picture 34">
            <a:extLst>
              <a:ext uri="{FF2B5EF4-FFF2-40B4-BE49-F238E27FC236}">
                <a16:creationId xmlns:a16="http://schemas.microsoft.com/office/drawing/2014/main" id="{C53D3B71-B19F-8F5F-8473-4810E9642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429768" y="5434420"/>
            <a:ext cx="1716397" cy="394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4"/>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 id="21474838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www.organictrust.ie/" TargetMode="External"/><Relationship Id="rId3" Type="http://schemas.openxmlformats.org/officeDocument/2006/relationships/hyperlink" Target="https://beterleven.dierenbescherming.nl/" TargetMode="External"/><Relationship Id="rId7" Type="http://schemas.openxmlformats.org/officeDocument/2006/relationships/hyperlink" Target="https://www.eko-keurmerk.nl/" TargetMode="External"/><Relationship Id="rId12" Type="http://schemas.openxmlformats.org/officeDocument/2006/relationships/hyperlink" Target="https://www.fairtrade.net/" TargetMode="External"/><Relationship Id="rId2" Type="http://schemas.openxmlformats.org/officeDocument/2006/relationships/hyperlink" Target="https://www.labelrouge.fr/" TargetMode="External"/><Relationship Id="rId1" Type="http://schemas.openxmlformats.org/officeDocument/2006/relationships/slideLayout" Target="../slideLayouts/slideLayout13.xml"/><Relationship Id="rId6" Type="http://schemas.openxmlformats.org/officeDocument/2006/relationships/hyperlink" Target="https://www.agencebio.org/" TargetMode="External"/><Relationship Id="rId11" Type="http://schemas.openxmlformats.org/officeDocument/2006/relationships/hyperlink" Target="https://www.iso.org/iso-22000-food-safety-management.html" TargetMode="External"/><Relationship Id="rId5" Type="http://schemas.openxmlformats.org/officeDocument/2006/relationships/hyperlink" Target="https://www.bordbia.ie/" TargetMode="External"/><Relationship Id="rId10" Type="http://schemas.openxmlformats.org/officeDocument/2006/relationships/hyperlink" Target="https://www.fssc22000.com/" TargetMode="External"/><Relationship Id="rId4" Type="http://schemas.openxmlformats.org/officeDocument/2006/relationships/hyperlink" Target="https://www.krav.se/" TargetMode="External"/><Relationship Id="rId9" Type="http://schemas.openxmlformats.org/officeDocument/2006/relationships/hyperlink" Target="https://www.inao.gouv.f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 Id="rId4" Type="http://schemas.openxmlformats.org/officeDocument/2006/relationships/hyperlink" Target="https://en.wikipedia.org/wiki/Compost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761999" y="4200663"/>
            <a:ext cx="5769429" cy="697353"/>
          </a:xfrm>
        </p:spPr>
        <p:txBody>
          <a:bodyPr>
            <a:noAutofit/>
          </a:bodyPr>
          <a:lstStyle/>
          <a:p>
            <a:pPr>
              <a:lnSpc>
                <a:spcPts val="4600"/>
              </a:lnSpc>
              <a:spcBef>
                <a:spcPts val="0"/>
              </a:spcBef>
            </a:pPr>
            <a:r>
              <a:rPr lang="en-US" sz="4400" b="1"/>
              <a:t>M1.3 </a:t>
            </a:r>
            <a:r>
              <a:rPr lang="en-US" sz="6000" b="1"/>
              <a:t> </a:t>
            </a:r>
            <a:endParaRPr lang="en-US" sz="6000" b="1" dirty="0"/>
          </a:p>
          <a:p>
            <a:pPr>
              <a:lnSpc>
                <a:spcPts val="4600"/>
              </a:lnSpc>
              <a:spcBef>
                <a:spcPts val="0"/>
              </a:spcBef>
            </a:pPr>
            <a:r>
              <a:rPr lang="en-US" sz="6000" b="1" dirty="0"/>
              <a:t>Eco-Responsibility</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4"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30"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3" y="5827850"/>
            <a:ext cx="3318021" cy="867210"/>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757382" y="3649657"/>
            <a:ext cx="5316612" cy="584775"/>
          </a:xfrm>
          <a:prstGeom prst="rect">
            <a:avLst/>
          </a:prstGeom>
          <a:noFill/>
        </p:spPr>
        <p:txBody>
          <a:bodyPr wrap="square">
            <a:spAutoFit/>
          </a:bodyPr>
          <a:lstStyle/>
          <a:p>
            <a:r>
              <a:rPr lang="en-IE" sz="1600" b="1" dirty="0">
                <a:solidFill>
                  <a:schemeClr val="bg1"/>
                </a:solidFill>
                <a:highlight>
                  <a:srgbClr val="84BFA4"/>
                </a:highlight>
              </a:rPr>
              <a:t>Employability Programme  -Food Industry </a:t>
            </a:r>
          </a:p>
          <a:p>
            <a:r>
              <a:rPr lang="en-IE" sz="1600" b="1" dirty="0">
                <a:solidFill>
                  <a:schemeClr val="bg1"/>
                </a:solidFill>
                <a:highlight>
                  <a:srgbClr val="84BFA4"/>
                </a:highlight>
              </a:rPr>
              <a:t>Technical Skills </a:t>
            </a:r>
            <a:endParaRPr lang="en-IE" sz="1600" dirty="0">
              <a:solidFill>
                <a:schemeClr val="bg1"/>
              </a:solidFill>
              <a:highlight>
                <a:srgbClr val="84BFA4"/>
              </a:highlight>
            </a:endParaRPr>
          </a:p>
        </p:txBody>
      </p:sp>
    </p:spTree>
    <p:extLst>
      <p:ext uri="{BB962C8B-B14F-4D97-AF65-F5344CB8AC3E}">
        <p14:creationId xmlns:p14="http://schemas.microsoft.com/office/powerpoint/2010/main" val="274883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9F05-5540-68F1-DFF5-CEFBD364942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A756C9-CE5A-98AB-BF02-8AE217BA2FE4}"/>
              </a:ext>
            </a:extLst>
          </p:cNvPr>
          <p:cNvSpPr>
            <a:spLocks noGrp="1"/>
          </p:cNvSpPr>
          <p:nvPr>
            <p:ph type="body" sz="quarter" idx="20"/>
          </p:nvPr>
        </p:nvSpPr>
        <p:spPr>
          <a:xfrm>
            <a:off x="6096000" y="921820"/>
            <a:ext cx="5394960" cy="4214986"/>
          </a:xfrm>
        </p:spPr>
        <p:txBody>
          <a:bodyPr/>
          <a:lstStyle/>
          <a:p>
            <a:pPr marL="342900" indent="-342900" fontAlgn="base">
              <a:buClr>
                <a:srgbClr val="382B1B"/>
              </a:buClr>
              <a:buFontTx/>
              <a:buChar char="-"/>
            </a:pPr>
            <a:r>
              <a:rPr lang="fr-FR" b="0" i="0" u="none" strike="noStrike" dirty="0" err="1">
                <a:solidFill>
                  <a:srgbClr val="000000"/>
                </a:solidFill>
                <a:effectLst/>
                <a:latin typeface="Calibri" panose="020F0502020204030204" pitchFamily="34" charset="0"/>
                <a:cs typeface="Calibri" panose="020F0502020204030204" pitchFamily="34" charset="0"/>
              </a:rPr>
              <a:t>Ensure</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traceability</a:t>
            </a:r>
            <a:r>
              <a:rPr lang="fr-FR" b="0" i="0" u="none" strike="noStrike" dirty="0">
                <a:solidFill>
                  <a:srgbClr val="000000"/>
                </a:solidFill>
                <a:effectLst/>
                <a:latin typeface="Calibri" panose="020F0502020204030204" pitchFamily="34" charset="0"/>
                <a:cs typeface="Calibri" panose="020F0502020204030204" pitchFamily="34" charset="0"/>
              </a:rPr>
              <a:t>: </a:t>
            </a:r>
          </a:p>
          <a:p>
            <a:pPr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Know where your ingredients come from.</a:t>
            </a:r>
          </a:p>
          <a:p>
            <a:pPr fontAlgn="base">
              <a:buClr>
                <a:srgbClr val="382B1B"/>
              </a:buClr>
            </a:pPr>
            <a:r>
              <a:rPr lang="fr-FR" dirty="0">
                <a:solidFill>
                  <a:srgbClr val="000000"/>
                </a:solidFill>
                <a:latin typeface="Calibri" panose="020F0502020204030204" pitchFamily="34" charset="0"/>
                <a:cs typeface="Calibri" panose="020F0502020204030204" pitchFamily="34" charset="0"/>
              </a:rPr>
              <a:t>L</a:t>
            </a:r>
            <a:r>
              <a:rPr lang="fr-FR" b="0" i="0" u="none" strike="noStrike" dirty="0">
                <a:solidFill>
                  <a:srgbClr val="000000"/>
                </a:solidFill>
                <a:effectLst/>
                <a:latin typeface="Calibri" panose="020F0502020204030204" pitchFamily="34" charset="0"/>
                <a:cs typeface="Calibri" panose="020F0502020204030204" pitchFamily="34" charset="0"/>
              </a:rPr>
              <a:t>ist the farm</a:t>
            </a:r>
            <a:r>
              <a:rPr lang="fr-FR" dirty="0">
                <a:solidFill>
                  <a:srgbClr val="000000"/>
                </a:solidFill>
                <a:latin typeface="Calibri" panose="020F0502020204030204" pitchFamily="34" charset="0"/>
                <a:cs typeface="Calibri" panose="020F0502020204030204" pitchFamily="34" charset="0"/>
              </a:rPr>
              <a:t>s and/</a:t>
            </a:r>
            <a:r>
              <a:rPr lang="fr-FR" b="0" i="0" u="none" strike="noStrike" dirty="0">
                <a:solidFill>
                  <a:srgbClr val="000000"/>
                </a:solidFill>
                <a:effectLst/>
                <a:latin typeface="Calibri" panose="020F0502020204030204" pitchFamily="34" charset="0"/>
                <a:cs typeface="Calibri" panose="020F0502020204030204" pitchFamily="34" charset="0"/>
              </a:rPr>
              <a:t>or region where ingredients are sourced on the menu,</a:t>
            </a:r>
          </a:p>
          <a:p>
            <a:pPr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Use a variety of ingredients</a:t>
            </a:r>
            <a:r>
              <a:rPr lang="fr-FR" dirty="0">
                <a:solidFill>
                  <a:srgbClr val="000000"/>
                </a:solidFill>
                <a:latin typeface="Calibri" panose="020F0502020204030204" pitchFamily="34" charset="0"/>
                <a:cs typeface="Calibri" panose="020F0502020204030204" pitchFamily="34" charset="0"/>
              </a:rPr>
              <a:t> for biodiversity</a:t>
            </a:r>
            <a:endParaRPr lang="fr-FR" b="0" i="0" u="none" strike="noStrike" dirty="0">
              <a:solidFill>
                <a:srgbClr val="000000"/>
              </a:solidFill>
              <a:effectLst/>
              <a:latin typeface="Calibri" panose="020F0502020204030204" pitchFamily="34" charset="0"/>
              <a:cs typeface="Calibri" panose="020F0502020204030204" pitchFamily="34" charset="0"/>
            </a:endParaRPr>
          </a:p>
          <a:p>
            <a:pPr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Choose products with certifications like Organic or Fairtrade. </a:t>
            </a:r>
          </a:p>
          <a:p>
            <a:pPr fontAlgn="base">
              <a:buClr>
                <a:srgbClr val="382B1B"/>
              </a:buClr>
            </a:pPr>
            <a:endParaRPr lang="fr-FR" dirty="0">
              <a:solidFill>
                <a:srgbClr val="000000"/>
              </a:solidFill>
              <a:latin typeface="Calibri" panose="020F0502020204030204" pitchFamily="34" charset="0"/>
              <a:cs typeface="Calibri" panose="020F0502020204030204" pitchFamily="34" charset="0"/>
            </a:endParaRPr>
          </a:p>
          <a:p>
            <a:pPr algn="ctr" fontAlgn="base">
              <a:buClr>
                <a:srgbClr val="382B1B"/>
              </a:buClr>
            </a:pPr>
            <a:r>
              <a:rPr lang="fr-FR" b="1" i="0" u="none" strike="noStrike" dirty="0" err="1">
                <a:solidFill>
                  <a:srgbClr val="000000"/>
                </a:solidFill>
                <a:effectLst/>
                <a:latin typeface="Calibri" panose="020F0502020204030204" pitchFamily="34" charset="0"/>
                <a:cs typeface="Calibri" panose="020F0502020204030204" pitchFamily="34" charset="0"/>
              </a:rPr>
              <a:t>Find</a:t>
            </a:r>
            <a:r>
              <a:rPr lang="fr-FR" b="1" i="0" u="none" strike="noStrike" dirty="0">
                <a:solidFill>
                  <a:srgbClr val="000000"/>
                </a:solidFill>
                <a:effectLst/>
                <a:latin typeface="Calibri" panose="020F0502020204030204" pitchFamily="34" charset="0"/>
                <a:cs typeface="Calibri" panose="020F0502020204030204" pitchFamily="34" charset="0"/>
              </a:rPr>
              <a:t> </a:t>
            </a:r>
            <a:r>
              <a:rPr lang="fr-FR" b="1" i="0" u="none" strike="noStrike" dirty="0" err="1">
                <a:solidFill>
                  <a:srgbClr val="000000"/>
                </a:solidFill>
                <a:effectLst/>
                <a:latin typeface="Calibri" panose="020F0502020204030204" pitchFamily="34" charset="0"/>
                <a:cs typeface="Calibri" panose="020F0502020204030204" pitchFamily="34" charset="0"/>
              </a:rPr>
              <a:t>below</a:t>
            </a:r>
            <a:r>
              <a:rPr lang="fr-FR" b="1" i="0" u="none" strike="noStrike" dirty="0">
                <a:solidFill>
                  <a:srgbClr val="000000"/>
                </a:solidFill>
                <a:effectLst/>
                <a:latin typeface="Calibri" panose="020F0502020204030204" pitchFamily="34" charset="0"/>
                <a:cs typeface="Calibri" panose="020F0502020204030204" pitchFamily="34" charset="0"/>
              </a:rPr>
              <a:t> a </a:t>
            </a:r>
            <a:r>
              <a:rPr lang="fr-FR" b="1" i="0" u="none" strike="noStrike" dirty="0" err="1">
                <a:solidFill>
                  <a:srgbClr val="000000"/>
                </a:solidFill>
                <a:effectLst/>
                <a:latin typeface="Calibri" panose="020F0502020204030204" pitchFamily="34" charset="0"/>
                <a:cs typeface="Calibri" panose="020F0502020204030204" pitchFamily="34" charset="0"/>
              </a:rPr>
              <a:t>list</a:t>
            </a:r>
            <a:r>
              <a:rPr lang="fr-FR" b="1" i="0" u="none" strike="noStrike" dirty="0">
                <a:solidFill>
                  <a:srgbClr val="000000"/>
                </a:solidFill>
                <a:effectLst/>
                <a:latin typeface="Calibri" panose="020F0502020204030204" pitchFamily="34" charset="0"/>
                <a:cs typeface="Calibri" panose="020F0502020204030204" pitchFamily="34" charset="0"/>
              </a:rPr>
              <a:t> of certifications relevant in </a:t>
            </a:r>
            <a:r>
              <a:rPr lang="fr-FR" b="1" i="0" u="none" strike="noStrike" dirty="0" err="1">
                <a:solidFill>
                  <a:srgbClr val="000000"/>
                </a:solidFill>
                <a:effectLst/>
                <a:latin typeface="Calibri" panose="020F0502020204030204" pitchFamily="34" charset="0"/>
                <a:cs typeface="Calibri" panose="020F0502020204030204" pitchFamily="34" charset="0"/>
              </a:rPr>
              <a:t>Three</a:t>
            </a:r>
            <a:r>
              <a:rPr lang="fr-FR" b="1" i="0" u="none" strike="noStrike" dirty="0">
                <a:solidFill>
                  <a:srgbClr val="000000"/>
                </a:solidFill>
                <a:effectLst/>
                <a:latin typeface="Calibri" panose="020F0502020204030204" pitchFamily="34" charset="0"/>
                <a:cs typeface="Calibri" panose="020F0502020204030204" pitchFamily="34" charset="0"/>
              </a:rPr>
              <a:t> </a:t>
            </a:r>
            <a:r>
              <a:rPr lang="fr-FR" b="1" i="0" u="none" strike="noStrike" dirty="0" err="1">
                <a:solidFill>
                  <a:srgbClr val="000000"/>
                </a:solidFill>
                <a:effectLst/>
                <a:latin typeface="Calibri" panose="020F0502020204030204" pitchFamily="34" charset="0"/>
                <a:cs typeface="Calibri" panose="020F0502020204030204" pitchFamily="34" charset="0"/>
              </a:rPr>
              <a:t>Kitchens</a:t>
            </a:r>
            <a:r>
              <a:rPr lang="fr-FR" b="1" dirty="0" err="1">
                <a:solidFill>
                  <a:srgbClr val="000000"/>
                </a:solidFill>
                <a:latin typeface="Calibri" panose="020F0502020204030204" pitchFamily="34" charset="0"/>
                <a:cs typeface="Calibri" panose="020F0502020204030204" pitchFamily="34" charset="0"/>
              </a:rPr>
              <a:t>’</a:t>
            </a:r>
            <a:r>
              <a:rPr lang="fr-FR" b="1" i="0" u="none" strike="noStrike" dirty="0" err="1">
                <a:solidFill>
                  <a:srgbClr val="000000"/>
                </a:solidFill>
                <a:effectLst/>
                <a:latin typeface="Calibri" panose="020F0502020204030204" pitchFamily="34" charset="0"/>
                <a:cs typeface="Calibri" panose="020F0502020204030204" pitchFamily="34" charset="0"/>
              </a:rPr>
              <a:t>partners</a:t>
            </a:r>
            <a:r>
              <a:rPr lang="fr-FR" b="1" i="0" u="none" strike="noStrike" dirty="0">
                <a:solidFill>
                  <a:srgbClr val="000000"/>
                </a:solidFill>
                <a:effectLst/>
                <a:latin typeface="Calibri" panose="020F0502020204030204" pitchFamily="34" charset="0"/>
                <a:cs typeface="Calibri" panose="020F0502020204030204" pitchFamily="34" charset="0"/>
              </a:rPr>
              <a:t> countries.</a:t>
            </a:r>
          </a:p>
          <a:p>
            <a:pPr fontAlgn="base">
              <a:buClr>
                <a:srgbClr val="382B1B"/>
              </a:buClr>
            </a:pPr>
            <a:endParaRPr lang="fr-FR" dirty="0">
              <a:solidFill>
                <a:srgbClr val="000000"/>
              </a:solidFill>
              <a:latin typeface="Calibri" panose="020F0502020204030204" pitchFamily="34" charset="0"/>
              <a:cs typeface="Calibri" panose="020F0502020204030204" pitchFamily="34" charset="0"/>
            </a:endParaRPr>
          </a:p>
          <a:p>
            <a:pPr fontAlgn="base">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A18E46C6-5145-4C80-F0ED-263E09874283}"/>
              </a:ext>
            </a:extLst>
          </p:cNvPr>
          <p:cNvSpPr>
            <a:spLocks noGrp="1"/>
          </p:cNvSpPr>
          <p:nvPr>
            <p:ph type="body" sz="quarter" idx="23"/>
          </p:nvPr>
        </p:nvSpPr>
        <p:spPr>
          <a:xfrm>
            <a:off x="304789" y="642281"/>
            <a:ext cx="3721396" cy="5573437"/>
          </a:xfrm>
        </p:spPr>
        <p:txBody>
          <a:bodyPr>
            <a:normAutofit/>
          </a:bodyPr>
          <a:lstStyle/>
          <a:p>
            <a:r>
              <a:rPr lang="en-US" b="1" dirty="0"/>
              <a:t>Simple Eco-Responsible Practices </a:t>
            </a:r>
          </a:p>
          <a:p>
            <a:endParaRPr lang="en-US" b="1" dirty="0"/>
          </a:p>
          <a:p>
            <a:r>
              <a:rPr lang="fr-FR" b="0" i="0" u="none" strike="noStrike" dirty="0">
                <a:solidFill>
                  <a:srgbClr val="000000"/>
                </a:solidFill>
                <a:effectLst/>
                <a:latin typeface="Calibri" panose="020F0502020204030204" pitchFamily="34" charset="0"/>
                <a:cs typeface="Calibri" panose="020F0502020204030204" pitchFamily="34" charset="0"/>
              </a:rPr>
              <a:t>Source </a:t>
            </a:r>
            <a:r>
              <a:rPr lang="fr-FR" b="0" i="0" u="none" strike="noStrike" dirty="0" err="1">
                <a:solidFill>
                  <a:srgbClr val="000000"/>
                </a:solidFill>
                <a:effectLst/>
                <a:latin typeface="Calibri" panose="020F0502020204030204" pitchFamily="34" charset="0"/>
                <a:cs typeface="Calibri" panose="020F0502020204030204" pitchFamily="34" charset="0"/>
              </a:rPr>
              <a:t>sustainably</a:t>
            </a:r>
            <a:endParaRPr lang="en-US" b="1" dirty="0"/>
          </a:p>
        </p:txBody>
      </p:sp>
      <p:sp>
        <p:nvSpPr>
          <p:cNvPr id="7" name="Text Placeholder 6">
            <a:extLst>
              <a:ext uri="{FF2B5EF4-FFF2-40B4-BE49-F238E27FC236}">
                <a16:creationId xmlns:a16="http://schemas.microsoft.com/office/drawing/2014/main" id="{5A264647-3A28-3BB5-2C13-E0B98B566101}"/>
              </a:ext>
            </a:extLst>
          </p:cNvPr>
          <p:cNvSpPr>
            <a:spLocks noGrp="1"/>
          </p:cNvSpPr>
          <p:nvPr>
            <p:ph type="body" sz="quarter" idx="24"/>
          </p:nvPr>
        </p:nvSpPr>
        <p:spPr/>
        <p:txBody>
          <a:bodyPr/>
          <a:lstStyle/>
          <a:p>
            <a:r>
              <a:rPr lang="en-US" dirty="0"/>
              <a:t>02</a:t>
            </a:r>
          </a:p>
        </p:txBody>
      </p:sp>
      <p:grpSp>
        <p:nvGrpSpPr>
          <p:cNvPr id="5" name="Group 5">
            <a:extLst>
              <a:ext uri="{FF2B5EF4-FFF2-40B4-BE49-F238E27FC236}">
                <a16:creationId xmlns:a16="http://schemas.microsoft.com/office/drawing/2014/main" id="{2EDF289E-620C-FC31-0692-CEAF4C8105F5}"/>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485931C4-D25E-2A33-7C14-1AAC1333BF39}"/>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300504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02EB1-7565-0FBD-08AF-BD0C5CDF93D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A85C40C-3C5A-3172-378B-8FC65D46A4D1}"/>
              </a:ext>
            </a:extLst>
          </p:cNvPr>
          <p:cNvSpPr>
            <a:spLocks noGrp="1"/>
          </p:cNvSpPr>
          <p:nvPr>
            <p:ph type="body" sz="quarter" idx="23"/>
          </p:nvPr>
        </p:nvSpPr>
        <p:spPr>
          <a:xfrm>
            <a:off x="304789" y="642281"/>
            <a:ext cx="3721396" cy="5573437"/>
          </a:xfrm>
        </p:spPr>
        <p:txBody>
          <a:bodyPr>
            <a:normAutofit/>
          </a:bodyPr>
          <a:lstStyle/>
          <a:p>
            <a:r>
              <a:rPr lang="en-US" dirty="0"/>
              <a:t>Sustainable Sourcing</a:t>
            </a:r>
          </a:p>
          <a:p>
            <a:endParaRPr lang="en-US" dirty="0"/>
          </a:p>
        </p:txBody>
      </p:sp>
      <p:graphicFrame>
        <p:nvGraphicFramePr>
          <p:cNvPr id="15" name="Tableau 14">
            <a:extLst>
              <a:ext uri="{FF2B5EF4-FFF2-40B4-BE49-F238E27FC236}">
                <a16:creationId xmlns:a16="http://schemas.microsoft.com/office/drawing/2014/main" id="{CA045404-AF5D-6987-B8F1-5ACD4CF2F028}"/>
              </a:ext>
            </a:extLst>
          </p:cNvPr>
          <p:cNvGraphicFramePr>
            <a:graphicFrameLocks noGrp="1"/>
          </p:cNvGraphicFramePr>
          <p:nvPr>
            <p:extLst>
              <p:ext uri="{D42A27DB-BD31-4B8C-83A1-F6EECF244321}">
                <p14:modId xmlns:p14="http://schemas.microsoft.com/office/powerpoint/2010/main" val="3684360201"/>
              </p:ext>
            </p:extLst>
          </p:nvPr>
        </p:nvGraphicFramePr>
        <p:xfrm>
          <a:off x="426027" y="142343"/>
          <a:ext cx="11461184" cy="5946690"/>
        </p:xfrm>
        <a:graphic>
          <a:graphicData uri="http://schemas.openxmlformats.org/drawingml/2006/table">
            <a:tbl>
              <a:tblPr>
                <a:tableStyleId>{5C22544A-7EE6-4342-B048-85BDC9FD1C3A}</a:tableStyleId>
              </a:tblPr>
              <a:tblGrid>
                <a:gridCol w="2140253">
                  <a:extLst>
                    <a:ext uri="{9D8B030D-6E8A-4147-A177-3AD203B41FA5}">
                      <a16:colId xmlns:a16="http://schemas.microsoft.com/office/drawing/2014/main" val="3884311465"/>
                    </a:ext>
                  </a:extLst>
                </a:gridCol>
                <a:gridCol w="1745947">
                  <a:extLst>
                    <a:ext uri="{9D8B030D-6E8A-4147-A177-3AD203B41FA5}">
                      <a16:colId xmlns:a16="http://schemas.microsoft.com/office/drawing/2014/main" val="3318703337"/>
                    </a:ext>
                  </a:extLst>
                </a:gridCol>
                <a:gridCol w="1908170">
                  <a:extLst>
                    <a:ext uri="{9D8B030D-6E8A-4147-A177-3AD203B41FA5}">
                      <a16:colId xmlns:a16="http://schemas.microsoft.com/office/drawing/2014/main" val="2952156809"/>
                    </a:ext>
                  </a:extLst>
                </a:gridCol>
                <a:gridCol w="5666814">
                  <a:extLst>
                    <a:ext uri="{9D8B030D-6E8A-4147-A177-3AD203B41FA5}">
                      <a16:colId xmlns:a16="http://schemas.microsoft.com/office/drawing/2014/main" val="934016921"/>
                    </a:ext>
                  </a:extLst>
                </a:gridCol>
              </a:tblGrid>
              <a:tr h="322321">
                <a:tc>
                  <a:txBody>
                    <a:bodyPr/>
                    <a:lstStyle/>
                    <a:p>
                      <a:pPr algn="l" fontAlgn="ctr"/>
                      <a:r>
                        <a:rPr lang="fr-FR" sz="2000" b="1" u="none" strike="noStrike" dirty="0">
                          <a:effectLst/>
                        </a:rPr>
                        <a:t>Classification</a:t>
                      </a:r>
                      <a:endParaRPr lang="fr-FR" sz="2000" b="1" i="0" u="none" strike="noStrike" dirty="0">
                        <a:solidFill>
                          <a:srgbClr val="000000"/>
                        </a:solidFill>
                        <a:effectLst/>
                        <a:latin typeface="Calibri" panose="020F0502020204030204" pitchFamily="34" charset="0"/>
                      </a:endParaRPr>
                    </a:p>
                  </a:txBody>
                  <a:tcPr marL="8394" marR="8394" marT="8394" marB="0" anchor="ctr"/>
                </a:tc>
                <a:tc>
                  <a:txBody>
                    <a:bodyPr/>
                    <a:lstStyle/>
                    <a:p>
                      <a:pPr algn="l" fontAlgn="ctr"/>
                      <a:r>
                        <a:rPr lang="fr-FR" sz="2000" b="1" u="none" strike="noStrike" dirty="0">
                          <a:effectLst/>
                        </a:rPr>
                        <a:t>Certification</a:t>
                      </a:r>
                      <a:endParaRPr lang="fr-FR" sz="2000" b="1" i="0" u="none" strike="noStrike" dirty="0">
                        <a:solidFill>
                          <a:srgbClr val="000000"/>
                        </a:solidFill>
                        <a:effectLst/>
                        <a:latin typeface="Calibri" panose="020F0502020204030204" pitchFamily="34" charset="0"/>
                      </a:endParaRPr>
                    </a:p>
                  </a:txBody>
                  <a:tcPr marL="8394" marR="8394" marT="8394" marB="0" anchor="ctr"/>
                </a:tc>
                <a:tc>
                  <a:txBody>
                    <a:bodyPr/>
                    <a:lstStyle/>
                    <a:p>
                      <a:pPr algn="l" fontAlgn="ctr"/>
                      <a:r>
                        <a:rPr lang="fr-FR" sz="2000" b="1" u="none" strike="noStrike">
                          <a:effectLst/>
                        </a:rPr>
                        <a:t>Country</a:t>
                      </a:r>
                      <a:endParaRPr lang="fr-FR" sz="2000" b="1" i="0" u="none" strike="noStrike">
                        <a:solidFill>
                          <a:srgbClr val="000000"/>
                        </a:solidFill>
                        <a:effectLst/>
                        <a:latin typeface="Calibri" panose="020F0502020204030204" pitchFamily="34" charset="0"/>
                      </a:endParaRPr>
                    </a:p>
                  </a:txBody>
                  <a:tcPr marL="8394" marR="8394" marT="8394" marB="0" anchor="ctr"/>
                </a:tc>
                <a:tc>
                  <a:txBody>
                    <a:bodyPr/>
                    <a:lstStyle/>
                    <a:p>
                      <a:pPr algn="l" fontAlgn="ctr"/>
                      <a:r>
                        <a:rPr lang="fr-FR" sz="2000" b="1" u="none" strike="noStrike" dirty="0">
                          <a:effectLst/>
                        </a:rPr>
                        <a:t>Description</a:t>
                      </a:r>
                      <a:endParaRPr lang="fr-FR" sz="2000" b="1" i="0" u="none" strike="noStrike" dirty="0">
                        <a:solidFill>
                          <a:srgbClr val="000000"/>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1225555031"/>
                  </a:ext>
                </a:extLst>
              </a:tr>
              <a:tr h="322321">
                <a:tc>
                  <a:txBody>
                    <a:bodyPr/>
                    <a:lstStyle/>
                    <a:p>
                      <a:pPr algn="l" fontAlgn="ctr"/>
                      <a:r>
                        <a:rPr lang="fr-FR" sz="2000" u="none" strike="noStrike">
                          <a:solidFill>
                            <a:srgbClr val="382B1B"/>
                          </a:solidFill>
                          <a:effectLst/>
                        </a:rPr>
                        <a:t>Animal Welfare</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2"/>
                        </a:rPr>
                        <a:t>Label Rouge</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dirty="0">
                          <a:solidFill>
                            <a:srgbClr val="382B1B"/>
                          </a:solidFill>
                          <a:effectLst/>
                        </a:rPr>
                        <a:t>France</a:t>
                      </a:r>
                      <a:endParaRPr lang="fr-FR" sz="2000" b="0" i="0" u="none" strike="noStrike" dirty="0">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dirty="0">
                          <a:solidFill>
                            <a:srgbClr val="382B1B"/>
                          </a:solidFill>
                          <a:effectLst/>
                        </a:rPr>
                        <a:t>High-quality meat with strict welfare guidelines.</a:t>
                      </a:r>
                      <a:endParaRPr lang="en-US" sz="2000" b="0" i="0" u="none" strike="noStrike" dirty="0">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1466488327"/>
                  </a:ext>
                </a:extLst>
              </a:tr>
              <a:tr h="322321">
                <a:tc>
                  <a:txBody>
                    <a:bodyPr/>
                    <a:lstStyle/>
                    <a:p>
                      <a:pPr algn="l" fontAlgn="ctr"/>
                      <a:r>
                        <a:rPr lang="fr-FR" sz="2000" u="none" strike="noStrike">
                          <a:solidFill>
                            <a:srgbClr val="382B1B"/>
                          </a:solidFill>
                          <a:effectLst/>
                        </a:rPr>
                        <a:t>Animal Welfare</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3"/>
                        </a:rPr>
                        <a:t>Beter Leven</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Netherlands</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Humane conditions for meat and dairy.</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4087023391"/>
                  </a:ext>
                </a:extLst>
              </a:tr>
              <a:tr h="483482">
                <a:tc>
                  <a:txBody>
                    <a:bodyPr/>
                    <a:lstStyle/>
                    <a:p>
                      <a:pPr algn="l" fontAlgn="ctr"/>
                      <a:r>
                        <a:rPr lang="fr-FR" sz="2000" u="none" strike="noStrike">
                          <a:solidFill>
                            <a:srgbClr val="382B1B"/>
                          </a:solidFill>
                          <a:effectLst/>
                        </a:rPr>
                        <a:t>Organic &amp; Animal Welfare</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4"/>
                        </a:rPr>
                        <a:t>KRAV</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Sweden</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Organic food with a focus on welfare and sustainability.</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3520520879"/>
                  </a:ext>
                </a:extLst>
              </a:tr>
              <a:tr h="483482">
                <a:tc>
                  <a:txBody>
                    <a:bodyPr/>
                    <a:lstStyle/>
                    <a:p>
                      <a:pPr algn="l" fontAlgn="ctr"/>
                      <a:r>
                        <a:rPr lang="fr-FR" sz="2000" u="none" strike="noStrike">
                          <a:solidFill>
                            <a:srgbClr val="382B1B"/>
                          </a:solidFill>
                          <a:effectLst/>
                        </a:rPr>
                        <a:t>Animal Welfare &amp; Quality</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5"/>
                        </a:rPr>
                        <a:t>Bord Bia</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dirty="0">
                          <a:solidFill>
                            <a:srgbClr val="382B1B"/>
                          </a:solidFill>
                          <a:effectLst/>
                        </a:rPr>
                        <a:t>Ireland</a:t>
                      </a:r>
                      <a:endParaRPr lang="fr-FR" sz="2000" b="0" i="0" u="none" strike="noStrike" dirty="0">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High standards for animal welfare and food quality.</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1557709542"/>
                  </a:ext>
                </a:extLst>
              </a:tr>
              <a:tr h="322321">
                <a:tc>
                  <a:txBody>
                    <a:bodyPr/>
                    <a:lstStyle/>
                    <a:p>
                      <a:pPr algn="l" fontAlgn="ctr"/>
                      <a:r>
                        <a:rPr lang="fr-FR" sz="2000" u="none" strike="noStrike">
                          <a:solidFill>
                            <a:srgbClr val="382B1B"/>
                          </a:solidFill>
                          <a:effectLst/>
                        </a:rPr>
                        <a:t>Organic Farming</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6"/>
                        </a:rPr>
                        <a:t>Agriculture Biologique</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dirty="0">
                          <a:solidFill>
                            <a:srgbClr val="382B1B"/>
                          </a:solidFill>
                          <a:effectLst/>
                        </a:rPr>
                        <a:t>France</a:t>
                      </a:r>
                      <a:endParaRPr lang="fr-FR" sz="2000" b="0" i="0" u="none" strike="noStrike" dirty="0">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dirty="0">
                          <a:solidFill>
                            <a:srgbClr val="382B1B"/>
                          </a:solidFill>
                          <a:effectLst/>
                        </a:rPr>
                        <a:t>Organic certification without synthetic chemicals.</a:t>
                      </a:r>
                      <a:endParaRPr lang="en-US" sz="2000" b="0" i="0" u="none" strike="noStrike" dirty="0">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3095040643"/>
                  </a:ext>
                </a:extLst>
              </a:tr>
              <a:tr h="483482">
                <a:tc>
                  <a:txBody>
                    <a:bodyPr/>
                    <a:lstStyle/>
                    <a:p>
                      <a:pPr algn="l" fontAlgn="ctr"/>
                      <a:r>
                        <a:rPr lang="fr-FR" sz="2000" u="none" strike="noStrike">
                          <a:solidFill>
                            <a:srgbClr val="382B1B"/>
                          </a:solidFill>
                          <a:effectLst/>
                        </a:rPr>
                        <a:t>Organic Farming</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7"/>
                        </a:rPr>
                        <a:t>EKO</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Netherlands</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Organic products with environmental and welfare standards.</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1217429830"/>
                  </a:ext>
                </a:extLst>
              </a:tr>
              <a:tr h="322321">
                <a:tc>
                  <a:txBody>
                    <a:bodyPr/>
                    <a:lstStyle/>
                    <a:p>
                      <a:pPr algn="l" fontAlgn="ctr"/>
                      <a:r>
                        <a:rPr lang="fr-FR" sz="2000" u="none" strike="noStrike">
                          <a:solidFill>
                            <a:srgbClr val="382B1B"/>
                          </a:solidFill>
                          <a:effectLst/>
                        </a:rPr>
                        <a:t>Organic Farming</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8"/>
                        </a:rPr>
                        <a:t>Organic Trust</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Ireland</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dirty="0">
                          <a:solidFill>
                            <a:srgbClr val="382B1B"/>
                          </a:solidFill>
                          <a:effectLst/>
                        </a:rPr>
                        <a:t>Organic food certification without synthetics.</a:t>
                      </a:r>
                      <a:endParaRPr lang="en-US" sz="2000" b="0" i="0" u="none" strike="noStrike" dirty="0">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4084958441"/>
                  </a:ext>
                </a:extLst>
              </a:tr>
              <a:tr h="322321">
                <a:tc>
                  <a:txBody>
                    <a:bodyPr/>
                    <a:lstStyle/>
                    <a:p>
                      <a:pPr algn="l" fontAlgn="ctr"/>
                      <a:r>
                        <a:rPr lang="fr-FR" sz="2000" u="none" strike="noStrike" dirty="0">
                          <a:solidFill>
                            <a:srgbClr val="382B1B"/>
                          </a:solidFill>
                          <a:effectLst/>
                        </a:rPr>
                        <a:t>Food </a:t>
                      </a:r>
                      <a:r>
                        <a:rPr lang="fr-FR" sz="2000" u="none" strike="noStrike" dirty="0" err="1">
                          <a:solidFill>
                            <a:srgbClr val="382B1B"/>
                          </a:solidFill>
                          <a:effectLst/>
                        </a:rPr>
                        <a:t>Safety</a:t>
                      </a:r>
                      <a:r>
                        <a:rPr lang="fr-FR" sz="2000" u="none" strike="noStrike" dirty="0">
                          <a:solidFill>
                            <a:srgbClr val="382B1B"/>
                          </a:solidFill>
                          <a:effectLst/>
                        </a:rPr>
                        <a:t> &amp; </a:t>
                      </a:r>
                      <a:r>
                        <a:rPr lang="fr-FR" sz="2000" u="none" strike="noStrike" dirty="0" err="1">
                          <a:solidFill>
                            <a:srgbClr val="382B1B"/>
                          </a:solidFill>
                          <a:effectLst/>
                        </a:rPr>
                        <a:t>Quality</a:t>
                      </a:r>
                      <a:endParaRPr lang="fr-FR" sz="2000" b="0" i="0" u="none" strike="noStrike" dirty="0">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9"/>
                        </a:rPr>
                        <a:t>AOP</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France</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Protection of regional foods with unique characteristics.</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3709647892"/>
                  </a:ext>
                </a:extLst>
              </a:tr>
              <a:tr h="322321">
                <a:tc>
                  <a:txBody>
                    <a:bodyPr/>
                    <a:lstStyle/>
                    <a:p>
                      <a:pPr algn="l" fontAlgn="ctr"/>
                      <a:r>
                        <a:rPr lang="fr-FR" sz="2000" u="none" strike="noStrike">
                          <a:solidFill>
                            <a:srgbClr val="382B1B"/>
                          </a:solidFill>
                          <a:effectLst/>
                        </a:rPr>
                        <a:t>Food Safety</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10"/>
                        </a:rPr>
                        <a:t>FSSC 22000</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Netherlands</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Ensures food safety management systems.</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3225406658"/>
                  </a:ext>
                </a:extLst>
              </a:tr>
              <a:tr h="322321">
                <a:tc>
                  <a:txBody>
                    <a:bodyPr/>
                    <a:lstStyle/>
                    <a:p>
                      <a:pPr algn="l" fontAlgn="ctr"/>
                      <a:r>
                        <a:rPr lang="fr-FR" sz="2000" u="none" strike="noStrike">
                          <a:solidFill>
                            <a:srgbClr val="382B1B"/>
                          </a:solidFill>
                          <a:effectLst/>
                        </a:rPr>
                        <a:t>Food Safety</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11"/>
                        </a:rPr>
                        <a:t>ISO 22000</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Sweden</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a:solidFill>
                            <a:srgbClr val="382B1B"/>
                          </a:solidFill>
                          <a:effectLst/>
                        </a:rPr>
                        <a:t>Standard for food safety management.</a:t>
                      </a:r>
                      <a:endParaRPr lang="en-US" sz="2000" b="0" i="0" u="none" strike="noStrike">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1623722435"/>
                  </a:ext>
                </a:extLst>
              </a:tr>
              <a:tr h="322321">
                <a:tc>
                  <a:txBody>
                    <a:bodyPr/>
                    <a:lstStyle/>
                    <a:p>
                      <a:pPr algn="l" fontAlgn="ctr"/>
                      <a:r>
                        <a:rPr lang="fr-FR" sz="2000" u="none" strike="noStrike" dirty="0">
                          <a:solidFill>
                            <a:srgbClr val="382B1B"/>
                          </a:solidFill>
                          <a:effectLst/>
                        </a:rPr>
                        <a:t>Fair Trade</a:t>
                      </a:r>
                      <a:endParaRPr lang="fr-FR" sz="2000" b="0" i="0" u="none" strike="noStrike" dirty="0">
                        <a:solidFill>
                          <a:srgbClr val="382B1B"/>
                        </a:solidFill>
                        <a:effectLst/>
                        <a:latin typeface="Calibri" panose="020F0502020204030204" pitchFamily="34" charset="0"/>
                      </a:endParaRPr>
                    </a:p>
                  </a:txBody>
                  <a:tcPr marL="8394" marR="8394" marT="8394" marB="0" anchor="ctr"/>
                </a:tc>
                <a:tc>
                  <a:txBody>
                    <a:bodyPr/>
                    <a:lstStyle/>
                    <a:p>
                      <a:pPr algn="l" fontAlgn="ctr"/>
                      <a:r>
                        <a:rPr lang="fr-FR" sz="2000" u="sng" strike="noStrike">
                          <a:effectLst/>
                          <a:hlinkClick r:id="rId12"/>
                        </a:rPr>
                        <a:t>Fairtrade International</a:t>
                      </a:r>
                      <a:endParaRPr lang="fr-FR" sz="2000" b="0" i="0" u="sng" strike="noStrike">
                        <a:solidFill>
                          <a:srgbClr val="467886"/>
                        </a:solidFill>
                        <a:effectLst/>
                        <a:latin typeface="Calibri" panose="020F0502020204030204" pitchFamily="34" charset="0"/>
                      </a:endParaRPr>
                    </a:p>
                  </a:txBody>
                  <a:tcPr marL="8394" marR="8394" marT="8394" marB="0" anchor="ctr"/>
                </a:tc>
                <a:tc>
                  <a:txBody>
                    <a:bodyPr/>
                    <a:lstStyle/>
                    <a:p>
                      <a:pPr algn="l" fontAlgn="ctr"/>
                      <a:r>
                        <a:rPr lang="fr-FR" sz="2000" u="none" strike="noStrike">
                          <a:solidFill>
                            <a:srgbClr val="382B1B"/>
                          </a:solidFill>
                          <a:effectLst/>
                        </a:rPr>
                        <a:t>France, Netherlands, Sweden, Ireland</a:t>
                      </a:r>
                      <a:endParaRPr lang="fr-FR" sz="2000" b="0" i="0" u="none" strike="noStrike">
                        <a:solidFill>
                          <a:srgbClr val="382B1B"/>
                        </a:solidFill>
                        <a:effectLst/>
                        <a:latin typeface="Calibri" panose="020F0502020204030204" pitchFamily="34" charset="0"/>
                      </a:endParaRPr>
                    </a:p>
                  </a:txBody>
                  <a:tcPr marL="8394" marR="8394" marT="8394" marB="0" anchor="ctr"/>
                </a:tc>
                <a:tc>
                  <a:txBody>
                    <a:bodyPr/>
                    <a:lstStyle/>
                    <a:p>
                      <a:pPr algn="l" fontAlgn="ctr"/>
                      <a:r>
                        <a:rPr lang="en-US" sz="2000" u="none" strike="noStrike" dirty="0">
                          <a:solidFill>
                            <a:srgbClr val="382B1B"/>
                          </a:solidFill>
                          <a:effectLst/>
                        </a:rPr>
                        <a:t>Fair prices and labor conditions for farmers.</a:t>
                      </a:r>
                      <a:endParaRPr lang="en-US" sz="2000" b="0" i="0" u="none" strike="noStrike" dirty="0">
                        <a:solidFill>
                          <a:srgbClr val="382B1B"/>
                        </a:solidFill>
                        <a:effectLst/>
                        <a:latin typeface="Calibri" panose="020F0502020204030204" pitchFamily="34" charset="0"/>
                      </a:endParaRPr>
                    </a:p>
                  </a:txBody>
                  <a:tcPr marL="8394" marR="8394" marT="8394" marB="0" anchor="ctr"/>
                </a:tc>
                <a:extLst>
                  <a:ext uri="{0D108BD9-81ED-4DB2-BD59-A6C34878D82A}">
                    <a16:rowId xmlns:a16="http://schemas.microsoft.com/office/drawing/2014/main" val="3812146524"/>
                  </a:ext>
                </a:extLst>
              </a:tr>
            </a:tbl>
          </a:graphicData>
        </a:graphic>
      </p:graphicFrame>
    </p:spTree>
    <p:extLst>
      <p:ext uri="{BB962C8B-B14F-4D97-AF65-F5344CB8AC3E}">
        <p14:creationId xmlns:p14="http://schemas.microsoft.com/office/powerpoint/2010/main" val="104450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11E52-0504-4B57-0535-5401AF39B18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8D0DC4D-458C-C078-852B-86AB920A926C}"/>
              </a:ext>
            </a:extLst>
          </p:cNvPr>
          <p:cNvSpPr>
            <a:spLocks noGrp="1"/>
          </p:cNvSpPr>
          <p:nvPr>
            <p:ph type="body" sz="quarter" idx="20"/>
          </p:nvPr>
        </p:nvSpPr>
        <p:spPr>
          <a:xfrm>
            <a:off x="6045511" y="143006"/>
            <a:ext cx="5948275" cy="4592660"/>
          </a:xfrm>
        </p:spPr>
        <p:txBody>
          <a:bodyPr/>
          <a:lstStyle/>
          <a:p>
            <a:pPr rtl="0">
              <a:spcAft>
                <a:spcPts val="800"/>
              </a:spcAft>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Support biodiversity:  Use </a:t>
            </a:r>
          </a:p>
          <a:p>
            <a:pPr marL="342900" indent="-342900" rtl="0">
              <a:spcAft>
                <a:spcPts val="800"/>
              </a:spcAft>
              <a:buClr>
                <a:srgbClr val="382B1B"/>
              </a:buClr>
              <a:buFont typeface="Arial" panose="020B0604020202020204" pitchFamily="34" charset="0"/>
              <a:buChar char="•"/>
            </a:pPr>
            <a:r>
              <a:rPr lang="fr-FR" dirty="0">
                <a:solidFill>
                  <a:srgbClr val="000000"/>
                </a:solidFill>
                <a:latin typeface="Calibri" panose="020F0502020204030204" pitchFamily="34" charset="0"/>
                <a:cs typeface="Calibri" panose="020F0502020204030204" pitchFamily="34" charset="0"/>
              </a:rPr>
              <a:t>A</a:t>
            </a:r>
            <a:r>
              <a:rPr lang="fr-FR" b="0" i="0" u="none" strike="noStrike" dirty="0">
                <a:solidFill>
                  <a:srgbClr val="000000"/>
                </a:solidFill>
                <a:effectLst/>
                <a:latin typeface="Calibri" panose="020F0502020204030204" pitchFamily="34" charset="0"/>
                <a:cs typeface="Calibri" panose="020F0502020204030204" pitchFamily="34" charset="0"/>
              </a:rPr>
              <a:t> variety of ingredients.  Example: include ancient grains like quinoa and farro, and a variety of heirloom vegetables. </a:t>
            </a:r>
          </a:p>
          <a:p>
            <a:pPr marL="342900" indent="-342900" rtl="0">
              <a:spcAft>
                <a:spcPts val="800"/>
              </a:spcAft>
              <a:buClr>
                <a:srgbClr val="382B1B"/>
              </a:buClr>
              <a:buFont typeface="Arial" panose="020B0604020202020204" pitchFamily="34" charset="0"/>
              <a:buChar char="•"/>
            </a:pPr>
            <a:r>
              <a:rPr lang="en-GB" b="0" i="0" u="none" strike="noStrike" dirty="0">
                <a:solidFill>
                  <a:srgbClr val="000000"/>
                </a:solidFill>
                <a:effectLst/>
                <a:latin typeface="Calibri" panose="020F0502020204030204" pitchFamily="34" charset="0"/>
                <a:cs typeface="Calibri" panose="020F0502020204030204" pitchFamily="34" charset="0"/>
              </a:rPr>
              <a:t>Diverse Proteins: Expand your protein sources to include not just common meats and fish, but also legumes, nuts, and seeds. These protein sources are often less resource-intensive to produce than traditional meats.</a:t>
            </a:r>
          </a:p>
          <a:p>
            <a:pPr marL="342900" indent="-342900" rtl="0">
              <a:spcAft>
                <a:spcPts val="800"/>
              </a:spcAft>
              <a:buClr>
                <a:srgbClr val="382B1B"/>
              </a:buClr>
              <a:buFont typeface="Arial" panose="020B0604020202020204" pitchFamily="34" charset="0"/>
              <a:buChar char="•"/>
            </a:pPr>
            <a:r>
              <a:rPr lang="en-GB" b="0" i="0" u="none" strike="noStrike" dirty="0">
                <a:solidFill>
                  <a:srgbClr val="000000"/>
                </a:solidFill>
                <a:effectLst/>
                <a:latin typeface="Calibri" panose="020F0502020204030204" pitchFamily="34" charset="0"/>
                <a:cs typeface="Calibri" panose="020F0502020204030204" pitchFamily="34" charset="0"/>
              </a:rPr>
              <a:t>Foraged Foods: Whenever possible, include foraged foods such as wild berries, mushrooms, and herbs in your cooking. These foods are typically gathered from their natural environment, supporting the local ecosystem's health.</a:t>
            </a:r>
            <a:endParaRPr lang="fr-FR" b="0" i="0" u="none" strike="noStrike" dirty="0">
              <a:solidFill>
                <a:srgbClr val="000000"/>
              </a:solidFill>
              <a:effectLst/>
              <a:latin typeface="Calibri" panose="020F0502020204030204" pitchFamily="34" charset="0"/>
              <a:cs typeface="Calibri" panose="020F0502020204030204" pitchFamily="34" charset="0"/>
            </a:endParaRPr>
          </a:p>
          <a:p>
            <a:pPr marL="342900" indent="-342900" rtl="0">
              <a:spcAft>
                <a:spcPts val="800"/>
              </a:spcAft>
              <a:buClr>
                <a:srgbClr val="382B1B"/>
              </a:buClr>
              <a:buFont typeface="Arial" panose="020B0604020202020204" pitchFamily="34" charset="0"/>
              <a:buChar char="•"/>
            </a:pPr>
            <a:endParaRPr lang="fr-FR"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955BE2B-956C-6601-1E17-6DFF12A39A05}"/>
              </a:ext>
            </a:extLst>
          </p:cNvPr>
          <p:cNvSpPr>
            <a:spLocks noGrp="1"/>
          </p:cNvSpPr>
          <p:nvPr>
            <p:ph type="body" sz="quarter" idx="23"/>
          </p:nvPr>
        </p:nvSpPr>
        <p:spPr>
          <a:xfrm>
            <a:off x="304789" y="642281"/>
            <a:ext cx="3721396" cy="5573437"/>
          </a:xfrm>
        </p:spPr>
        <p:txBody>
          <a:bodyPr>
            <a:normAutofit/>
          </a:bodyPr>
          <a:lstStyle/>
          <a:p>
            <a:r>
              <a:rPr lang="en-US" dirty="0"/>
              <a:t>Guidelines for Sourcing Sustainable Products</a:t>
            </a:r>
          </a:p>
        </p:txBody>
      </p:sp>
      <p:sp>
        <p:nvSpPr>
          <p:cNvPr id="7" name="Text Placeholder 6">
            <a:extLst>
              <a:ext uri="{FF2B5EF4-FFF2-40B4-BE49-F238E27FC236}">
                <a16:creationId xmlns:a16="http://schemas.microsoft.com/office/drawing/2014/main" id="{0B4527E9-9DC6-6A56-8F03-7E98CFADDABF}"/>
              </a:ext>
            </a:extLst>
          </p:cNvPr>
          <p:cNvSpPr>
            <a:spLocks noGrp="1"/>
          </p:cNvSpPr>
          <p:nvPr>
            <p:ph type="body" sz="quarter" idx="24"/>
          </p:nvPr>
        </p:nvSpPr>
        <p:spPr/>
        <p:txBody>
          <a:bodyPr/>
          <a:lstStyle/>
          <a:p>
            <a:r>
              <a:rPr lang="en-US" dirty="0"/>
              <a:t>05</a:t>
            </a:r>
          </a:p>
        </p:txBody>
      </p:sp>
      <p:grpSp>
        <p:nvGrpSpPr>
          <p:cNvPr id="5" name="Group 5">
            <a:extLst>
              <a:ext uri="{FF2B5EF4-FFF2-40B4-BE49-F238E27FC236}">
                <a16:creationId xmlns:a16="http://schemas.microsoft.com/office/drawing/2014/main" id="{75B9D859-64F7-8393-58ED-B174F89FEAE3}"/>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E120C18B-2C88-657C-57D4-E944A50D38BE}"/>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148117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0BF2-B477-312D-DA5C-F20FBA5D015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0FB1ED-8498-A2ED-719B-784FA4590286}"/>
              </a:ext>
            </a:extLst>
          </p:cNvPr>
          <p:cNvSpPr>
            <a:spLocks noGrp="1"/>
          </p:cNvSpPr>
          <p:nvPr>
            <p:ph type="body" sz="quarter" idx="15"/>
          </p:nvPr>
        </p:nvSpPr>
        <p:spPr/>
        <p:txBody>
          <a:bodyPr/>
          <a:lstStyle/>
          <a:p>
            <a:r>
              <a:rPr lang="en-US" dirty="0"/>
              <a:t>QUIZ</a:t>
            </a:r>
          </a:p>
        </p:txBody>
      </p:sp>
    </p:spTree>
    <p:extLst>
      <p:ext uri="{BB962C8B-B14F-4D97-AF65-F5344CB8AC3E}">
        <p14:creationId xmlns:p14="http://schemas.microsoft.com/office/powerpoint/2010/main" val="861505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B8E40ECB-8EFB-21FE-3783-ADAF2FA82423}"/>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8CDF9C93-F1C7-A223-4DE9-62857CA99352}"/>
              </a:ext>
            </a:extLst>
          </p:cNvPr>
          <p:cNvSpPr txBox="1">
            <a:spLocks/>
          </p:cNvSpPr>
          <p:nvPr/>
        </p:nvSpPr>
        <p:spPr>
          <a:xfrm>
            <a:off x="417729" y="2811218"/>
            <a:ext cx="5890260" cy="3043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Which of the following certifications ensures that seafood is sustainably harvested?</a:t>
            </a:r>
          </a:p>
          <a:p>
            <a:pPr marL="0" indent="0"/>
            <a:endParaRPr lang="en-US" dirty="0"/>
          </a:p>
          <a:p>
            <a:r>
              <a:rPr lang="en-US" dirty="0"/>
              <a:t>a) Certified Humane</a:t>
            </a:r>
          </a:p>
          <a:p>
            <a:r>
              <a:rPr lang="en-US" dirty="0"/>
              <a:t>b) USDA Organic</a:t>
            </a:r>
          </a:p>
          <a:p>
            <a:r>
              <a:rPr lang="en-US" dirty="0"/>
              <a:t>c) Marine Stewardship Council (MSC)</a:t>
            </a:r>
          </a:p>
          <a:p>
            <a:r>
              <a:rPr lang="en-US" dirty="0"/>
              <a:t>d) Fairtrade International</a:t>
            </a:r>
          </a:p>
        </p:txBody>
      </p:sp>
      <p:sp>
        <p:nvSpPr>
          <p:cNvPr id="5" name="Text Placeholder 4">
            <a:extLst>
              <a:ext uri="{FF2B5EF4-FFF2-40B4-BE49-F238E27FC236}">
                <a16:creationId xmlns:a16="http://schemas.microsoft.com/office/drawing/2014/main" id="{9D162966-1089-5EB2-E76F-557EC07B5EA9}"/>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1: </a:t>
            </a:r>
          </a:p>
          <a:p>
            <a:r>
              <a:rPr lang="en-US" dirty="0"/>
              <a:t>Sustainable Certifications</a:t>
            </a:r>
          </a:p>
        </p:txBody>
      </p:sp>
    </p:spTree>
    <p:extLst>
      <p:ext uri="{BB962C8B-B14F-4D97-AF65-F5344CB8AC3E}">
        <p14:creationId xmlns:p14="http://schemas.microsoft.com/office/powerpoint/2010/main" val="162418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A435-A186-7558-6D8F-C04D580BE5F3}"/>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6E888D6E-4151-A3FA-A25C-825CE1FE9188}"/>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9FC7CCD5-1E0C-FD04-D4C8-8E91F12EE02F}"/>
              </a:ext>
            </a:extLst>
          </p:cNvPr>
          <p:cNvSpPr txBox="1">
            <a:spLocks/>
          </p:cNvSpPr>
          <p:nvPr/>
        </p:nvSpPr>
        <p:spPr>
          <a:xfrm>
            <a:off x="417729" y="2811218"/>
            <a:ext cx="5890260" cy="3043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Which of the following certifications ensures that seafood is sustainably harvested?</a:t>
            </a:r>
          </a:p>
          <a:p>
            <a:pPr marL="0" indent="0"/>
            <a:endParaRPr lang="en-US" dirty="0"/>
          </a:p>
          <a:p>
            <a:r>
              <a:rPr lang="en-US" dirty="0"/>
              <a:t>c) Marine Stewardship Council (MSC)</a:t>
            </a:r>
          </a:p>
        </p:txBody>
      </p:sp>
      <p:sp>
        <p:nvSpPr>
          <p:cNvPr id="5" name="Text Placeholder 4">
            <a:extLst>
              <a:ext uri="{FF2B5EF4-FFF2-40B4-BE49-F238E27FC236}">
                <a16:creationId xmlns:a16="http://schemas.microsoft.com/office/drawing/2014/main" id="{C4FA1A60-2C0B-3D68-CDF8-2B2124DCC7D1}"/>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1: </a:t>
            </a:r>
          </a:p>
          <a:p>
            <a:r>
              <a:rPr lang="en-US" dirty="0"/>
              <a:t>Sustainable Certifications</a:t>
            </a:r>
          </a:p>
        </p:txBody>
      </p:sp>
    </p:spTree>
    <p:extLst>
      <p:ext uri="{BB962C8B-B14F-4D97-AF65-F5344CB8AC3E}">
        <p14:creationId xmlns:p14="http://schemas.microsoft.com/office/powerpoint/2010/main" val="4184797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F75B-BF15-E2A6-7F91-A73E6AF39C8D}"/>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2E43DC95-0F2E-DF7D-A776-95D20CAAD285}"/>
              </a:ext>
            </a:extLst>
          </p:cNvPr>
          <p:cNvSpPr txBox="1">
            <a:spLocks/>
          </p:cNvSpPr>
          <p:nvPr/>
        </p:nvSpPr>
        <p:spPr>
          <a:xfrm>
            <a:off x="417729" y="2811218"/>
            <a:ext cx="5890260" cy="354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When sourcing animal products, which certification should you look for to ensure humane treatment of animals?</a:t>
            </a:r>
          </a:p>
          <a:p>
            <a:pPr marL="0" indent="0"/>
            <a:endParaRPr lang="en-US" dirty="0"/>
          </a:p>
          <a:p>
            <a:pPr marL="0" indent="0"/>
            <a:r>
              <a:rPr lang="en-US" dirty="0"/>
              <a:t>a)MSC</a:t>
            </a:r>
          </a:p>
          <a:p>
            <a:pPr marL="0" indent="0"/>
            <a:r>
              <a:rPr lang="en-US" dirty="0"/>
              <a:t>b) Aquaculture Stewardship Council (ASC)</a:t>
            </a:r>
          </a:p>
          <a:p>
            <a:pPr marL="0" indent="0"/>
            <a:r>
              <a:rPr lang="en-US" dirty="0"/>
              <a:t>c) Certified Humane</a:t>
            </a:r>
          </a:p>
          <a:p>
            <a:pPr marL="0" indent="0"/>
            <a:r>
              <a:rPr lang="en-US" dirty="0"/>
              <a:t>d) USDA Organic</a:t>
            </a:r>
          </a:p>
          <a:p>
            <a:pPr marL="0" indent="0"/>
            <a:endParaRPr lang="en-US" dirty="0"/>
          </a:p>
        </p:txBody>
      </p:sp>
      <p:sp>
        <p:nvSpPr>
          <p:cNvPr id="5" name="Text Placeholder 4">
            <a:extLst>
              <a:ext uri="{FF2B5EF4-FFF2-40B4-BE49-F238E27FC236}">
                <a16:creationId xmlns:a16="http://schemas.microsoft.com/office/drawing/2014/main" id="{6C51DBB9-42DC-6258-E04E-7CBC254B28A7}"/>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2:</a:t>
            </a:r>
          </a:p>
          <a:p>
            <a:r>
              <a:rPr lang="en-US" dirty="0"/>
              <a:t>Animal Welfare</a:t>
            </a:r>
          </a:p>
          <a:p>
            <a:endParaRPr lang="en-US" dirty="0"/>
          </a:p>
        </p:txBody>
      </p:sp>
      <p:pic>
        <p:nvPicPr>
          <p:cNvPr id="7" name="Picture Placeholder 5">
            <a:extLst>
              <a:ext uri="{FF2B5EF4-FFF2-40B4-BE49-F238E27FC236}">
                <a16:creationId xmlns:a16="http://schemas.microsoft.com/office/drawing/2014/main" id="{A3C0A6B9-59E2-482F-29E2-E333F0A52E75}"/>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Tree>
    <p:extLst>
      <p:ext uri="{BB962C8B-B14F-4D97-AF65-F5344CB8AC3E}">
        <p14:creationId xmlns:p14="http://schemas.microsoft.com/office/powerpoint/2010/main" val="742578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681A-A630-6AD5-6676-C1DECED486F6}"/>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46E70C11-2776-0434-F0D2-9381008418A7}"/>
              </a:ext>
            </a:extLst>
          </p:cNvPr>
          <p:cNvSpPr txBox="1">
            <a:spLocks/>
          </p:cNvSpPr>
          <p:nvPr/>
        </p:nvSpPr>
        <p:spPr>
          <a:xfrm>
            <a:off x="417729" y="2811218"/>
            <a:ext cx="5890260" cy="354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When sourcing animal products, which certification should you look for to ensure humane treatment of animals?</a:t>
            </a:r>
          </a:p>
          <a:p>
            <a:pPr marL="0" indent="0"/>
            <a:endParaRPr lang="en-US" dirty="0"/>
          </a:p>
          <a:p>
            <a:pPr marL="0" indent="0"/>
            <a:endParaRPr lang="en-US" dirty="0"/>
          </a:p>
          <a:p>
            <a:pPr marL="0" indent="0"/>
            <a:r>
              <a:rPr lang="en-US" dirty="0"/>
              <a:t>c) Certified Humane</a:t>
            </a:r>
          </a:p>
          <a:p>
            <a:pPr marL="0" indent="0"/>
            <a:endParaRPr lang="en-US" dirty="0"/>
          </a:p>
        </p:txBody>
      </p:sp>
      <p:sp>
        <p:nvSpPr>
          <p:cNvPr id="5" name="Text Placeholder 4">
            <a:extLst>
              <a:ext uri="{FF2B5EF4-FFF2-40B4-BE49-F238E27FC236}">
                <a16:creationId xmlns:a16="http://schemas.microsoft.com/office/drawing/2014/main" id="{F9A422F7-292E-623F-CEB7-B49A94BA8098}"/>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2:</a:t>
            </a:r>
          </a:p>
          <a:p>
            <a:r>
              <a:rPr lang="en-US" dirty="0"/>
              <a:t>Animal Welfare</a:t>
            </a:r>
          </a:p>
          <a:p>
            <a:endParaRPr lang="en-US" dirty="0"/>
          </a:p>
        </p:txBody>
      </p:sp>
      <p:pic>
        <p:nvPicPr>
          <p:cNvPr id="7" name="Picture Placeholder 5">
            <a:extLst>
              <a:ext uri="{FF2B5EF4-FFF2-40B4-BE49-F238E27FC236}">
                <a16:creationId xmlns:a16="http://schemas.microsoft.com/office/drawing/2014/main" id="{CAF2EE31-57AB-ADF1-10DE-2566CE9B9E70}"/>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Tree>
    <p:extLst>
      <p:ext uri="{BB962C8B-B14F-4D97-AF65-F5344CB8AC3E}">
        <p14:creationId xmlns:p14="http://schemas.microsoft.com/office/powerpoint/2010/main" val="265278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1240-0986-5252-D9D4-7E134A8D7383}"/>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819F3501-8A1F-08D0-96A2-2DF67A36C58D}"/>
              </a:ext>
            </a:extLst>
          </p:cNvPr>
          <p:cNvSpPr txBox="1">
            <a:spLocks/>
          </p:cNvSpPr>
          <p:nvPr/>
        </p:nvSpPr>
        <p:spPr>
          <a:xfrm>
            <a:off x="417729" y="2811218"/>
            <a:ext cx="5890260" cy="3475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should you do to ensure that your suppliers follow sustainable practices?</a:t>
            </a:r>
          </a:p>
          <a:p>
            <a:pPr marL="0" indent="0"/>
            <a:endParaRPr lang="en-US" dirty="0"/>
          </a:p>
          <a:p>
            <a:pPr marL="0" indent="0"/>
            <a:r>
              <a:rPr lang="en-US" dirty="0"/>
              <a:t>a) Conduct supplier assessments</a:t>
            </a:r>
          </a:p>
          <a:p>
            <a:pPr marL="0" indent="0"/>
            <a:r>
              <a:rPr lang="en-US" dirty="0"/>
              <a:t>b) Visit farms and production facilities</a:t>
            </a:r>
          </a:p>
          <a:p>
            <a:pPr marL="0" indent="0"/>
            <a:r>
              <a:rPr lang="en-US" dirty="0"/>
              <a:t>c) Look for certifications such as organic, fair trade, and other sustainability labels</a:t>
            </a:r>
          </a:p>
          <a:p>
            <a:pPr marL="0" indent="0"/>
            <a:r>
              <a:rPr lang="en-US" dirty="0"/>
              <a:t>d) All of the above</a:t>
            </a:r>
          </a:p>
        </p:txBody>
      </p:sp>
      <p:sp>
        <p:nvSpPr>
          <p:cNvPr id="5" name="Text Placeholder 4">
            <a:extLst>
              <a:ext uri="{FF2B5EF4-FFF2-40B4-BE49-F238E27FC236}">
                <a16:creationId xmlns:a16="http://schemas.microsoft.com/office/drawing/2014/main" id="{9D90B8F5-58E0-955C-FD22-36F52F57B35C}"/>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3: </a:t>
            </a:r>
          </a:p>
          <a:p>
            <a:r>
              <a:rPr lang="en-US" dirty="0"/>
              <a:t>Supplier Evaluation</a:t>
            </a:r>
          </a:p>
        </p:txBody>
      </p:sp>
      <p:pic>
        <p:nvPicPr>
          <p:cNvPr id="7" name="Picture Placeholder 5">
            <a:extLst>
              <a:ext uri="{FF2B5EF4-FFF2-40B4-BE49-F238E27FC236}">
                <a16:creationId xmlns:a16="http://schemas.microsoft.com/office/drawing/2014/main" id="{81F35060-5470-1C31-B215-6349B0AE9091}"/>
              </a:ext>
            </a:extLst>
          </p:cNvPr>
          <p:cNvPicPr>
            <a:picLocks noGrp="1" noChangeAspect="1"/>
          </p:cNvPicPr>
          <p:nvPr>
            <p:ph type="pic" sz="quarter" idx="53"/>
          </p:nvPr>
        </p:nvPicPr>
        <p:blipFill>
          <a:blip r:embed="rId2"/>
          <a:srcRect l="33299" r="2227"/>
          <a:stretch/>
        </p:blipFill>
        <p:spPr>
          <a:xfrm>
            <a:off x="6307989" y="694862"/>
            <a:ext cx="5292000" cy="5468275"/>
          </a:xfrm>
        </p:spPr>
      </p:pic>
    </p:spTree>
    <p:extLst>
      <p:ext uri="{BB962C8B-B14F-4D97-AF65-F5344CB8AC3E}">
        <p14:creationId xmlns:p14="http://schemas.microsoft.com/office/powerpoint/2010/main" val="283201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F343B-D12A-140F-8DFF-27CF41E9A556}"/>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189958C0-89F5-AB20-DDB5-50E65DBCD615}"/>
              </a:ext>
            </a:extLst>
          </p:cNvPr>
          <p:cNvSpPr txBox="1">
            <a:spLocks/>
          </p:cNvSpPr>
          <p:nvPr/>
        </p:nvSpPr>
        <p:spPr>
          <a:xfrm>
            <a:off x="417729" y="2207877"/>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does organic certification ensure about the production of ingredients?</a:t>
            </a:r>
            <a:br>
              <a:rPr lang="en-US" dirty="0"/>
            </a:br>
            <a:endParaRPr lang="en-US" dirty="0"/>
          </a:p>
          <a:p>
            <a:pPr marL="0" indent="0"/>
            <a:r>
              <a:rPr lang="en-US" dirty="0"/>
              <a:t>a)Ingredients are produced without synthetic pesticides and fertilizers</a:t>
            </a:r>
          </a:p>
        </p:txBody>
      </p:sp>
      <p:sp>
        <p:nvSpPr>
          <p:cNvPr id="5" name="Text Placeholder 4">
            <a:extLst>
              <a:ext uri="{FF2B5EF4-FFF2-40B4-BE49-F238E27FC236}">
                <a16:creationId xmlns:a16="http://schemas.microsoft.com/office/drawing/2014/main" id="{4A74F7C7-5041-7287-6566-4CAD9F25D6C7}"/>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4: </a:t>
            </a:r>
          </a:p>
          <a:p>
            <a:r>
              <a:rPr lang="en-US" dirty="0"/>
              <a:t>Certification</a:t>
            </a:r>
          </a:p>
        </p:txBody>
      </p:sp>
      <p:pic>
        <p:nvPicPr>
          <p:cNvPr id="7" name="Picture Placeholder 5" descr="A few women in a kitchen&#10;&#10;Description automatically generated">
            <a:extLst>
              <a:ext uri="{FF2B5EF4-FFF2-40B4-BE49-F238E27FC236}">
                <a16:creationId xmlns:a16="http://schemas.microsoft.com/office/drawing/2014/main" id="{1FABAC25-5025-20F6-B743-D31BDA05EC7F}"/>
              </a:ext>
            </a:extLst>
          </p:cNvPr>
          <p:cNvPicPr>
            <a:picLocks noGrp="1" noChangeAspect="1"/>
          </p:cNvPicPr>
          <p:nvPr>
            <p:ph type="pic" sz="quarter" idx="53"/>
          </p:nvPr>
        </p:nvPicPr>
        <p:blipFill>
          <a:blip r:embed="rId2"/>
          <a:srcRect l="14205" r="14205"/>
          <a:stretch>
            <a:fillRect/>
          </a:stretch>
        </p:blipFill>
        <p:spPr>
          <a:xfrm>
            <a:off x="6689114" y="1114062"/>
            <a:ext cx="4480705" cy="4629875"/>
          </a:xfrm>
        </p:spPr>
      </p:pic>
    </p:spTree>
    <p:extLst>
      <p:ext uri="{BB962C8B-B14F-4D97-AF65-F5344CB8AC3E}">
        <p14:creationId xmlns:p14="http://schemas.microsoft.com/office/powerpoint/2010/main" val="286121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a:off x="5298" y="1"/>
            <a:ext cx="5518423" cy="6858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sz="1200"/>
            </a:p>
          </p:txBody>
        </p:sp>
      </p:grpSp>
      <p:grpSp>
        <p:nvGrpSpPr>
          <p:cNvPr id="5" name="Group 5"/>
          <p:cNvGrpSpPr/>
          <p:nvPr/>
        </p:nvGrpSpPr>
        <p:grpSpPr>
          <a:xfrm>
            <a:off x="3146444" y="4955348"/>
            <a:ext cx="2945636" cy="3037178"/>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grpSp>
      <p:grpSp>
        <p:nvGrpSpPr>
          <p:cNvPr id="7" name="Group 7"/>
          <p:cNvGrpSpPr/>
          <p:nvPr/>
        </p:nvGrpSpPr>
        <p:grpSpPr>
          <a:xfrm>
            <a:off x="-3058052" y="6858000"/>
            <a:ext cx="16148169" cy="1786542"/>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sz="1200"/>
            </a:p>
          </p:txBody>
        </p:sp>
      </p:grpSp>
      <p:sp>
        <p:nvSpPr>
          <p:cNvPr id="11" name="TextBox 11"/>
          <p:cNvSpPr txBox="1"/>
          <p:nvPr/>
        </p:nvSpPr>
        <p:spPr>
          <a:xfrm>
            <a:off x="674790" y="759060"/>
            <a:ext cx="7358967" cy="859210"/>
          </a:xfrm>
          <a:prstGeom prst="rect">
            <a:avLst/>
          </a:prstGeom>
        </p:spPr>
        <p:txBody>
          <a:bodyPr lIns="0" tIns="0" rIns="0" bIns="0" rtlCol="0" anchor="t">
            <a:spAutoFit/>
          </a:bodyPr>
          <a:lstStyle/>
          <a:p>
            <a:pPr>
              <a:lnSpc>
                <a:spcPts val="6722"/>
              </a:lnSpc>
            </a:pPr>
            <a:r>
              <a:rPr lang="en-US" sz="6224" b="1" spc="58" dirty="0">
                <a:solidFill>
                  <a:schemeClr val="bg1"/>
                </a:solidFill>
                <a:ea typeface="TT Rounds Condensed Bold"/>
                <a:cs typeface="TT Rounds Condensed Bold"/>
                <a:sym typeface="TT Rounds Condensed Bold"/>
              </a:rPr>
              <a:t>Contents</a:t>
            </a:r>
          </a:p>
        </p:txBody>
      </p:sp>
      <p:sp>
        <p:nvSpPr>
          <p:cNvPr id="12" name="TextBox 12"/>
          <p:cNvSpPr txBox="1"/>
          <p:nvPr/>
        </p:nvSpPr>
        <p:spPr>
          <a:xfrm>
            <a:off x="6364695" y="641423"/>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7042455" y="643973"/>
            <a:ext cx="4683064" cy="846386"/>
          </a:xfrm>
          <a:prstGeom prst="rect">
            <a:avLst/>
          </a:prstGeom>
        </p:spPr>
        <p:txBody>
          <a:bodyPr lIns="0" tIns="0" rIns="0" bIns="0" rtlCol="0" anchor="t">
            <a:spAutoFit/>
          </a:bodyPr>
          <a:lstStyle/>
          <a:p>
            <a:pPr>
              <a:lnSpc>
                <a:spcPts val="2160"/>
              </a:lnSpc>
            </a:pPr>
            <a:r>
              <a:rPr lang="en-GB" sz="2000" spc="18" dirty="0">
                <a:solidFill>
                  <a:srgbClr val="382B1B"/>
                </a:solidFill>
                <a:ea typeface="TT Rounds Condensed"/>
                <a:cs typeface="TT Rounds Condensed"/>
                <a:sym typeface="TT Rounds Condensed"/>
              </a:rPr>
              <a:t>The Importance of Eco-Responsibility </a:t>
            </a:r>
          </a:p>
          <a:p>
            <a:pPr>
              <a:lnSpc>
                <a:spcPts val="2160"/>
              </a:lnSpc>
            </a:pPr>
            <a:r>
              <a:rPr lang="en-GB" sz="2000" spc="18" dirty="0">
                <a:solidFill>
                  <a:srgbClr val="382B1B"/>
                </a:solidFill>
                <a:ea typeface="TT Rounds Condensed"/>
                <a:cs typeface="TT Rounds Condensed"/>
                <a:sym typeface="TT Rounds Condensed"/>
              </a:rPr>
              <a:t>in the Culinary  Industry</a:t>
            </a:r>
          </a:p>
          <a:p>
            <a:pPr>
              <a:lnSpc>
                <a:spcPts val="2160"/>
              </a:lnSpc>
            </a:pPr>
            <a:endParaRPr lang="en-US" sz="2000" spc="19" dirty="0">
              <a:solidFill>
                <a:srgbClr val="382B1B"/>
              </a:solidFill>
              <a:ea typeface="TT Rounds Condensed"/>
              <a:cs typeface="TT Rounds Condensed"/>
              <a:sym typeface="TT Rounds Condensed"/>
            </a:endParaRPr>
          </a:p>
        </p:txBody>
      </p:sp>
      <p:sp>
        <p:nvSpPr>
          <p:cNvPr id="14" name="TextBox 14"/>
          <p:cNvSpPr txBox="1"/>
          <p:nvPr/>
        </p:nvSpPr>
        <p:spPr>
          <a:xfrm>
            <a:off x="6364695" y="1353213"/>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6851849" y="1219099"/>
            <a:ext cx="5064275" cy="500522"/>
          </a:xfrm>
          <a:prstGeom prst="rect">
            <a:avLst/>
          </a:prstGeom>
        </p:spPr>
        <p:txBody>
          <a:bodyPr wrap="square" lIns="0" tIns="0" rIns="0" bIns="0" rtlCol="0" anchor="t">
            <a:spAutoFit/>
          </a:bodyPr>
          <a:lstStyle/>
          <a:p>
            <a:pPr algn="ctr">
              <a:lnSpc>
                <a:spcPts val="4536"/>
              </a:lnSpc>
            </a:pPr>
            <a:r>
              <a:rPr lang="en-US" sz="2000" spc="37" dirty="0">
                <a:solidFill>
                  <a:srgbClr val="000000"/>
                </a:solidFill>
                <a:ea typeface="TT Rounds Condensed Bold"/>
                <a:cs typeface="TT Rounds Condensed Bold"/>
                <a:sym typeface="TT Rounds Condensed Bold"/>
              </a:rPr>
              <a:t>A Better Understanding of Waste Reduction</a:t>
            </a:r>
          </a:p>
        </p:txBody>
      </p:sp>
      <p:sp>
        <p:nvSpPr>
          <p:cNvPr id="16" name="TextBox 16"/>
          <p:cNvSpPr txBox="1"/>
          <p:nvPr/>
        </p:nvSpPr>
        <p:spPr>
          <a:xfrm>
            <a:off x="6364695" y="2064999"/>
            <a:ext cx="682517" cy="448841"/>
          </a:xfrm>
          <a:prstGeom prst="rect">
            <a:avLst/>
          </a:prstGeom>
        </p:spPr>
        <p:txBody>
          <a:bodyPr wrap="square"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7080072" y="2159001"/>
            <a:ext cx="4683064" cy="282129"/>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a:cs typeface="TT Rounds Condensed"/>
                <a:sym typeface="TT Rounds Condensed"/>
              </a:rPr>
              <a:t>Exploring Energy Efficiency</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12" y="5413724"/>
            <a:ext cx="1512831" cy="318970"/>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4099" y="5249142"/>
            <a:ext cx="3506535" cy="618258"/>
          </a:xfrm>
          <a:prstGeom prst="rect">
            <a:avLst/>
          </a:prstGeom>
        </p:spPr>
      </p:pic>
      <p:sp>
        <p:nvSpPr>
          <p:cNvPr id="9" name="TextBox 16">
            <a:extLst>
              <a:ext uri="{FF2B5EF4-FFF2-40B4-BE49-F238E27FC236}">
                <a16:creationId xmlns:a16="http://schemas.microsoft.com/office/drawing/2014/main" id="{8229474D-3C3C-4F50-D39B-452CF5795CDD}"/>
              </a:ext>
            </a:extLst>
          </p:cNvPr>
          <p:cNvSpPr txBox="1"/>
          <p:nvPr/>
        </p:nvSpPr>
        <p:spPr>
          <a:xfrm>
            <a:off x="6364695" y="2702939"/>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04</a:t>
            </a:r>
          </a:p>
        </p:txBody>
      </p:sp>
      <p:sp>
        <p:nvSpPr>
          <p:cNvPr id="10" name="TextBox 17">
            <a:extLst>
              <a:ext uri="{FF2B5EF4-FFF2-40B4-BE49-F238E27FC236}">
                <a16:creationId xmlns:a16="http://schemas.microsoft.com/office/drawing/2014/main" id="{22D15DFB-0C56-5F3D-BD60-ED4042A32D10}"/>
              </a:ext>
            </a:extLst>
          </p:cNvPr>
          <p:cNvSpPr txBox="1"/>
          <p:nvPr/>
        </p:nvSpPr>
        <p:spPr>
          <a:xfrm>
            <a:off x="7086229" y="2776785"/>
            <a:ext cx="4683064" cy="282129"/>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a:cs typeface="TT Rounds Condensed"/>
                <a:sym typeface="TT Rounds Condensed"/>
              </a:rPr>
              <a:t>Fun activities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B522-077A-DEB1-AE55-8454AB7C74EB}"/>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3F446116-7125-DFF2-5396-72A298B27575}"/>
              </a:ext>
            </a:extLst>
          </p:cNvPr>
          <p:cNvSpPr txBox="1">
            <a:spLocks/>
          </p:cNvSpPr>
          <p:nvPr/>
        </p:nvSpPr>
        <p:spPr>
          <a:xfrm>
            <a:off x="417729" y="2811218"/>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can you support biodiversity in your menus?</a:t>
            </a:r>
          </a:p>
          <a:p>
            <a:pPr marL="0" indent="0"/>
            <a:endParaRPr lang="en-US" dirty="0"/>
          </a:p>
          <a:p>
            <a:pPr marL="0" indent="0"/>
            <a:r>
              <a:rPr lang="en-US" dirty="0"/>
              <a:t>a) Using a diverse range of ingredients</a:t>
            </a:r>
          </a:p>
          <a:p>
            <a:pPr marL="0" indent="0"/>
            <a:r>
              <a:rPr lang="en-US" dirty="0"/>
              <a:t>b) Including ancient grains like quinoa and farro</a:t>
            </a:r>
          </a:p>
          <a:p>
            <a:pPr marL="0" indent="0"/>
            <a:r>
              <a:rPr lang="en-US" dirty="0"/>
              <a:t>c) Incorporating heirloom vegetables</a:t>
            </a:r>
          </a:p>
          <a:p>
            <a:pPr marL="0" indent="0"/>
            <a:r>
              <a:rPr lang="en-US" dirty="0"/>
              <a:t>d) All of the above</a:t>
            </a:r>
          </a:p>
          <a:p>
            <a:pPr marL="0" indent="0"/>
            <a:endParaRPr lang="en-US" dirty="0"/>
          </a:p>
        </p:txBody>
      </p:sp>
      <p:sp>
        <p:nvSpPr>
          <p:cNvPr id="5" name="Text Placeholder 4">
            <a:extLst>
              <a:ext uri="{FF2B5EF4-FFF2-40B4-BE49-F238E27FC236}">
                <a16:creationId xmlns:a16="http://schemas.microsoft.com/office/drawing/2014/main" id="{2F20B94A-5943-9207-B5CD-EF61738DA77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5: </a:t>
            </a:r>
          </a:p>
          <a:p>
            <a:r>
              <a:rPr lang="en-US" dirty="0"/>
              <a:t>Biodiversity</a:t>
            </a:r>
          </a:p>
          <a:p>
            <a:endParaRPr lang="en-US" dirty="0"/>
          </a:p>
        </p:txBody>
      </p:sp>
      <p:pic>
        <p:nvPicPr>
          <p:cNvPr id="7" name="Picture Placeholder 5">
            <a:extLst>
              <a:ext uri="{FF2B5EF4-FFF2-40B4-BE49-F238E27FC236}">
                <a16:creationId xmlns:a16="http://schemas.microsoft.com/office/drawing/2014/main" id="{0283F7B6-FB77-B33E-B139-237677B602FE}"/>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866533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FA661-EC05-11BB-C4CD-30F873EA80CF}"/>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7C31645C-B076-B549-9D6A-C74CF6FAA9FE}"/>
              </a:ext>
            </a:extLst>
          </p:cNvPr>
          <p:cNvSpPr txBox="1">
            <a:spLocks/>
          </p:cNvSpPr>
          <p:nvPr/>
        </p:nvSpPr>
        <p:spPr>
          <a:xfrm>
            <a:off x="417729" y="2811218"/>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can you support biodiversity in your menus?</a:t>
            </a:r>
          </a:p>
          <a:p>
            <a:pPr marL="0" indent="0"/>
            <a:endParaRPr lang="en-US" dirty="0"/>
          </a:p>
          <a:p>
            <a:pPr marL="0" indent="0"/>
            <a:r>
              <a:rPr lang="en-US" dirty="0"/>
              <a:t>d) All of the above</a:t>
            </a:r>
          </a:p>
          <a:p>
            <a:pPr marL="0" indent="0"/>
            <a:endParaRPr lang="en-US" dirty="0"/>
          </a:p>
        </p:txBody>
      </p:sp>
      <p:sp>
        <p:nvSpPr>
          <p:cNvPr id="5" name="Text Placeholder 4">
            <a:extLst>
              <a:ext uri="{FF2B5EF4-FFF2-40B4-BE49-F238E27FC236}">
                <a16:creationId xmlns:a16="http://schemas.microsoft.com/office/drawing/2014/main" id="{A52BA8DF-7A1A-BA61-F7D7-7B429CC04E94}"/>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5: </a:t>
            </a:r>
          </a:p>
          <a:p>
            <a:r>
              <a:rPr lang="en-US" dirty="0"/>
              <a:t>Biodiversity</a:t>
            </a:r>
          </a:p>
          <a:p>
            <a:endParaRPr lang="en-US" dirty="0"/>
          </a:p>
        </p:txBody>
      </p:sp>
      <p:pic>
        <p:nvPicPr>
          <p:cNvPr id="7" name="Picture Placeholder 5">
            <a:extLst>
              <a:ext uri="{FF2B5EF4-FFF2-40B4-BE49-F238E27FC236}">
                <a16:creationId xmlns:a16="http://schemas.microsoft.com/office/drawing/2014/main" id="{971D1335-5352-2D05-8C21-6C8C62E923D3}"/>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606926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FE51-B32E-BB2D-6E3B-A8227AD4AB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6757A4-A815-95F4-1B89-C95540E60639}"/>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BB8701B1-83F0-2CD3-5AE4-C3937937F1EA}"/>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275E7904-A515-7319-E9CA-D7AB28BF9CDF}"/>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72346487-F828-CC78-FEA6-1E9A2579E8BB}"/>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3748D5FF-2321-341F-5EDF-F9690CE531C3}"/>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3D0CFFA3-F0E5-5049-602A-B3A7660B08F3}"/>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544A6766-1D0C-5A07-8DC2-7D180B2EAB0B}"/>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78EC53C4-873D-FDFB-0F24-9A7CCB7A93DD}"/>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56237546-0D8C-FC30-ED08-92D8013185E7}"/>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216A7F85-9603-20DE-2E48-2832A5FD2B03}"/>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latin typeface="TT Rounds Condensed"/>
                <a:ea typeface="TT Rounds Condensed"/>
                <a:cs typeface="TT Rounds Condensed"/>
                <a:sym typeface="TT Rounds Condensed"/>
              </a:rPr>
              <a:t>02</a:t>
            </a:r>
          </a:p>
        </p:txBody>
      </p:sp>
      <p:sp>
        <p:nvSpPr>
          <p:cNvPr id="12" name="TextBox 12">
            <a:extLst>
              <a:ext uri="{FF2B5EF4-FFF2-40B4-BE49-F238E27FC236}">
                <a16:creationId xmlns:a16="http://schemas.microsoft.com/office/drawing/2014/main" id="{38DD2722-3AF8-4683-E7D0-8E5209511392}"/>
              </a:ext>
            </a:extLst>
          </p:cNvPr>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A Better Understanding of Waste Reduction</a:t>
            </a:r>
          </a:p>
        </p:txBody>
      </p:sp>
    </p:spTree>
    <p:extLst>
      <p:ext uri="{BB962C8B-B14F-4D97-AF65-F5344CB8AC3E}">
        <p14:creationId xmlns:p14="http://schemas.microsoft.com/office/powerpoint/2010/main" val="1370448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F207-BD15-1FEA-FF5E-21AE24AADD3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7B972D-F51E-AEA4-8488-7A3F0836FEF1}"/>
              </a:ext>
            </a:extLst>
          </p:cNvPr>
          <p:cNvSpPr>
            <a:spLocks noGrp="1"/>
          </p:cNvSpPr>
          <p:nvPr>
            <p:ph type="body" sz="quarter" idx="18"/>
          </p:nvPr>
        </p:nvSpPr>
        <p:spPr>
          <a:xfrm>
            <a:off x="6369627" y="1582750"/>
            <a:ext cx="5382662" cy="4343986"/>
          </a:xfrm>
        </p:spPr>
        <p:txBody>
          <a:bodyPr/>
          <a:lstStyle/>
          <a:p>
            <a:pPr marL="0" indent="0"/>
            <a:r>
              <a:rPr lang="en-US" dirty="0"/>
              <a:t>As we shared in the introduction, food waste is a significant issue worldwide, with approximately one-third of all food produced for human consumption being wasted yearly. </a:t>
            </a:r>
          </a:p>
          <a:p>
            <a:pPr marL="0" indent="0"/>
            <a:r>
              <a:rPr lang="en-US" dirty="0"/>
              <a:t>By being more aware of waste reduction tactics, you become more employable as you can make better use of the resources at your disposal.</a:t>
            </a:r>
          </a:p>
          <a:p>
            <a:endParaRPr lang="fr-FR" dirty="0"/>
          </a:p>
          <a:p>
            <a:br>
              <a:rPr lang="en-US" dirty="0"/>
            </a:br>
            <a:endParaRPr lang="en-US" dirty="0"/>
          </a:p>
        </p:txBody>
      </p:sp>
      <p:sp>
        <p:nvSpPr>
          <p:cNvPr id="2" name="Text Placeholder 1">
            <a:extLst>
              <a:ext uri="{FF2B5EF4-FFF2-40B4-BE49-F238E27FC236}">
                <a16:creationId xmlns:a16="http://schemas.microsoft.com/office/drawing/2014/main" id="{C2A51625-7712-D477-4D8C-219E8BCA153E}"/>
              </a:ext>
            </a:extLst>
          </p:cNvPr>
          <p:cNvSpPr>
            <a:spLocks noGrp="1"/>
          </p:cNvSpPr>
          <p:nvPr>
            <p:ph type="body" sz="quarter" idx="16"/>
          </p:nvPr>
        </p:nvSpPr>
        <p:spPr/>
        <p:txBody>
          <a:bodyPr>
            <a:normAutofit lnSpcReduction="10000"/>
          </a:bodyPr>
          <a:lstStyle/>
          <a:p>
            <a:r>
              <a:rPr lang="en-US" dirty="0"/>
              <a:t>Waste Reduction</a:t>
            </a:r>
          </a:p>
          <a:p>
            <a:endParaRPr lang="en-US" dirty="0"/>
          </a:p>
        </p:txBody>
      </p:sp>
      <p:sp>
        <p:nvSpPr>
          <p:cNvPr id="4" name="Rectangle 3">
            <a:extLst>
              <a:ext uri="{FF2B5EF4-FFF2-40B4-BE49-F238E27FC236}">
                <a16:creationId xmlns:a16="http://schemas.microsoft.com/office/drawing/2014/main" id="{B54F6D0B-26D2-416D-2ED0-4845E8DC3E0C}"/>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pic>
        <p:nvPicPr>
          <p:cNvPr id="7" name="Picture 6" descr="Empty eggshell broken in half">
            <a:extLst>
              <a:ext uri="{FF2B5EF4-FFF2-40B4-BE49-F238E27FC236}">
                <a16:creationId xmlns:a16="http://schemas.microsoft.com/office/drawing/2014/main" id="{9B227467-3B01-3AE5-8C71-1B90DBACCE44}"/>
              </a:ext>
            </a:extLst>
          </p:cNvPr>
          <p:cNvPicPr>
            <a:picLocks noChangeAspect="1"/>
          </p:cNvPicPr>
          <p:nvPr/>
        </p:nvPicPr>
        <p:blipFill>
          <a:blip r:embed="rId2"/>
          <a:stretch>
            <a:fillRect/>
          </a:stretch>
        </p:blipFill>
        <p:spPr>
          <a:xfrm>
            <a:off x="804953" y="1873678"/>
            <a:ext cx="4753198" cy="3211620"/>
          </a:xfrm>
          <a:prstGeom prst="rect">
            <a:avLst/>
          </a:prstGeom>
        </p:spPr>
      </p:pic>
    </p:spTree>
    <p:extLst>
      <p:ext uri="{BB962C8B-B14F-4D97-AF65-F5344CB8AC3E}">
        <p14:creationId xmlns:p14="http://schemas.microsoft.com/office/powerpoint/2010/main" val="156101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4388-91F5-56F6-5C6F-F9E0A002B649}"/>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7F66F502-A0D1-12F7-745B-3DE58ED64253}"/>
              </a:ext>
            </a:extLst>
          </p:cNvPr>
          <p:cNvGrpSpPr/>
          <p:nvPr/>
        </p:nvGrpSpPr>
        <p:grpSpPr>
          <a:xfrm>
            <a:off x="-471399" y="4985166"/>
            <a:ext cx="2945636" cy="3037178"/>
            <a:chOff x="0" y="0"/>
            <a:chExt cx="5891272" cy="6074356"/>
          </a:xfrm>
          <a:solidFill>
            <a:srgbClr val="B6D1E1"/>
          </a:solidFill>
        </p:grpSpPr>
        <p:sp>
          <p:nvSpPr>
            <p:cNvPr id="6" name="Freeform 6">
              <a:extLst>
                <a:ext uri="{FF2B5EF4-FFF2-40B4-BE49-F238E27FC236}">
                  <a16:creationId xmlns:a16="http://schemas.microsoft.com/office/drawing/2014/main" id="{81561F49-84E9-B41D-D52E-00E78041934E}"/>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
        <p:nvSpPr>
          <p:cNvPr id="3" name="Text Placeholder 2">
            <a:extLst>
              <a:ext uri="{FF2B5EF4-FFF2-40B4-BE49-F238E27FC236}">
                <a16:creationId xmlns:a16="http://schemas.microsoft.com/office/drawing/2014/main" id="{E40322BA-514D-16EC-5A40-E903E1C03424}"/>
              </a:ext>
            </a:extLst>
          </p:cNvPr>
          <p:cNvSpPr>
            <a:spLocks noGrp="1"/>
          </p:cNvSpPr>
          <p:nvPr>
            <p:ph type="body" sz="quarter" idx="18"/>
          </p:nvPr>
        </p:nvSpPr>
        <p:spPr>
          <a:xfrm>
            <a:off x="1153166" y="1582750"/>
            <a:ext cx="10997695" cy="4343986"/>
          </a:xfrm>
        </p:spPr>
        <p:txBody>
          <a:bodyPr/>
          <a:lstStyle/>
          <a:p>
            <a:pPr marL="342900" indent="-342900">
              <a:buFont typeface="Arial" panose="020B0604020202020204" pitchFamily="34" charset="0"/>
              <a:buChar char="•"/>
            </a:pPr>
            <a:r>
              <a:rPr lang="en-US" b="1" dirty="0"/>
              <a:t>Portion Control:   </a:t>
            </a:r>
            <a:r>
              <a:rPr lang="en-US" dirty="0"/>
              <a:t>Carefully read, plan and control portions to minimize waste. Remember to use the technical sheet for each recipe. Plus, use measuring cups and scales to ensure consistent portion sizes and to deliver the same dish to every customer. This helps prevent over-preparation and reduces food waste.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Stock Management:  </a:t>
            </a:r>
            <a:r>
              <a:rPr lang="en-US" dirty="0"/>
              <a:t>Regularly check and rotate stock to prevent spoilage. Incorporate a first-in, first-out (FIFO) system, where older ingredients are used before newer ones. FIFO, meaning "First-In, First-Out," ensures that the oldest inventory is used first, reducing the risk of spoilage and waste.</a:t>
            </a:r>
          </a:p>
          <a:p>
            <a:pPr marL="342900" indent="-342900">
              <a:buFont typeface="Arial" panose="020B0604020202020204" pitchFamily="34" charset="0"/>
              <a:buChar char="•"/>
            </a:pPr>
            <a:endParaRPr lang="en-US" dirty="0"/>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F2AFEB07-4DBC-AF19-A703-6C6599C351B7}"/>
              </a:ext>
            </a:extLst>
          </p:cNvPr>
          <p:cNvSpPr>
            <a:spLocks noGrp="1"/>
          </p:cNvSpPr>
          <p:nvPr>
            <p:ph type="body" sz="quarter" idx="16"/>
          </p:nvPr>
        </p:nvSpPr>
        <p:spPr>
          <a:xfrm>
            <a:off x="529757" y="537091"/>
            <a:ext cx="11222531" cy="582221"/>
          </a:xfrm>
        </p:spPr>
        <p:txBody>
          <a:bodyPr>
            <a:normAutofit lnSpcReduction="10000"/>
          </a:bodyPr>
          <a:lstStyle/>
          <a:p>
            <a:r>
              <a:rPr lang="en-US" dirty="0"/>
              <a:t>How to Reduce Food Waste in the Kitchen</a:t>
            </a:r>
          </a:p>
          <a:p>
            <a:endParaRPr lang="en-US" dirty="0"/>
          </a:p>
        </p:txBody>
      </p:sp>
      <p:sp>
        <p:nvSpPr>
          <p:cNvPr id="4" name="Rectangle 3">
            <a:extLst>
              <a:ext uri="{FF2B5EF4-FFF2-40B4-BE49-F238E27FC236}">
                <a16:creationId xmlns:a16="http://schemas.microsoft.com/office/drawing/2014/main" id="{C8DBD583-0D23-0824-B84B-4B9701841F33}"/>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82754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34F4-F18B-1878-B412-19CF033E42ED}"/>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4C4AFCE6-53B6-A544-336F-091D987BB749}"/>
              </a:ext>
            </a:extLst>
          </p:cNvPr>
          <p:cNvGrpSpPr/>
          <p:nvPr/>
        </p:nvGrpSpPr>
        <p:grpSpPr>
          <a:xfrm>
            <a:off x="-471399" y="4985166"/>
            <a:ext cx="2945636" cy="3037178"/>
            <a:chOff x="0" y="0"/>
            <a:chExt cx="5891272" cy="6074356"/>
          </a:xfrm>
          <a:solidFill>
            <a:srgbClr val="B6D1E1"/>
          </a:solidFill>
        </p:grpSpPr>
        <p:sp>
          <p:nvSpPr>
            <p:cNvPr id="6" name="Freeform 6">
              <a:extLst>
                <a:ext uri="{FF2B5EF4-FFF2-40B4-BE49-F238E27FC236}">
                  <a16:creationId xmlns:a16="http://schemas.microsoft.com/office/drawing/2014/main" id="{0B1332C1-27CB-4669-8A5E-09BA51B6CAA4}"/>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
        <p:nvSpPr>
          <p:cNvPr id="3" name="Text Placeholder 2">
            <a:extLst>
              <a:ext uri="{FF2B5EF4-FFF2-40B4-BE49-F238E27FC236}">
                <a16:creationId xmlns:a16="http://schemas.microsoft.com/office/drawing/2014/main" id="{3C73B1B8-E2D7-2F61-F47F-A140478E813F}"/>
              </a:ext>
            </a:extLst>
          </p:cNvPr>
          <p:cNvSpPr>
            <a:spLocks noGrp="1"/>
          </p:cNvSpPr>
          <p:nvPr>
            <p:ph type="body" sz="quarter" idx="18"/>
          </p:nvPr>
        </p:nvSpPr>
        <p:spPr>
          <a:xfrm>
            <a:off x="529757" y="1582750"/>
            <a:ext cx="11222532" cy="4343986"/>
          </a:xfrm>
        </p:spPr>
        <p:txBody>
          <a:bodyPr/>
          <a:lstStyle/>
          <a:p>
            <a:pPr marL="342900" indent="-342900">
              <a:buFont typeface="Arial" panose="020B0604020202020204" pitchFamily="34" charset="0"/>
              <a:buChar char="•"/>
            </a:pPr>
            <a:r>
              <a:rPr lang="en-US" b="1" dirty="0"/>
              <a:t>Creative Use of Leftovers:  </a:t>
            </a:r>
            <a:r>
              <a:rPr lang="en-US" dirty="0"/>
              <a:t>Develop recipes that use leftovers or surplus ingredients. You can use leftover roasted vegetables in a frittata or turn stale bread into croutons or bread pudding.</a:t>
            </a:r>
          </a:p>
          <a:p>
            <a:pPr marL="0" indent="0"/>
            <a:endParaRPr lang="en-US" sz="100" dirty="0"/>
          </a:p>
          <a:p>
            <a:pPr marL="342900" indent="-342900">
              <a:buFont typeface="Arial" panose="020B0604020202020204" pitchFamily="34" charset="0"/>
              <a:buChar char="•"/>
            </a:pPr>
            <a:r>
              <a:rPr lang="en-US" b="1" dirty="0"/>
              <a:t>Donations:  </a:t>
            </a:r>
            <a:r>
              <a:rPr lang="en-US" dirty="0"/>
              <a:t>Suggest your company partner with local food banks or apps like Too Good to Go to donate excess food. Arrange for pickups or drop-offs of surplus prepared foods that are still safe to eat but not needed.</a:t>
            </a:r>
          </a:p>
          <a:p>
            <a:pPr marL="0" indent="0"/>
            <a:endParaRPr lang="en-US" sz="600" dirty="0"/>
          </a:p>
          <a:p>
            <a:pPr marL="342900" indent="-342900">
              <a:buFont typeface="Arial" panose="020B0604020202020204" pitchFamily="34" charset="0"/>
              <a:buChar char="•"/>
            </a:pPr>
            <a:r>
              <a:rPr lang="en-US" b="1" dirty="0"/>
              <a:t>Sustainable Packaging for Takeaway: </a:t>
            </a:r>
            <a:r>
              <a:rPr lang="en-US" dirty="0"/>
              <a:t>Buy packaging that is biodegradable or compostable for takeaway food or doggy bags.</a:t>
            </a:r>
          </a:p>
          <a:p>
            <a:pPr marL="0" indent="0"/>
            <a:endParaRPr lang="en-US" dirty="0"/>
          </a:p>
        </p:txBody>
      </p:sp>
      <p:sp>
        <p:nvSpPr>
          <p:cNvPr id="2" name="Text Placeholder 1">
            <a:extLst>
              <a:ext uri="{FF2B5EF4-FFF2-40B4-BE49-F238E27FC236}">
                <a16:creationId xmlns:a16="http://schemas.microsoft.com/office/drawing/2014/main" id="{C2B0B202-08C6-D2BD-1FB6-939DA37D9D95}"/>
              </a:ext>
            </a:extLst>
          </p:cNvPr>
          <p:cNvSpPr>
            <a:spLocks noGrp="1"/>
          </p:cNvSpPr>
          <p:nvPr>
            <p:ph type="body" sz="quarter" idx="16"/>
          </p:nvPr>
        </p:nvSpPr>
        <p:spPr/>
        <p:txBody>
          <a:bodyPr>
            <a:normAutofit lnSpcReduction="10000"/>
          </a:bodyPr>
          <a:lstStyle/>
          <a:p>
            <a:r>
              <a:rPr lang="en-US" dirty="0"/>
              <a:t>How to Reduce Food Waste in the Kitchen</a:t>
            </a:r>
          </a:p>
          <a:p>
            <a:endParaRPr lang="en-US" dirty="0"/>
          </a:p>
        </p:txBody>
      </p:sp>
      <p:sp>
        <p:nvSpPr>
          <p:cNvPr id="4" name="Rectangle 3">
            <a:extLst>
              <a:ext uri="{FF2B5EF4-FFF2-40B4-BE49-F238E27FC236}">
                <a16:creationId xmlns:a16="http://schemas.microsoft.com/office/drawing/2014/main" id="{4ECF73CF-FCCC-BE8F-FFBA-6C93DCE29DC9}"/>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15986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5AE5D-46BE-7B7E-6901-04F9F734714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551911-9A7B-6DBF-617D-BAC7F012CDD8}"/>
              </a:ext>
            </a:extLst>
          </p:cNvPr>
          <p:cNvSpPr>
            <a:spLocks noGrp="1"/>
          </p:cNvSpPr>
          <p:nvPr>
            <p:ph type="body" sz="quarter" idx="15"/>
          </p:nvPr>
        </p:nvSpPr>
        <p:spPr/>
        <p:txBody>
          <a:bodyPr/>
          <a:lstStyle/>
          <a:p>
            <a:r>
              <a:rPr lang="en-US" dirty="0"/>
              <a:t>QUIZ</a:t>
            </a:r>
          </a:p>
        </p:txBody>
      </p:sp>
    </p:spTree>
    <p:extLst>
      <p:ext uri="{BB962C8B-B14F-4D97-AF65-F5344CB8AC3E}">
        <p14:creationId xmlns:p14="http://schemas.microsoft.com/office/powerpoint/2010/main" val="118945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B522-077A-DEB1-AE55-8454AB7C74EB}"/>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898C18DA-E285-0C1A-5416-0283497E2349}"/>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3F446116-7125-DFF2-5396-72A298B27575}"/>
              </a:ext>
            </a:extLst>
          </p:cNvPr>
          <p:cNvSpPr txBox="1">
            <a:spLocks/>
          </p:cNvSpPr>
          <p:nvPr/>
        </p:nvSpPr>
        <p:spPr>
          <a:xfrm>
            <a:off x="349716" y="1724290"/>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Which of the following is a practical way to control portions and reduce food waste?</a:t>
            </a:r>
          </a:p>
          <a:p>
            <a:pPr marL="0" indent="0"/>
            <a:endParaRPr lang="en-US" dirty="0"/>
          </a:p>
          <a:p>
            <a:pPr marL="0" indent="0"/>
            <a:r>
              <a:rPr lang="en-US" dirty="0"/>
              <a:t>a) Guessing portion sizes</a:t>
            </a:r>
          </a:p>
          <a:p>
            <a:pPr marL="0" indent="0"/>
            <a:r>
              <a:rPr lang="en-US" dirty="0"/>
              <a:t>b) Using measuring cups and scales</a:t>
            </a:r>
          </a:p>
          <a:p>
            <a:pPr marL="0" indent="0"/>
            <a:r>
              <a:rPr lang="en-US" dirty="0"/>
              <a:t>c) Preparing large batches without planning</a:t>
            </a:r>
          </a:p>
          <a:p>
            <a:pPr marL="0" indent="0"/>
            <a:r>
              <a:rPr lang="en-US" dirty="0"/>
              <a:t>d) Ignoring portion sizes</a:t>
            </a:r>
          </a:p>
          <a:p>
            <a:pPr marL="0" indent="0"/>
            <a:br>
              <a:rPr lang="en-US" dirty="0"/>
            </a:br>
            <a:endParaRPr lang="en-US" dirty="0"/>
          </a:p>
        </p:txBody>
      </p:sp>
      <p:sp>
        <p:nvSpPr>
          <p:cNvPr id="5" name="Text Placeholder 4">
            <a:extLst>
              <a:ext uri="{FF2B5EF4-FFF2-40B4-BE49-F238E27FC236}">
                <a16:creationId xmlns:a16="http://schemas.microsoft.com/office/drawing/2014/main" id="{2F20B94A-5943-9207-B5CD-EF61738DA77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spTree>
    <p:extLst>
      <p:ext uri="{BB962C8B-B14F-4D97-AF65-F5344CB8AC3E}">
        <p14:creationId xmlns:p14="http://schemas.microsoft.com/office/powerpoint/2010/main" val="419477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9A75C-0207-3524-C8E6-D44A013E4482}"/>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6B90177B-3E03-8D53-DD7B-6CF3981EC3E6}"/>
              </a:ext>
            </a:extLst>
          </p:cNvPr>
          <p:cNvSpPr txBox="1">
            <a:spLocks/>
          </p:cNvSpPr>
          <p:nvPr/>
        </p:nvSpPr>
        <p:spPr>
          <a:xfrm>
            <a:off x="417729" y="1801174"/>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Which of the following is a practical way to control portions and reduce food waste?</a:t>
            </a:r>
          </a:p>
          <a:p>
            <a:pPr marL="0" indent="0"/>
            <a:endParaRPr lang="en-US" dirty="0"/>
          </a:p>
          <a:p>
            <a:pPr marL="0" indent="0"/>
            <a:r>
              <a:rPr lang="en-US" dirty="0"/>
              <a:t>Answer: b) Using measuring cups and scales</a:t>
            </a:r>
          </a:p>
          <a:p>
            <a:pPr marL="0" indent="0"/>
            <a:endParaRPr lang="en-US" dirty="0"/>
          </a:p>
          <a:p>
            <a:pPr marL="0" indent="0"/>
            <a:br>
              <a:rPr lang="en-US" dirty="0"/>
            </a:br>
            <a:endParaRPr lang="en-US" dirty="0"/>
          </a:p>
        </p:txBody>
      </p:sp>
      <p:sp>
        <p:nvSpPr>
          <p:cNvPr id="5" name="Text Placeholder 4">
            <a:extLst>
              <a:ext uri="{FF2B5EF4-FFF2-40B4-BE49-F238E27FC236}">
                <a16:creationId xmlns:a16="http://schemas.microsoft.com/office/drawing/2014/main" id="{0BA2A0C3-E455-66EF-40CA-8B988DEE564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10" name="Picture Placeholder 5" descr="A group of people in a kitchen&#10;&#10;Description automatically generated">
            <a:extLst>
              <a:ext uri="{FF2B5EF4-FFF2-40B4-BE49-F238E27FC236}">
                <a16:creationId xmlns:a16="http://schemas.microsoft.com/office/drawing/2014/main" id="{DE4134E0-39E1-2CD3-8533-F35BD3B6E8BB}"/>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Tree>
    <p:extLst>
      <p:ext uri="{BB962C8B-B14F-4D97-AF65-F5344CB8AC3E}">
        <p14:creationId xmlns:p14="http://schemas.microsoft.com/office/powerpoint/2010/main" val="2968851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5C291-F922-3355-9431-C2A9C874CEC6}"/>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F1F2DF24-8431-7E9B-888B-45B43ED5F247}"/>
              </a:ext>
            </a:extLst>
          </p:cNvPr>
          <p:cNvSpPr txBox="1">
            <a:spLocks/>
          </p:cNvSpPr>
          <p:nvPr/>
        </p:nvSpPr>
        <p:spPr>
          <a:xfrm>
            <a:off x="319963" y="1948576"/>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can you make use of leftover roasted vegetables?</a:t>
            </a:r>
            <a:br>
              <a:rPr lang="en-US" dirty="0"/>
            </a:br>
            <a:endParaRPr lang="en-US" dirty="0"/>
          </a:p>
          <a:p>
            <a:pPr marL="0" indent="0"/>
            <a:r>
              <a:rPr lang="en-US" dirty="0"/>
              <a:t>a) Throw them away</a:t>
            </a:r>
          </a:p>
          <a:p>
            <a:pPr marL="0" indent="0"/>
            <a:r>
              <a:rPr lang="en-US" dirty="0"/>
              <a:t>b) Use them in a frittata</a:t>
            </a:r>
          </a:p>
          <a:p>
            <a:pPr marL="0" indent="0"/>
            <a:r>
              <a:rPr lang="en-US" dirty="0"/>
              <a:t>c) Ignore them</a:t>
            </a:r>
          </a:p>
          <a:p>
            <a:pPr marL="0" indent="0"/>
            <a:r>
              <a:rPr lang="en-US" dirty="0"/>
              <a:t>d) Leave them in the fridge indefinitely</a:t>
            </a:r>
          </a:p>
          <a:p>
            <a:pPr marL="0" indent="0"/>
            <a:endParaRPr lang="en-US" dirty="0"/>
          </a:p>
        </p:txBody>
      </p:sp>
      <p:sp>
        <p:nvSpPr>
          <p:cNvPr id="5" name="Text Placeholder 4">
            <a:extLst>
              <a:ext uri="{FF2B5EF4-FFF2-40B4-BE49-F238E27FC236}">
                <a16:creationId xmlns:a16="http://schemas.microsoft.com/office/drawing/2014/main" id="{905AA38F-DE39-9902-FC2E-54B065696B9B}"/>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2" name="Picture Placeholder 5">
            <a:extLst>
              <a:ext uri="{FF2B5EF4-FFF2-40B4-BE49-F238E27FC236}">
                <a16:creationId xmlns:a16="http://schemas.microsoft.com/office/drawing/2014/main" id="{0D1976AB-B51E-D332-A0F0-146D745C645F}"/>
              </a:ext>
            </a:extLst>
          </p:cNvPr>
          <p:cNvPicPr>
            <a:picLocks noChangeAspect="1"/>
          </p:cNvPicPr>
          <p:nvPr/>
        </p:nvPicPr>
        <p:blipFill>
          <a:blip r:embed="rId2"/>
          <a:srcRect l="33299" r="2227"/>
          <a:stretch/>
        </p:blipFill>
        <p:spPr>
          <a:xfrm>
            <a:off x="6307989" y="694862"/>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90338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rot="4220027">
            <a:off x="-542070" y="-4396039"/>
            <a:ext cx="10330971" cy="10652026"/>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p:cNvGrpSpPr/>
          <p:nvPr/>
        </p:nvGrpSpPr>
        <p:grpSpPr>
          <a:xfrm>
            <a:off x="-2680462" y="-6101979"/>
            <a:ext cx="16148169" cy="610198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p:cNvGrpSpPr/>
          <p:nvPr/>
        </p:nvGrpSpPr>
        <p:grpSpPr>
          <a:xfrm>
            <a:off x="-3671155" y="6857999"/>
            <a:ext cx="16148169" cy="2193027"/>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p:cNvGrpSpPr/>
          <p:nvPr/>
        </p:nvGrpSpPr>
        <p:grpSpPr>
          <a:xfrm>
            <a:off x="-2987800" y="-807842"/>
            <a:ext cx="2987800" cy="11409236"/>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01</a:t>
            </a:r>
          </a:p>
        </p:txBody>
      </p:sp>
      <p:sp>
        <p:nvSpPr>
          <p:cNvPr id="12" name="TextBox 12"/>
          <p:cNvSpPr txBox="1"/>
          <p:nvPr/>
        </p:nvSpPr>
        <p:spPr>
          <a:xfrm>
            <a:off x="683357" y="2078051"/>
            <a:ext cx="7054239" cy="2308324"/>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The Importance of </a:t>
            </a:r>
          </a:p>
          <a:p>
            <a:pPr algn="ctr">
              <a:lnSpc>
                <a:spcPts val="4536"/>
              </a:lnSpc>
            </a:pPr>
            <a:r>
              <a:rPr lang="en-US" sz="4200" b="1" spc="37" dirty="0">
                <a:solidFill>
                  <a:srgbClr val="000000"/>
                </a:solidFill>
                <a:ea typeface="TT Rounds Condensed Bold"/>
                <a:cs typeface="TT Rounds Condensed Bold"/>
                <a:sym typeface="TT Rounds Condensed Bold"/>
              </a:rPr>
              <a:t>Eco-Responsibility </a:t>
            </a:r>
          </a:p>
          <a:p>
            <a:pPr algn="ctr">
              <a:lnSpc>
                <a:spcPts val="4536"/>
              </a:lnSpc>
            </a:pPr>
            <a:r>
              <a:rPr lang="en-US" sz="4200" b="1" spc="37" dirty="0">
                <a:solidFill>
                  <a:srgbClr val="000000"/>
                </a:solidFill>
                <a:ea typeface="TT Rounds Condensed Bold"/>
                <a:cs typeface="TT Rounds Condensed Bold"/>
                <a:sym typeface="TT Rounds Condensed Bold"/>
              </a:rPr>
              <a:t>in the Culinary </a:t>
            </a:r>
          </a:p>
          <a:p>
            <a:pPr algn="ctr">
              <a:lnSpc>
                <a:spcPts val="4536"/>
              </a:lnSpc>
            </a:pPr>
            <a:r>
              <a:rPr lang="en-US" sz="4200" b="1" spc="37" dirty="0">
                <a:solidFill>
                  <a:srgbClr val="000000"/>
                </a:solidFill>
                <a:ea typeface="TT Rounds Condensed Bold"/>
                <a:cs typeface="TT Rounds Condensed Bold"/>
                <a:sym typeface="TT Rounds Condensed Bold"/>
              </a:rPr>
              <a:t>Industry</a:t>
            </a:r>
          </a:p>
        </p:txBody>
      </p:sp>
      <p:pic>
        <p:nvPicPr>
          <p:cNvPr id="13" name="Picture Placeholder 5">
            <a:extLst>
              <a:ext uri="{FF2B5EF4-FFF2-40B4-BE49-F238E27FC236}">
                <a16:creationId xmlns:a16="http://schemas.microsoft.com/office/drawing/2014/main" id="{59D26D71-50E0-1623-08A9-C2A6833AF60A}"/>
              </a:ext>
            </a:extLst>
          </p:cNvPr>
          <p:cNvPicPr>
            <a:picLocks noChangeAspect="1"/>
          </p:cNvPicPr>
          <p:nvPr/>
        </p:nvPicPr>
        <p:blipFill>
          <a:blip r:embed="rId3"/>
          <a:srcRect l="41617" t="-181" r="3553" b="181"/>
          <a:stretch/>
        </p:blipFill>
        <p:spPr>
          <a:xfrm>
            <a:off x="6482271" y="534093"/>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6636-E307-7295-3FFC-CDF99612F568}"/>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24E5958E-0180-0A8D-7D15-7FEF0A8C7A55}"/>
              </a:ext>
            </a:extLst>
          </p:cNvPr>
          <p:cNvSpPr txBox="1">
            <a:spLocks/>
          </p:cNvSpPr>
          <p:nvPr/>
        </p:nvSpPr>
        <p:spPr>
          <a:xfrm>
            <a:off x="417729" y="1965830"/>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can you make use of leftover roasted vegetables?</a:t>
            </a:r>
            <a:br>
              <a:rPr lang="en-US" dirty="0"/>
            </a:br>
            <a:endParaRPr lang="en-US" dirty="0"/>
          </a:p>
          <a:p>
            <a:pPr marL="0" indent="0"/>
            <a:r>
              <a:rPr lang="en-US" dirty="0"/>
              <a:t>Answer: b) Use them in a frittata</a:t>
            </a:r>
          </a:p>
          <a:p>
            <a:pPr marL="0" indent="0"/>
            <a:br>
              <a:rPr lang="en-US" dirty="0"/>
            </a:br>
            <a:endParaRPr lang="en-US" dirty="0"/>
          </a:p>
          <a:p>
            <a:pPr marL="0" indent="0"/>
            <a:endParaRPr lang="en-US" dirty="0"/>
          </a:p>
        </p:txBody>
      </p:sp>
      <p:sp>
        <p:nvSpPr>
          <p:cNvPr id="5" name="Text Placeholder 4">
            <a:extLst>
              <a:ext uri="{FF2B5EF4-FFF2-40B4-BE49-F238E27FC236}">
                <a16:creationId xmlns:a16="http://schemas.microsoft.com/office/drawing/2014/main" id="{F0A4642E-AD8C-BBE4-015D-894F7058DC47}"/>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8" name="Picture Placeholder 5">
            <a:extLst>
              <a:ext uri="{FF2B5EF4-FFF2-40B4-BE49-F238E27FC236}">
                <a16:creationId xmlns:a16="http://schemas.microsoft.com/office/drawing/2014/main" id="{B914BB29-EA3F-451C-1DE0-16B30BFCFA86}"/>
              </a:ext>
            </a:extLst>
          </p:cNvPr>
          <p:cNvPicPr>
            <a:picLocks noChangeAspect="1"/>
          </p:cNvPicPr>
          <p:nvPr/>
        </p:nvPicPr>
        <p:blipFill>
          <a:blip r:embed="rId2"/>
          <a:srcRect l="33299" r="2227"/>
          <a:stretch/>
        </p:blipFill>
        <p:spPr>
          <a:xfrm>
            <a:off x="6307989" y="694862"/>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403309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A1FC0-0124-2B43-9369-DD9492D5A985}"/>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60D3A82F-94BF-370F-EF8F-7FDA02F0F9FF}"/>
              </a:ext>
            </a:extLst>
          </p:cNvPr>
          <p:cNvSpPr txBox="1">
            <a:spLocks/>
          </p:cNvSpPr>
          <p:nvPr/>
        </p:nvSpPr>
        <p:spPr>
          <a:xfrm>
            <a:off x="354468" y="1914071"/>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does the FIFO system in inventory management stand for?</a:t>
            </a:r>
          </a:p>
          <a:p>
            <a:pPr marL="0" indent="0"/>
            <a:endParaRPr lang="en-US" dirty="0"/>
          </a:p>
          <a:p>
            <a:pPr marL="0" indent="0"/>
            <a:r>
              <a:rPr lang="en-US" dirty="0"/>
              <a:t>a) First-In, First-Out</a:t>
            </a:r>
          </a:p>
          <a:p>
            <a:pPr marL="0" indent="0"/>
            <a:r>
              <a:rPr lang="en-US" dirty="0"/>
              <a:t>b) Fast-In, Fast-Out</a:t>
            </a:r>
          </a:p>
          <a:p>
            <a:pPr marL="0" indent="0"/>
            <a:r>
              <a:rPr lang="en-US" dirty="0"/>
              <a:t>c) Fresh-In, Fresh-Out</a:t>
            </a:r>
          </a:p>
          <a:p>
            <a:pPr marL="0" indent="0"/>
            <a:r>
              <a:rPr lang="en-US" dirty="0"/>
              <a:t>d) Free-In, Free-Out</a:t>
            </a:r>
          </a:p>
          <a:p>
            <a:pPr marL="0" indent="0"/>
            <a:endParaRPr lang="en-US" dirty="0"/>
          </a:p>
        </p:txBody>
      </p:sp>
      <p:sp>
        <p:nvSpPr>
          <p:cNvPr id="5" name="Text Placeholder 4">
            <a:extLst>
              <a:ext uri="{FF2B5EF4-FFF2-40B4-BE49-F238E27FC236}">
                <a16:creationId xmlns:a16="http://schemas.microsoft.com/office/drawing/2014/main" id="{F61CE248-3DA7-D087-C692-AD977508F0D9}"/>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2" name="Picture Placeholder 5">
            <a:extLst>
              <a:ext uri="{FF2B5EF4-FFF2-40B4-BE49-F238E27FC236}">
                <a16:creationId xmlns:a16="http://schemas.microsoft.com/office/drawing/2014/main" id="{B8EB7F57-1EED-2928-912D-C149CE79E122}"/>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587115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1EF4-EE4A-AA04-6AB2-3FD4DD30E0CE}"/>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0125C022-EBA5-347D-1342-674E7BA58A0B}"/>
              </a:ext>
            </a:extLst>
          </p:cNvPr>
          <p:cNvSpPr txBox="1">
            <a:spLocks/>
          </p:cNvSpPr>
          <p:nvPr/>
        </p:nvSpPr>
        <p:spPr>
          <a:xfrm>
            <a:off x="314212" y="2156119"/>
            <a:ext cx="5890260" cy="4046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does the FIFO system in inventory management stand for?</a:t>
            </a:r>
          </a:p>
          <a:p>
            <a:pPr marL="0" indent="0"/>
            <a:endParaRPr lang="en-US" dirty="0"/>
          </a:p>
          <a:p>
            <a:pPr marL="0" indent="0"/>
            <a:r>
              <a:rPr lang="en-US" dirty="0"/>
              <a:t>Answer: a) First-In, First-Out</a:t>
            </a:r>
          </a:p>
          <a:p>
            <a:pPr marL="0" indent="0"/>
            <a:br>
              <a:rPr lang="en-US" dirty="0"/>
            </a:br>
            <a:endParaRPr lang="en-US" dirty="0"/>
          </a:p>
          <a:p>
            <a:pPr marL="0" indent="0"/>
            <a:endParaRPr lang="en-US" dirty="0"/>
          </a:p>
        </p:txBody>
      </p:sp>
      <p:sp>
        <p:nvSpPr>
          <p:cNvPr id="5" name="Text Placeholder 4">
            <a:extLst>
              <a:ext uri="{FF2B5EF4-FFF2-40B4-BE49-F238E27FC236}">
                <a16:creationId xmlns:a16="http://schemas.microsoft.com/office/drawing/2014/main" id="{F432CE63-C09B-BDA1-30FD-1B2278B51071}"/>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8" name="Picture Placeholder 5">
            <a:extLst>
              <a:ext uri="{FF2B5EF4-FFF2-40B4-BE49-F238E27FC236}">
                <a16:creationId xmlns:a16="http://schemas.microsoft.com/office/drawing/2014/main" id="{B3A5E19D-8A1D-E110-AB32-93492752876A}"/>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941948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E7383-1E41-B3F0-7CEC-E59368FBA4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031D2D-579E-BC6B-14DF-54166F624954}"/>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BE008854-E34E-FE3B-F3E1-49AF27EB7498}"/>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25840ACF-3DBF-9836-9AF9-9E33D0A334A4}"/>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dirty="0"/>
            </a:p>
          </p:txBody>
        </p:sp>
      </p:grpSp>
      <p:grpSp>
        <p:nvGrpSpPr>
          <p:cNvPr id="5" name="Group 5">
            <a:extLst>
              <a:ext uri="{FF2B5EF4-FFF2-40B4-BE49-F238E27FC236}">
                <a16:creationId xmlns:a16="http://schemas.microsoft.com/office/drawing/2014/main" id="{10EECD36-1A1B-9BD0-C571-4C66B39DD135}"/>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46449E0D-65D7-9CDB-4E72-625582A2D987}"/>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D8F35BD4-72C6-ABA2-69DC-3432D9BB99D9}"/>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26760115-AAB4-3567-FC73-8FCAD2B46B0D}"/>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B69E1FD7-D164-8EFE-8150-DCACF457F214}"/>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8BB8E494-7A57-C80C-8B33-F842CDA39D66}"/>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E12147D8-72EC-20FF-64FE-AF7CB8EFBEC9}"/>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latin typeface="TT Rounds Condensed"/>
                <a:ea typeface="TT Rounds Condensed"/>
                <a:cs typeface="TT Rounds Condensed"/>
                <a:sym typeface="TT Rounds Condensed"/>
              </a:rPr>
              <a:t>03</a:t>
            </a:r>
          </a:p>
        </p:txBody>
      </p:sp>
      <p:sp>
        <p:nvSpPr>
          <p:cNvPr id="12" name="TextBox 12">
            <a:extLst>
              <a:ext uri="{FF2B5EF4-FFF2-40B4-BE49-F238E27FC236}">
                <a16:creationId xmlns:a16="http://schemas.microsoft.com/office/drawing/2014/main" id="{66D39D38-BC32-8C90-97D1-FE320DC53273}"/>
              </a:ext>
            </a:extLst>
          </p:cNvPr>
          <p:cNvSpPr txBox="1"/>
          <p:nvPr/>
        </p:nvSpPr>
        <p:spPr>
          <a:xfrm>
            <a:off x="875809" y="1928526"/>
            <a:ext cx="7054239" cy="577081"/>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Exploring Energy Efficiency </a:t>
            </a:r>
          </a:p>
        </p:txBody>
      </p:sp>
    </p:spTree>
    <p:extLst>
      <p:ext uri="{BB962C8B-B14F-4D97-AF65-F5344CB8AC3E}">
        <p14:creationId xmlns:p14="http://schemas.microsoft.com/office/powerpoint/2010/main" val="138748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67C0-18F4-D779-EAB3-1F97A2FFEE10}"/>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7919D6D0-FA2C-56E3-D637-F82A44C31492}"/>
              </a:ext>
            </a:extLst>
          </p:cNvPr>
          <p:cNvGrpSpPr/>
          <p:nvPr/>
        </p:nvGrpSpPr>
        <p:grpSpPr>
          <a:xfrm>
            <a:off x="10719182" y="-1518589"/>
            <a:ext cx="2945636" cy="3037178"/>
            <a:chOff x="0" y="0"/>
            <a:chExt cx="5891272" cy="6074356"/>
          </a:xfrm>
          <a:solidFill>
            <a:srgbClr val="E6C8C7"/>
          </a:solidFill>
        </p:grpSpPr>
        <p:sp>
          <p:nvSpPr>
            <p:cNvPr id="6" name="Freeform 6">
              <a:extLst>
                <a:ext uri="{FF2B5EF4-FFF2-40B4-BE49-F238E27FC236}">
                  <a16:creationId xmlns:a16="http://schemas.microsoft.com/office/drawing/2014/main" id="{AAD4F1C8-C04E-2EB6-06D2-1FC05E548EE0}"/>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
        <p:nvSpPr>
          <p:cNvPr id="3" name="Text Placeholder 2">
            <a:extLst>
              <a:ext uri="{FF2B5EF4-FFF2-40B4-BE49-F238E27FC236}">
                <a16:creationId xmlns:a16="http://schemas.microsoft.com/office/drawing/2014/main" id="{917E0147-24C3-6A60-B181-8A4DDC1C7896}"/>
              </a:ext>
            </a:extLst>
          </p:cNvPr>
          <p:cNvSpPr>
            <a:spLocks noGrp="1"/>
          </p:cNvSpPr>
          <p:nvPr>
            <p:ph type="body" sz="quarter" idx="18"/>
          </p:nvPr>
        </p:nvSpPr>
        <p:spPr>
          <a:xfrm>
            <a:off x="484734" y="1991812"/>
            <a:ext cx="11222532" cy="4343986"/>
          </a:xfrm>
        </p:spPr>
        <p:txBody>
          <a:bodyPr/>
          <a:lstStyle/>
          <a:p>
            <a:pPr marL="0" indent="0"/>
            <a:r>
              <a:rPr lang="en-US" dirty="0"/>
              <a:t>Energy consumption is another area where the culinary industry can make a significant impact. Commercial kitchens or production units are often energy-intensive environments, with large ovens, refrigerators, and other appliances running continuously. By adopting best practices for energy conservation, you can increase your employability and add value to your employer to reduce your personal and business energy consumption and lower your environmental footprint.</a:t>
            </a:r>
          </a:p>
          <a:p>
            <a:pPr marL="0" indent="0"/>
            <a:endParaRPr lang="en-US" dirty="0"/>
          </a:p>
          <a:p>
            <a:pPr marL="0" indent="0"/>
            <a:r>
              <a:rPr lang="en-US" dirty="0"/>
              <a:t>In the next slides, we will explore practical tips to develop your skills to do this. </a:t>
            </a:r>
          </a:p>
        </p:txBody>
      </p:sp>
      <p:sp>
        <p:nvSpPr>
          <p:cNvPr id="2" name="Text Placeholder 1">
            <a:extLst>
              <a:ext uri="{FF2B5EF4-FFF2-40B4-BE49-F238E27FC236}">
                <a16:creationId xmlns:a16="http://schemas.microsoft.com/office/drawing/2014/main" id="{B0766212-4ED4-6F5B-414C-681A3C99BF6C}"/>
              </a:ext>
            </a:extLst>
          </p:cNvPr>
          <p:cNvSpPr>
            <a:spLocks noGrp="1"/>
          </p:cNvSpPr>
          <p:nvPr>
            <p:ph type="body" sz="quarter" idx="16"/>
          </p:nvPr>
        </p:nvSpPr>
        <p:spPr/>
        <p:txBody>
          <a:bodyPr>
            <a:normAutofit lnSpcReduction="10000"/>
          </a:bodyPr>
          <a:lstStyle/>
          <a:p>
            <a:r>
              <a:rPr lang="en-US" dirty="0"/>
              <a:t>Energy Efficiency</a:t>
            </a:r>
          </a:p>
          <a:p>
            <a:endParaRPr lang="en-US" dirty="0"/>
          </a:p>
        </p:txBody>
      </p:sp>
      <p:sp>
        <p:nvSpPr>
          <p:cNvPr id="4" name="Rectangle 3">
            <a:extLst>
              <a:ext uri="{FF2B5EF4-FFF2-40B4-BE49-F238E27FC236}">
                <a16:creationId xmlns:a16="http://schemas.microsoft.com/office/drawing/2014/main" id="{9C8F7A01-09A3-2D8E-86E1-47A15E6213F3}"/>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25094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07E1E-6AEE-0A4B-22E2-FD861598B7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9109FFE-3099-6069-1FF3-473462A57990}"/>
              </a:ext>
            </a:extLst>
          </p:cNvPr>
          <p:cNvSpPr>
            <a:spLocks noGrp="1"/>
          </p:cNvSpPr>
          <p:nvPr>
            <p:ph type="body" sz="quarter" idx="18"/>
          </p:nvPr>
        </p:nvSpPr>
        <p:spPr>
          <a:xfrm>
            <a:off x="529757" y="1582750"/>
            <a:ext cx="11222532" cy="4343986"/>
          </a:xfrm>
        </p:spPr>
        <p:txBody>
          <a:bodyPr/>
          <a:lstStyle/>
          <a:p>
            <a:pPr marL="0" indent="0"/>
            <a:endParaRPr lang="en-US" dirty="0"/>
          </a:p>
          <a:p>
            <a:pPr marL="342900" indent="-342900">
              <a:buFont typeface="Arial" panose="020B0604020202020204" pitchFamily="34" charset="0"/>
              <a:buChar char="•"/>
            </a:pPr>
            <a:r>
              <a:rPr lang="en-US" b="1" dirty="0"/>
              <a:t>New/Less Energy Using Cooking Methods: </a:t>
            </a:r>
          </a:p>
          <a:p>
            <a:pPr marL="0" indent="0"/>
            <a:r>
              <a:rPr lang="en-US" dirty="0"/>
              <a:t>	Switch to new cooking methods like steaming, microwaving, and induction 	cooking.  You will consume less energy than traditional cooking methods. </a:t>
            </a:r>
          </a:p>
          <a:p>
            <a:pPr marL="0" indent="0"/>
            <a:r>
              <a:rPr lang="en-US" dirty="0"/>
              <a:t>	Use induction cooktops that are more energy-efficient than gas and electric 	stoves.  Plus this equipment offers precise temperature control.</a:t>
            </a:r>
            <a:br>
              <a:rPr lang="en-US" dirty="0"/>
            </a:br>
            <a:endParaRPr lang="en-US" dirty="0"/>
          </a:p>
        </p:txBody>
      </p:sp>
      <p:sp>
        <p:nvSpPr>
          <p:cNvPr id="2" name="Text Placeholder 1">
            <a:extLst>
              <a:ext uri="{FF2B5EF4-FFF2-40B4-BE49-F238E27FC236}">
                <a16:creationId xmlns:a16="http://schemas.microsoft.com/office/drawing/2014/main" id="{4261AED8-C6D5-8632-A924-DC21C6F2C7F6}"/>
              </a:ext>
            </a:extLst>
          </p:cNvPr>
          <p:cNvSpPr>
            <a:spLocks noGrp="1"/>
          </p:cNvSpPr>
          <p:nvPr>
            <p:ph type="body" sz="quarter" idx="16"/>
          </p:nvPr>
        </p:nvSpPr>
        <p:spPr/>
        <p:txBody>
          <a:bodyPr>
            <a:normAutofit lnSpcReduction="10000"/>
          </a:bodyPr>
          <a:lstStyle/>
          <a:p>
            <a:r>
              <a:rPr lang="en-US" dirty="0"/>
              <a:t>Tips for Conserving Energy in the Kitchen</a:t>
            </a:r>
          </a:p>
          <a:p>
            <a:endParaRPr lang="en-US" dirty="0"/>
          </a:p>
        </p:txBody>
      </p:sp>
      <p:sp>
        <p:nvSpPr>
          <p:cNvPr id="4" name="Rectangle 3">
            <a:extLst>
              <a:ext uri="{FF2B5EF4-FFF2-40B4-BE49-F238E27FC236}">
                <a16:creationId xmlns:a16="http://schemas.microsoft.com/office/drawing/2014/main" id="{47932F68-E482-B1E4-7D18-20820E245A74}"/>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5" name="Freeform 6">
            <a:extLst>
              <a:ext uri="{FF2B5EF4-FFF2-40B4-BE49-F238E27FC236}">
                <a16:creationId xmlns:a16="http://schemas.microsoft.com/office/drawing/2014/main" id="{DAE7D929-FB83-BB02-CC3F-6BAA80454C7A}"/>
              </a:ext>
            </a:extLst>
          </p:cNvPr>
          <p:cNvSpPr/>
          <p:nvPr/>
        </p:nvSpPr>
        <p:spPr>
          <a:xfrm>
            <a:off x="10588055" y="-1568310"/>
            <a:ext cx="3275775" cy="320948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spTree>
    <p:extLst>
      <p:ext uri="{BB962C8B-B14F-4D97-AF65-F5344CB8AC3E}">
        <p14:creationId xmlns:p14="http://schemas.microsoft.com/office/powerpoint/2010/main" val="53848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CEE5-67E6-F08E-CDD6-3BCC48C56D0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F21C43A-6861-2EBD-2D96-CB221666A843}"/>
              </a:ext>
            </a:extLst>
          </p:cNvPr>
          <p:cNvSpPr>
            <a:spLocks noGrp="1"/>
          </p:cNvSpPr>
          <p:nvPr>
            <p:ph type="body" sz="quarter" idx="18"/>
          </p:nvPr>
        </p:nvSpPr>
        <p:spPr>
          <a:xfrm>
            <a:off x="529757" y="1582750"/>
            <a:ext cx="11222532" cy="4343986"/>
          </a:xfrm>
        </p:spPr>
        <p:txBody>
          <a:bodyPr/>
          <a:lstStyle/>
          <a:p>
            <a:pPr marL="342900" indent="-342900">
              <a:buFont typeface="Arial" panose="020B0604020202020204" pitchFamily="34" charset="0"/>
              <a:buChar char="•"/>
            </a:pPr>
            <a:r>
              <a:rPr lang="en-US" b="1" dirty="0"/>
              <a:t>Maintenance for sustainable equipment :  </a:t>
            </a:r>
            <a:r>
              <a:rPr lang="en-US" dirty="0"/>
              <a:t>Suggest the culinary business undertakes regular service and maintenance of  kitchen equipment to ensure they are running efficiently. Small actions like cleaning refrigerator coils every six months and replacing oven seals will help you save energy. </a:t>
            </a:r>
          </a:p>
          <a:p>
            <a:pPr marL="0" indent="0"/>
            <a:endParaRPr lang="en-US" dirty="0"/>
          </a:p>
          <a:p>
            <a:pPr marL="342900" indent="-342900">
              <a:buFont typeface="Arial" panose="020B0604020202020204" pitchFamily="34" charset="0"/>
              <a:buChar char="•"/>
            </a:pPr>
            <a:r>
              <a:rPr lang="en-US" b="1" dirty="0"/>
              <a:t>Lighting change : </a:t>
            </a:r>
            <a:r>
              <a:rPr lang="en-US" dirty="0"/>
              <a:t>When it is possible use natural light or LED lighting. LEDs use up to 80% less energy than traditional incandescent bulbs and can last up to 25 times longer. </a:t>
            </a:r>
            <a:br>
              <a:rPr lang="en-US" dirty="0"/>
            </a:br>
            <a:r>
              <a:rPr lang="en-US" dirty="0"/>
              <a:t>Replacing five of the most-used light fixtures with LED bulbs can save up to €100 annually.</a:t>
            </a:r>
          </a:p>
          <a:p>
            <a:pPr marL="0" indent="0"/>
            <a:br>
              <a:rPr lang="en-US" dirty="0"/>
            </a:br>
            <a:endParaRPr lang="en-US" dirty="0"/>
          </a:p>
        </p:txBody>
      </p:sp>
      <p:sp>
        <p:nvSpPr>
          <p:cNvPr id="2" name="Text Placeholder 1">
            <a:extLst>
              <a:ext uri="{FF2B5EF4-FFF2-40B4-BE49-F238E27FC236}">
                <a16:creationId xmlns:a16="http://schemas.microsoft.com/office/drawing/2014/main" id="{970F3B6F-976A-443F-57C4-E6E311D6F35A}"/>
              </a:ext>
            </a:extLst>
          </p:cNvPr>
          <p:cNvSpPr>
            <a:spLocks noGrp="1"/>
          </p:cNvSpPr>
          <p:nvPr>
            <p:ph type="body" sz="quarter" idx="16"/>
          </p:nvPr>
        </p:nvSpPr>
        <p:spPr/>
        <p:txBody>
          <a:bodyPr>
            <a:normAutofit lnSpcReduction="10000"/>
          </a:bodyPr>
          <a:lstStyle/>
          <a:p>
            <a:r>
              <a:rPr lang="en-US" dirty="0"/>
              <a:t>Tips for Conserving Energy in the Kitchen</a:t>
            </a:r>
          </a:p>
          <a:p>
            <a:endParaRPr lang="en-US" dirty="0"/>
          </a:p>
        </p:txBody>
      </p:sp>
      <p:sp>
        <p:nvSpPr>
          <p:cNvPr id="4" name="Rectangle 3">
            <a:extLst>
              <a:ext uri="{FF2B5EF4-FFF2-40B4-BE49-F238E27FC236}">
                <a16:creationId xmlns:a16="http://schemas.microsoft.com/office/drawing/2014/main" id="{445FEA77-8C59-CB6E-94F2-5660B384D0EE}"/>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5" name="Freeform 6">
            <a:extLst>
              <a:ext uri="{FF2B5EF4-FFF2-40B4-BE49-F238E27FC236}">
                <a16:creationId xmlns:a16="http://schemas.microsoft.com/office/drawing/2014/main" id="{7AC196D0-5BBB-5854-0071-CD48DEDBADAA}"/>
              </a:ext>
            </a:extLst>
          </p:cNvPr>
          <p:cNvSpPr/>
          <p:nvPr/>
        </p:nvSpPr>
        <p:spPr>
          <a:xfrm>
            <a:off x="10588055" y="-1568310"/>
            <a:ext cx="3275775" cy="320948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spTree>
    <p:extLst>
      <p:ext uri="{BB962C8B-B14F-4D97-AF65-F5344CB8AC3E}">
        <p14:creationId xmlns:p14="http://schemas.microsoft.com/office/powerpoint/2010/main" val="3239058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2B99-6EAB-C02B-A674-C74DA9751BD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F1AAB46-45C4-7825-2348-710E28229DF9}"/>
              </a:ext>
            </a:extLst>
          </p:cNvPr>
          <p:cNvSpPr>
            <a:spLocks noGrp="1"/>
          </p:cNvSpPr>
          <p:nvPr>
            <p:ph type="body" sz="quarter" idx="18"/>
          </p:nvPr>
        </p:nvSpPr>
        <p:spPr>
          <a:xfrm>
            <a:off x="529757" y="1582750"/>
            <a:ext cx="11222532" cy="4343986"/>
          </a:xfrm>
        </p:spPr>
        <p:txBody>
          <a:bodyPr/>
          <a:lstStyle/>
          <a:p>
            <a:pPr marL="342900" indent="-342900">
              <a:buFont typeface="Arial" panose="020B0604020202020204" pitchFamily="34" charset="0"/>
              <a:buChar char="•"/>
            </a:pPr>
            <a:r>
              <a:rPr lang="en-US" b="1" dirty="0"/>
              <a:t>Temperature Control:  </a:t>
            </a:r>
            <a:r>
              <a:rPr lang="en-US" dirty="0"/>
              <a:t>For food quality preservation, you should maintain and set temperatures at 4°C for refrigerators and -18°C for freezer.</a:t>
            </a:r>
            <a:br>
              <a:rPr lang="en-US" dirty="0"/>
            </a:br>
            <a:endParaRPr lang="en-US" dirty="0"/>
          </a:p>
          <a:p>
            <a:pPr marL="342900" indent="-342900">
              <a:buFont typeface="Arial" panose="020B0604020202020204" pitchFamily="34" charset="0"/>
              <a:buChar char="•"/>
            </a:pPr>
            <a:r>
              <a:rPr lang="en-US" b="1" dirty="0"/>
              <a:t>Water Conservation:  </a:t>
            </a:r>
            <a:r>
              <a:rPr lang="en-US" dirty="0"/>
              <a:t>You can easily save water by making two small changes :</a:t>
            </a:r>
          </a:p>
          <a:p>
            <a:pPr marL="1062038" indent="-342900">
              <a:buFontTx/>
              <a:buChar char="-"/>
            </a:pPr>
            <a:r>
              <a:rPr lang="en-US" dirty="0"/>
              <a:t>Install water-efficient faucets to reduce water usage up to 50%</a:t>
            </a:r>
          </a:p>
          <a:p>
            <a:pPr marL="1062038" indent="-342900">
              <a:buFontTx/>
              <a:buChar char="-"/>
            </a:pPr>
            <a:r>
              <a:rPr lang="en-US" dirty="0"/>
              <a:t>Fix leaks</a:t>
            </a:r>
          </a:p>
          <a:p>
            <a:pPr marL="342900" indent="-342900">
              <a:buFontTx/>
              <a:buChar char="-"/>
            </a:pPr>
            <a:endParaRPr lang="en-US" dirty="0"/>
          </a:p>
          <a:p>
            <a:pPr marL="0" indent="0"/>
            <a:r>
              <a:rPr lang="en-US" dirty="0"/>
              <a:t>Let’s see what you have learned from this session with a quiz !</a:t>
            </a:r>
          </a:p>
        </p:txBody>
      </p:sp>
      <p:sp>
        <p:nvSpPr>
          <p:cNvPr id="2" name="Text Placeholder 1">
            <a:extLst>
              <a:ext uri="{FF2B5EF4-FFF2-40B4-BE49-F238E27FC236}">
                <a16:creationId xmlns:a16="http://schemas.microsoft.com/office/drawing/2014/main" id="{2F51025A-63F3-BC6A-1996-19BCC2F71F13}"/>
              </a:ext>
            </a:extLst>
          </p:cNvPr>
          <p:cNvSpPr>
            <a:spLocks noGrp="1"/>
          </p:cNvSpPr>
          <p:nvPr>
            <p:ph type="body" sz="quarter" idx="16"/>
          </p:nvPr>
        </p:nvSpPr>
        <p:spPr/>
        <p:txBody>
          <a:bodyPr>
            <a:normAutofit lnSpcReduction="10000"/>
          </a:bodyPr>
          <a:lstStyle/>
          <a:p>
            <a:r>
              <a:rPr lang="en-US" dirty="0"/>
              <a:t>Tips for Conserving Energy in the Kitchen</a:t>
            </a:r>
          </a:p>
          <a:p>
            <a:endParaRPr lang="en-US" dirty="0"/>
          </a:p>
        </p:txBody>
      </p:sp>
      <p:sp>
        <p:nvSpPr>
          <p:cNvPr id="4" name="Rectangle 3">
            <a:extLst>
              <a:ext uri="{FF2B5EF4-FFF2-40B4-BE49-F238E27FC236}">
                <a16:creationId xmlns:a16="http://schemas.microsoft.com/office/drawing/2014/main" id="{ADAEB4C0-D9F6-AD8B-F352-E92C16A072F1}"/>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5" name="Freeform 6">
            <a:extLst>
              <a:ext uri="{FF2B5EF4-FFF2-40B4-BE49-F238E27FC236}">
                <a16:creationId xmlns:a16="http://schemas.microsoft.com/office/drawing/2014/main" id="{E9E17806-82A0-3C8A-5A2C-18E18C896F0D}"/>
              </a:ext>
            </a:extLst>
          </p:cNvPr>
          <p:cNvSpPr/>
          <p:nvPr/>
        </p:nvSpPr>
        <p:spPr>
          <a:xfrm>
            <a:off x="10588055" y="-1568310"/>
            <a:ext cx="3275775" cy="320948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spTree>
    <p:extLst>
      <p:ext uri="{BB962C8B-B14F-4D97-AF65-F5344CB8AC3E}">
        <p14:creationId xmlns:p14="http://schemas.microsoft.com/office/powerpoint/2010/main" val="2763092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E5EA-83E8-9E8E-95E9-ABE0675DDD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DBB2AA-DAD3-7667-B31B-CC8A1906791E}"/>
              </a:ext>
            </a:extLst>
          </p:cNvPr>
          <p:cNvSpPr>
            <a:spLocks noGrp="1"/>
          </p:cNvSpPr>
          <p:nvPr>
            <p:ph type="body" sz="quarter" idx="15"/>
          </p:nvPr>
        </p:nvSpPr>
        <p:spPr/>
        <p:txBody>
          <a:bodyPr/>
          <a:lstStyle/>
          <a:p>
            <a:r>
              <a:rPr lang="en-US" dirty="0"/>
              <a:t>QUIZ</a:t>
            </a:r>
          </a:p>
        </p:txBody>
      </p:sp>
    </p:spTree>
    <p:extLst>
      <p:ext uri="{BB962C8B-B14F-4D97-AF65-F5344CB8AC3E}">
        <p14:creationId xmlns:p14="http://schemas.microsoft.com/office/powerpoint/2010/main" val="155796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1EF4-EE4A-AA04-6AB2-3FD4DD30E0CE}"/>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701111A7-8128-66E2-76E7-F0C5324B1B7D}"/>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5" name="Text Placeholder 4">
            <a:extLst>
              <a:ext uri="{FF2B5EF4-FFF2-40B4-BE49-F238E27FC236}">
                <a16:creationId xmlns:a16="http://schemas.microsoft.com/office/drawing/2014/main" id="{F432CE63-C09B-BDA1-30FD-1B2278B51071}"/>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sp>
        <p:nvSpPr>
          <p:cNvPr id="2" name="Text Placeholder 5">
            <a:extLst>
              <a:ext uri="{FF2B5EF4-FFF2-40B4-BE49-F238E27FC236}">
                <a16:creationId xmlns:a16="http://schemas.microsoft.com/office/drawing/2014/main" id="{15C8BAAE-6135-C6DB-BC2E-66A3848B313A}"/>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is one benefit of using LED lighting in the kitchen?</a:t>
            </a:r>
          </a:p>
          <a:p>
            <a:pPr marL="0" indent="0"/>
            <a:r>
              <a:rPr lang="en-US" dirty="0"/>
              <a:t>a) It uses up to 80% less energy than incandescent bulbs.</a:t>
            </a:r>
          </a:p>
          <a:p>
            <a:pPr marL="0" indent="0"/>
            <a:r>
              <a:rPr lang="en-US" dirty="0"/>
              <a:t>b) It increases the brightness of the kitchen.</a:t>
            </a:r>
          </a:p>
          <a:p>
            <a:pPr marL="0" indent="0"/>
            <a:r>
              <a:rPr lang="en-US" dirty="0"/>
              <a:t>c) It consumes more energy than traditional bulbs.</a:t>
            </a:r>
          </a:p>
          <a:p>
            <a:pPr marL="0" indent="0"/>
            <a:r>
              <a:rPr lang="en-US" dirty="0"/>
              <a:t>d) It has a shorter lifespan compared to incandescent bulbs.</a:t>
            </a:r>
            <a:br>
              <a:rPr lang="en-US" dirty="0"/>
            </a:br>
            <a:endParaRPr lang="en-US" dirty="0"/>
          </a:p>
          <a:p>
            <a:pPr marL="0" indent="0"/>
            <a:endParaRPr lang="en-US" dirty="0"/>
          </a:p>
          <a:p>
            <a:pPr marL="0" indent="0"/>
            <a:endParaRPr lang="en-US" dirty="0"/>
          </a:p>
        </p:txBody>
      </p:sp>
    </p:spTree>
    <p:extLst>
      <p:ext uri="{BB962C8B-B14F-4D97-AF65-F5344CB8AC3E}">
        <p14:creationId xmlns:p14="http://schemas.microsoft.com/office/powerpoint/2010/main" val="88243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35E-F773-815F-5301-61DD51B2B6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E9D81E-192E-33F2-B4F8-38E761CFA38B}"/>
              </a:ext>
            </a:extLst>
          </p:cNvPr>
          <p:cNvSpPr>
            <a:spLocks noGrp="1"/>
          </p:cNvSpPr>
          <p:nvPr>
            <p:ph type="body" sz="quarter" idx="18"/>
          </p:nvPr>
        </p:nvSpPr>
        <p:spPr>
          <a:xfrm>
            <a:off x="529757" y="1582750"/>
            <a:ext cx="11222532" cy="4343986"/>
          </a:xfrm>
        </p:spPr>
        <p:txBody>
          <a:bodyPr/>
          <a:lstStyle/>
          <a:p>
            <a:r>
              <a:rPr lang="en-US" dirty="0"/>
              <a:t>	</a:t>
            </a:r>
            <a:r>
              <a:rPr lang="en-US" sz="2800" dirty="0"/>
              <a:t>Being eco-responsible has many benefits for your employability and your own cooking. </a:t>
            </a:r>
          </a:p>
          <a:p>
            <a:pPr marL="457200" indent="-457200">
              <a:buFontTx/>
              <a:buChar char="-"/>
            </a:pPr>
            <a:r>
              <a:rPr lang="en-US" sz="2800" dirty="0"/>
              <a:t>Save money by using less energy and reducing waste can lower your costs. </a:t>
            </a:r>
          </a:p>
          <a:p>
            <a:pPr marL="457200" indent="-457200">
              <a:buFontTx/>
              <a:buChar char="-"/>
            </a:pPr>
            <a:r>
              <a:rPr lang="en-US" sz="2800" dirty="0"/>
              <a:t>Attract customers who care about the environment.</a:t>
            </a:r>
          </a:p>
          <a:p>
            <a:pPr marL="457200" indent="-457200">
              <a:buFontTx/>
              <a:buChar char="-"/>
            </a:pPr>
            <a:r>
              <a:rPr lang="en-US" sz="2800" dirty="0"/>
              <a:t>Feel good about your impact. Helping the planet is rewarding and makes your work more meaningful.</a:t>
            </a:r>
          </a:p>
          <a:p>
            <a:br>
              <a:rPr lang="en-US" dirty="0"/>
            </a:br>
            <a:endParaRPr lang="en-US" dirty="0"/>
          </a:p>
        </p:txBody>
      </p:sp>
      <p:sp>
        <p:nvSpPr>
          <p:cNvPr id="2" name="Text Placeholder 1">
            <a:extLst>
              <a:ext uri="{FF2B5EF4-FFF2-40B4-BE49-F238E27FC236}">
                <a16:creationId xmlns:a16="http://schemas.microsoft.com/office/drawing/2014/main" id="{0C0F3892-8E5C-19C2-9109-CB067AA6A5A5}"/>
              </a:ext>
            </a:extLst>
          </p:cNvPr>
          <p:cNvSpPr>
            <a:spLocks noGrp="1"/>
          </p:cNvSpPr>
          <p:nvPr>
            <p:ph type="body" sz="quarter" idx="16"/>
          </p:nvPr>
        </p:nvSpPr>
        <p:spPr/>
        <p:txBody>
          <a:bodyPr>
            <a:normAutofit fontScale="92500"/>
          </a:bodyPr>
          <a:lstStyle/>
          <a:p>
            <a:r>
              <a:rPr lang="en-US" dirty="0"/>
              <a:t>The Importance of Eco-Responsibility in the Culinary Industry</a:t>
            </a:r>
          </a:p>
        </p:txBody>
      </p:sp>
      <p:sp>
        <p:nvSpPr>
          <p:cNvPr id="4" name="Rectangle 3">
            <a:extLst>
              <a:ext uri="{FF2B5EF4-FFF2-40B4-BE49-F238E27FC236}">
                <a16:creationId xmlns:a16="http://schemas.microsoft.com/office/drawing/2014/main" id="{4FE4ADCA-16C4-D2BF-C4E8-A9C7520F686F}"/>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7" name="Group 5">
            <a:extLst>
              <a:ext uri="{FF2B5EF4-FFF2-40B4-BE49-F238E27FC236}">
                <a16:creationId xmlns:a16="http://schemas.microsoft.com/office/drawing/2014/main" id="{E3614C0F-591B-F903-A176-C7E41CEF580F}"/>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12BCEAA7-C76A-F244-7779-8C8FC8E7AE72}"/>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3595356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286D-E694-46D2-83EB-BF387DD2E1A6}"/>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ED7C1E5C-9285-3401-B492-D2F4816BC657}"/>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is one benefit of using LED lighting in the kitchen?</a:t>
            </a:r>
          </a:p>
          <a:p>
            <a:pPr marL="0" indent="0"/>
            <a:endParaRPr lang="en-US" dirty="0"/>
          </a:p>
          <a:p>
            <a:pPr marL="0" indent="0"/>
            <a:r>
              <a:rPr lang="en-US" dirty="0"/>
              <a:t>Answer: a) It uses up to 80% less energy than incandescent bulbs.</a:t>
            </a:r>
          </a:p>
          <a:p>
            <a:pPr marL="0" indent="0"/>
            <a:br>
              <a:rPr lang="en-US" dirty="0"/>
            </a:br>
            <a:endParaRPr lang="en-US" dirty="0"/>
          </a:p>
          <a:p>
            <a:pPr marL="0" indent="0"/>
            <a:endParaRPr lang="en-US" dirty="0"/>
          </a:p>
          <a:p>
            <a:pPr marL="0" indent="0"/>
            <a:endParaRPr lang="en-US" dirty="0"/>
          </a:p>
        </p:txBody>
      </p:sp>
      <p:sp>
        <p:nvSpPr>
          <p:cNvPr id="5" name="Text Placeholder 4">
            <a:extLst>
              <a:ext uri="{FF2B5EF4-FFF2-40B4-BE49-F238E27FC236}">
                <a16:creationId xmlns:a16="http://schemas.microsoft.com/office/drawing/2014/main" id="{BA20D769-521F-CE34-3960-D6215100F68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10" name="Picture Placeholder 5" descr="A group of people in a kitchen&#10;&#10;Description automatically generated">
            <a:extLst>
              <a:ext uri="{FF2B5EF4-FFF2-40B4-BE49-F238E27FC236}">
                <a16:creationId xmlns:a16="http://schemas.microsoft.com/office/drawing/2014/main" id="{2F551875-1148-DE7F-4A6B-151BA448BBB6}"/>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Tree>
    <p:extLst>
      <p:ext uri="{BB962C8B-B14F-4D97-AF65-F5344CB8AC3E}">
        <p14:creationId xmlns:p14="http://schemas.microsoft.com/office/powerpoint/2010/main" val="1007799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C857-D94F-FFCA-1E41-B81E02AD7A85}"/>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38D6B446-8D7C-2729-B422-3E0ED68D0BFB}"/>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often should you clean refrigerator coils to maintain efficiency?</a:t>
            </a:r>
          </a:p>
          <a:p>
            <a:pPr marL="0" indent="0"/>
            <a:r>
              <a:rPr lang="en-US" dirty="0"/>
              <a:t>a) Every month</a:t>
            </a:r>
          </a:p>
          <a:p>
            <a:pPr marL="0" indent="0"/>
            <a:r>
              <a:rPr lang="en-US" dirty="0"/>
              <a:t>b) Every six months</a:t>
            </a:r>
          </a:p>
          <a:p>
            <a:pPr marL="0" indent="0"/>
            <a:r>
              <a:rPr lang="en-US" dirty="0"/>
              <a:t>c) Every year</a:t>
            </a:r>
          </a:p>
          <a:p>
            <a:pPr marL="0" indent="0"/>
            <a:r>
              <a:rPr lang="en-US" dirty="0"/>
              <a:t>d) Every two years</a:t>
            </a:r>
          </a:p>
          <a:p>
            <a:pPr marL="0" indent="0"/>
            <a:br>
              <a:rPr lang="en-US" dirty="0"/>
            </a:br>
            <a:endParaRPr lang="en-US" dirty="0"/>
          </a:p>
        </p:txBody>
      </p:sp>
      <p:sp>
        <p:nvSpPr>
          <p:cNvPr id="5" name="Text Placeholder 4">
            <a:extLst>
              <a:ext uri="{FF2B5EF4-FFF2-40B4-BE49-F238E27FC236}">
                <a16:creationId xmlns:a16="http://schemas.microsoft.com/office/drawing/2014/main" id="{FD7EC505-8D64-C568-E1AB-8D528FC8B8CE}"/>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677CA00D-475E-EDFA-D978-94CFF1D9FE2D}"/>
              </a:ext>
            </a:extLst>
          </p:cNvPr>
          <p:cNvPicPr>
            <a:picLocks noChangeAspect="1"/>
          </p:cNvPicPr>
          <p:nvPr/>
        </p:nvPicPr>
        <p:blipFill>
          <a:blip r:embed="rId2"/>
          <a:srcRect l="33299" r="2227"/>
          <a:stretch/>
        </p:blipFill>
        <p:spPr>
          <a:xfrm>
            <a:off x="6307989" y="694862"/>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565061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303E-B4DC-F3E7-1753-AA546A7858BE}"/>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5AC2C9FB-6CC7-07E5-5A80-8CAB13949499}"/>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often should you clean refrigerator coils to maintain efficiency?</a:t>
            </a:r>
          </a:p>
          <a:p>
            <a:pPr marL="0" indent="0"/>
            <a:endParaRPr lang="en-US" dirty="0"/>
          </a:p>
          <a:p>
            <a:pPr marL="0" indent="0"/>
            <a:r>
              <a:rPr lang="en-US" dirty="0"/>
              <a:t>Answer: b) Every six months</a:t>
            </a:r>
          </a:p>
          <a:p>
            <a:pPr marL="0" indent="0"/>
            <a:br>
              <a:rPr lang="en-US" dirty="0"/>
            </a:br>
            <a:endParaRPr lang="en-US" dirty="0"/>
          </a:p>
        </p:txBody>
      </p:sp>
      <p:sp>
        <p:nvSpPr>
          <p:cNvPr id="5" name="Text Placeholder 4">
            <a:extLst>
              <a:ext uri="{FF2B5EF4-FFF2-40B4-BE49-F238E27FC236}">
                <a16:creationId xmlns:a16="http://schemas.microsoft.com/office/drawing/2014/main" id="{0656A457-6C9B-AC56-F8C3-057A74B20F19}"/>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B90929FD-D2C0-79C3-0BB4-76441BFF78BA}"/>
              </a:ext>
            </a:extLst>
          </p:cNvPr>
          <p:cNvPicPr>
            <a:picLocks noChangeAspect="1"/>
          </p:cNvPicPr>
          <p:nvPr/>
        </p:nvPicPr>
        <p:blipFill>
          <a:blip r:embed="rId2"/>
          <a:srcRect l="33299" r="2227"/>
          <a:stretch/>
        </p:blipFill>
        <p:spPr>
          <a:xfrm>
            <a:off x="6307989" y="694862"/>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106487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6A6C3-352E-EED1-1A48-EDC5ED2D2071}"/>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62FB4731-D26E-4402-3234-55AF51B5F959}"/>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temperature should you set your refrigerator to for optimal energy efficiency?</a:t>
            </a:r>
          </a:p>
          <a:p>
            <a:pPr marL="0" indent="0"/>
            <a:r>
              <a:rPr lang="en-US" dirty="0"/>
              <a:t>a) 0°C</a:t>
            </a:r>
          </a:p>
          <a:p>
            <a:pPr marL="0" indent="0"/>
            <a:r>
              <a:rPr lang="en-US" dirty="0"/>
              <a:t>b) 4°C</a:t>
            </a:r>
          </a:p>
          <a:p>
            <a:pPr marL="0" indent="0"/>
            <a:r>
              <a:rPr lang="en-US" dirty="0"/>
              <a:t>c) 8°C</a:t>
            </a:r>
          </a:p>
          <a:p>
            <a:pPr marL="0" indent="0"/>
            <a:r>
              <a:rPr lang="en-US" dirty="0"/>
              <a:t>d) 12°C</a:t>
            </a:r>
          </a:p>
          <a:p>
            <a:pPr marL="0" indent="0"/>
            <a:endParaRPr lang="en-US" dirty="0"/>
          </a:p>
        </p:txBody>
      </p:sp>
      <p:sp>
        <p:nvSpPr>
          <p:cNvPr id="5" name="Text Placeholder 4">
            <a:extLst>
              <a:ext uri="{FF2B5EF4-FFF2-40B4-BE49-F238E27FC236}">
                <a16:creationId xmlns:a16="http://schemas.microsoft.com/office/drawing/2014/main" id="{5908B30E-DA1C-81CA-F634-AEB3D3C4DA04}"/>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B8A001DA-CD5F-6298-B6DA-4214771F2835}"/>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745012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B2A60-D34C-6EE1-CB2D-10BF4343F44D}"/>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DE98421D-506E-380F-0F3E-CB18BE911F50}"/>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temperature should you set your refrigerator to for optimal energy efficiency?</a:t>
            </a:r>
          </a:p>
          <a:p>
            <a:pPr marL="0" indent="0"/>
            <a:endParaRPr lang="en-US" dirty="0"/>
          </a:p>
          <a:p>
            <a:pPr marL="0" indent="0"/>
            <a:r>
              <a:rPr lang="en-US" dirty="0"/>
              <a:t>Answer: b) 4°C</a:t>
            </a:r>
          </a:p>
          <a:p>
            <a:pPr marL="0" indent="0"/>
            <a:br>
              <a:rPr lang="en-US" dirty="0"/>
            </a:br>
            <a:endParaRPr lang="en-US" dirty="0"/>
          </a:p>
        </p:txBody>
      </p:sp>
      <p:sp>
        <p:nvSpPr>
          <p:cNvPr id="5" name="Text Placeholder 4">
            <a:extLst>
              <a:ext uri="{FF2B5EF4-FFF2-40B4-BE49-F238E27FC236}">
                <a16:creationId xmlns:a16="http://schemas.microsoft.com/office/drawing/2014/main" id="{51A1FF69-604B-D514-E2E3-3DCE2C92DDCC}"/>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3C9C2918-FA5F-B3BE-8A30-697A25E7784E}"/>
              </a:ext>
            </a:extLst>
          </p:cNvPr>
          <p:cNvPicPr>
            <a:picLocks noChangeAspect="1"/>
          </p:cNvPicPr>
          <p:nvPr/>
        </p:nvPicPr>
        <p:blipFill>
          <a:blip r:embed="rId2"/>
          <a:srcRect l="17741" r="17741"/>
          <a:stretch/>
        </p:blipFill>
        <p:spPr>
          <a:xfrm>
            <a:off x="6689114" y="787275"/>
            <a:ext cx="4622800" cy="4776784"/>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266894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2006-486F-F18A-2435-2AE8E37A7A02}"/>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854806B7-BC4E-6899-51AB-BAF70EE05174}"/>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is a practical example of optimizing cooking methods to save energy?</a:t>
            </a:r>
          </a:p>
          <a:p>
            <a:pPr marL="0" indent="0"/>
            <a:r>
              <a:rPr lang="en-US" dirty="0"/>
              <a:t>a) Boiling vegetables on a stove</a:t>
            </a:r>
          </a:p>
          <a:p>
            <a:pPr marL="0" indent="0"/>
            <a:r>
              <a:rPr lang="en-US" dirty="0"/>
              <a:t>b) Cooking vegetables in the microwave</a:t>
            </a:r>
          </a:p>
          <a:p>
            <a:pPr marL="0" indent="0"/>
            <a:r>
              <a:rPr lang="en-US" dirty="0"/>
              <a:t>c) Frying food in a pan</a:t>
            </a:r>
          </a:p>
          <a:p>
            <a:pPr marL="0" indent="0"/>
            <a:r>
              <a:rPr lang="en-US" dirty="0"/>
              <a:t>d) Using a traditional oven for all meals</a:t>
            </a:r>
          </a:p>
        </p:txBody>
      </p:sp>
      <p:sp>
        <p:nvSpPr>
          <p:cNvPr id="5" name="Text Placeholder 4">
            <a:extLst>
              <a:ext uri="{FF2B5EF4-FFF2-40B4-BE49-F238E27FC236}">
                <a16:creationId xmlns:a16="http://schemas.microsoft.com/office/drawing/2014/main" id="{A95821B3-93DE-49F2-58E9-E004DAAC5DE9}"/>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descr="A few women in a kitchen&#10;&#10;Description automatically generated">
            <a:extLst>
              <a:ext uri="{FF2B5EF4-FFF2-40B4-BE49-F238E27FC236}">
                <a16:creationId xmlns:a16="http://schemas.microsoft.com/office/drawing/2014/main" id="{E0C4019F-96FE-4E90-AA84-A48B39BACA1E}"/>
              </a:ext>
            </a:extLst>
          </p:cNvPr>
          <p:cNvPicPr>
            <a:picLocks noGrp="1" noChangeAspect="1"/>
          </p:cNvPicPr>
          <p:nvPr>
            <p:ph type="pic" sz="quarter" idx="53"/>
          </p:nvPr>
        </p:nvPicPr>
        <p:blipFill>
          <a:blip r:embed="rId2"/>
          <a:srcRect l="14205" r="14205"/>
          <a:stretch>
            <a:fillRect/>
          </a:stretch>
        </p:blipFill>
        <p:spPr>
          <a:xfrm>
            <a:off x="6689114" y="1114062"/>
            <a:ext cx="4480705" cy="4629875"/>
          </a:xfrm>
        </p:spPr>
      </p:pic>
    </p:spTree>
    <p:extLst>
      <p:ext uri="{BB962C8B-B14F-4D97-AF65-F5344CB8AC3E}">
        <p14:creationId xmlns:p14="http://schemas.microsoft.com/office/powerpoint/2010/main" val="3186078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4C484-93C7-F8C8-4795-AD53F10CD423}"/>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3A77C452-8494-26C6-CD8F-117DEDF96F09}"/>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is a practical example of optimizing cooking methods to save energy?</a:t>
            </a:r>
          </a:p>
          <a:p>
            <a:pPr marL="0" indent="0"/>
            <a:endParaRPr lang="en-US" dirty="0"/>
          </a:p>
          <a:p>
            <a:pPr marL="0" indent="0"/>
            <a:r>
              <a:rPr lang="en-US" dirty="0"/>
              <a:t>Answer: b) Cooking vegetables in the microwave</a:t>
            </a:r>
          </a:p>
          <a:p>
            <a:pPr marL="0" indent="0"/>
            <a:br>
              <a:rPr lang="en-US" dirty="0"/>
            </a:br>
            <a:endParaRPr lang="en-US" dirty="0"/>
          </a:p>
        </p:txBody>
      </p:sp>
      <p:sp>
        <p:nvSpPr>
          <p:cNvPr id="5" name="Text Placeholder 4">
            <a:extLst>
              <a:ext uri="{FF2B5EF4-FFF2-40B4-BE49-F238E27FC236}">
                <a16:creationId xmlns:a16="http://schemas.microsoft.com/office/drawing/2014/main" id="{669DFB7B-C36B-0512-47D9-F546EE2FA84B}"/>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descr="A few women in a kitchen&#10;&#10;Description automatically generated">
            <a:extLst>
              <a:ext uri="{FF2B5EF4-FFF2-40B4-BE49-F238E27FC236}">
                <a16:creationId xmlns:a16="http://schemas.microsoft.com/office/drawing/2014/main" id="{0A3167E0-C375-AB67-C997-57FB139046F6}"/>
              </a:ext>
            </a:extLst>
          </p:cNvPr>
          <p:cNvPicPr>
            <a:picLocks noGrp="1" noChangeAspect="1"/>
          </p:cNvPicPr>
          <p:nvPr>
            <p:ph type="pic" sz="quarter" idx="53"/>
          </p:nvPr>
        </p:nvPicPr>
        <p:blipFill>
          <a:blip r:embed="rId2"/>
          <a:srcRect l="14205" r="14205"/>
          <a:stretch>
            <a:fillRect/>
          </a:stretch>
        </p:blipFill>
        <p:spPr>
          <a:xfrm>
            <a:off x="6689114" y="1114062"/>
            <a:ext cx="4480705" cy="4629875"/>
          </a:xfrm>
        </p:spPr>
      </p:pic>
    </p:spTree>
    <p:extLst>
      <p:ext uri="{BB962C8B-B14F-4D97-AF65-F5344CB8AC3E}">
        <p14:creationId xmlns:p14="http://schemas.microsoft.com/office/powerpoint/2010/main" val="392342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89EB1-2B37-D529-A15A-9BD67EC241F1}"/>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370B9B26-DCC1-DCF3-CF1E-A1519B4BB5CF}"/>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much can you save annually by replacing five of your most-used light fixtures with LED bulbs?</a:t>
            </a:r>
          </a:p>
          <a:p>
            <a:pPr marL="0" indent="0"/>
            <a:r>
              <a:rPr lang="en-US" dirty="0"/>
              <a:t>a) €25</a:t>
            </a:r>
          </a:p>
          <a:p>
            <a:pPr marL="0" indent="0"/>
            <a:r>
              <a:rPr lang="en-US" dirty="0"/>
              <a:t>b) €50</a:t>
            </a:r>
          </a:p>
          <a:p>
            <a:pPr marL="0" indent="0"/>
            <a:r>
              <a:rPr lang="en-US" dirty="0"/>
              <a:t>c) €75</a:t>
            </a:r>
          </a:p>
          <a:p>
            <a:pPr marL="0" indent="0"/>
            <a:r>
              <a:rPr lang="en-US" dirty="0"/>
              <a:t>d) €100</a:t>
            </a:r>
          </a:p>
          <a:p>
            <a:pPr marL="0" indent="0"/>
            <a:endParaRPr lang="en-US" dirty="0"/>
          </a:p>
        </p:txBody>
      </p:sp>
      <p:sp>
        <p:nvSpPr>
          <p:cNvPr id="5" name="Text Placeholder 4">
            <a:extLst>
              <a:ext uri="{FF2B5EF4-FFF2-40B4-BE49-F238E27FC236}">
                <a16:creationId xmlns:a16="http://schemas.microsoft.com/office/drawing/2014/main" id="{B1765E74-E4CD-5A0D-8D79-137C2AECDEBA}"/>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1E462CF5-43FF-BF16-644C-384C1BEDFC64}"/>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Tree>
    <p:extLst>
      <p:ext uri="{BB962C8B-B14F-4D97-AF65-F5344CB8AC3E}">
        <p14:creationId xmlns:p14="http://schemas.microsoft.com/office/powerpoint/2010/main" val="4246090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CBDB-AC84-8496-A9F4-5C7F0C7290C0}"/>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D46EB957-AB3B-1AE8-3A06-D89B4D1B7135}"/>
              </a:ext>
            </a:extLst>
          </p:cNvPr>
          <p:cNvSpPr txBox="1">
            <a:spLocks/>
          </p:cNvSpPr>
          <p:nvPr/>
        </p:nvSpPr>
        <p:spPr>
          <a:xfrm>
            <a:off x="417729" y="1896272"/>
            <a:ext cx="5890260" cy="462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much can you save annually by replacing five of your most-used light fixtures with LED bulbs?</a:t>
            </a:r>
          </a:p>
          <a:p>
            <a:pPr marL="0" indent="0"/>
            <a:endParaRPr lang="en-US" dirty="0"/>
          </a:p>
          <a:p>
            <a:pPr marL="0" indent="0"/>
            <a:r>
              <a:rPr lang="en-US" dirty="0"/>
              <a:t>Answer: d) €100</a:t>
            </a:r>
          </a:p>
          <a:p>
            <a:pPr marL="0" indent="0"/>
            <a:endParaRPr lang="en-US" dirty="0"/>
          </a:p>
        </p:txBody>
      </p:sp>
      <p:sp>
        <p:nvSpPr>
          <p:cNvPr id="5" name="Text Placeholder 4">
            <a:extLst>
              <a:ext uri="{FF2B5EF4-FFF2-40B4-BE49-F238E27FC236}">
                <a16:creationId xmlns:a16="http://schemas.microsoft.com/office/drawing/2014/main" id="{53D3F789-F32A-56BB-7984-D6F18C33E52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4DA2987D-2239-D095-BDC8-671C4FD86CF5}"/>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Tree>
    <p:extLst>
      <p:ext uri="{BB962C8B-B14F-4D97-AF65-F5344CB8AC3E}">
        <p14:creationId xmlns:p14="http://schemas.microsoft.com/office/powerpoint/2010/main" val="2208588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80DDD4-FE0E-CDF1-9FC6-F256B21A2CF6}"/>
              </a:ext>
            </a:extLst>
          </p:cNvPr>
          <p:cNvSpPr>
            <a:spLocks noGrp="1"/>
          </p:cNvSpPr>
          <p:nvPr>
            <p:ph type="body" sz="quarter" idx="16"/>
          </p:nvPr>
        </p:nvSpPr>
        <p:spPr>
          <a:xfrm>
            <a:off x="577848" y="1724508"/>
            <a:ext cx="4957908" cy="1498041"/>
          </a:xfrm>
        </p:spPr>
        <p:txBody>
          <a:bodyPr>
            <a:normAutofit/>
          </a:bodyPr>
          <a:lstStyle/>
          <a:p>
            <a:r>
              <a:rPr lang="en-US" dirty="0"/>
              <a:t>Activity 1: Creating a Mini Herb Garden</a:t>
            </a:r>
          </a:p>
          <a:p>
            <a:endParaRPr lang="en-US" dirty="0"/>
          </a:p>
        </p:txBody>
      </p:sp>
      <p:sp>
        <p:nvSpPr>
          <p:cNvPr id="7" name="Text Placeholder 6">
            <a:extLst>
              <a:ext uri="{FF2B5EF4-FFF2-40B4-BE49-F238E27FC236}">
                <a16:creationId xmlns:a16="http://schemas.microsoft.com/office/drawing/2014/main" id="{1363B719-E0B5-CAC5-A90D-3B117DD209C0}"/>
              </a:ext>
            </a:extLst>
          </p:cNvPr>
          <p:cNvSpPr>
            <a:spLocks noGrp="1"/>
          </p:cNvSpPr>
          <p:nvPr>
            <p:ph type="body" sz="quarter" idx="20"/>
          </p:nvPr>
        </p:nvSpPr>
        <p:spPr>
          <a:xfrm>
            <a:off x="6691452" y="1701910"/>
            <a:ext cx="4957908" cy="1312971"/>
          </a:xfrm>
        </p:spPr>
        <p:txBody>
          <a:bodyPr>
            <a:normAutofit/>
          </a:bodyPr>
          <a:lstStyle/>
          <a:p>
            <a:r>
              <a:rPr lang="en-US" dirty="0"/>
              <a:t>Activity 2: Making a Compost Bin</a:t>
            </a:r>
          </a:p>
          <a:p>
            <a:endParaRPr lang="en-US" dirty="0"/>
          </a:p>
        </p:txBody>
      </p:sp>
      <p:sp>
        <p:nvSpPr>
          <p:cNvPr id="2" name="Text Placeholder 4">
            <a:extLst>
              <a:ext uri="{FF2B5EF4-FFF2-40B4-BE49-F238E27FC236}">
                <a16:creationId xmlns:a16="http://schemas.microsoft.com/office/drawing/2014/main" id="{35172EB7-80BD-40D0-BE60-A2ABB6E10446}"/>
              </a:ext>
            </a:extLst>
          </p:cNvPr>
          <p:cNvSpPr txBox="1">
            <a:spLocks/>
          </p:cNvSpPr>
          <p:nvPr/>
        </p:nvSpPr>
        <p:spPr>
          <a:xfrm>
            <a:off x="1443989" y="91759"/>
            <a:ext cx="9304021" cy="860784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Activities for Eco-Responsibility</a:t>
            </a:r>
          </a:p>
          <a:p>
            <a:pPr algn="ctr"/>
            <a:r>
              <a:rPr lang="en-US" sz="1800" i="1" dirty="0"/>
              <a:t>Find below two simple and enjoyable activities you can do alone. These activities are related to cooking and caring for our environment. They are designed to be fun.</a:t>
            </a:r>
          </a:p>
          <a:p>
            <a:br>
              <a:rPr lang="en-US" dirty="0"/>
            </a:br>
            <a:br>
              <a:rPr lang="en-US" dirty="0"/>
            </a:br>
            <a:endParaRPr lang="en-US" dirty="0"/>
          </a:p>
        </p:txBody>
      </p:sp>
      <p:sp>
        <p:nvSpPr>
          <p:cNvPr id="10" name="Espace réservé du texte 9">
            <a:extLst>
              <a:ext uri="{FF2B5EF4-FFF2-40B4-BE49-F238E27FC236}">
                <a16:creationId xmlns:a16="http://schemas.microsoft.com/office/drawing/2014/main" id="{15A96E31-80F1-5B26-DE72-D2005F689047}"/>
              </a:ext>
            </a:extLst>
          </p:cNvPr>
          <p:cNvSpPr>
            <a:spLocks noGrp="1"/>
          </p:cNvSpPr>
          <p:nvPr>
            <p:ph type="body" sz="quarter" idx="19"/>
          </p:nvPr>
        </p:nvSpPr>
        <p:spPr>
          <a:xfrm>
            <a:off x="577848" y="3335132"/>
            <a:ext cx="4957908" cy="2625942"/>
          </a:xfrm>
        </p:spPr>
        <p:txBody>
          <a:bodyPr/>
          <a:lstStyle/>
          <a:p>
            <a:endParaRPr lang="fr-FR"/>
          </a:p>
        </p:txBody>
      </p:sp>
      <p:pic>
        <p:nvPicPr>
          <p:cNvPr id="5" name="Picture 4" descr="Bundles of fresh herbs laid on hessian">
            <a:extLst>
              <a:ext uri="{FF2B5EF4-FFF2-40B4-BE49-F238E27FC236}">
                <a16:creationId xmlns:a16="http://schemas.microsoft.com/office/drawing/2014/main" id="{46C787C0-6018-0D61-5A92-411C2FB3D5B3}"/>
              </a:ext>
            </a:extLst>
          </p:cNvPr>
          <p:cNvPicPr>
            <a:picLocks noChangeAspect="1"/>
          </p:cNvPicPr>
          <p:nvPr/>
        </p:nvPicPr>
        <p:blipFill>
          <a:blip r:embed="rId2"/>
          <a:stretch>
            <a:fillRect/>
          </a:stretch>
        </p:blipFill>
        <p:spPr>
          <a:xfrm>
            <a:off x="724887" y="3102228"/>
            <a:ext cx="4944664" cy="3708088"/>
          </a:xfrm>
          <a:prstGeom prst="rect">
            <a:avLst/>
          </a:prstGeom>
        </p:spPr>
      </p:pic>
      <p:pic>
        <p:nvPicPr>
          <p:cNvPr id="8" name="Picture 7" descr="A shovel in a trash can&#10;&#10;Description automatically generated">
            <a:extLst>
              <a:ext uri="{FF2B5EF4-FFF2-40B4-BE49-F238E27FC236}">
                <a16:creationId xmlns:a16="http://schemas.microsoft.com/office/drawing/2014/main" id="{2938D7B0-B3CC-47DC-5B5E-0A8A1C94602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23453" y="3102228"/>
            <a:ext cx="4810521" cy="3607891"/>
          </a:xfrm>
          <a:prstGeom prst="rect">
            <a:avLst/>
          </a:prstGeom>
        </p:spPr>
      </p:pic>
    </p:spTree>
    <p:extLst>
      <p:ext uri="{BB962C8B-B14F-4D97-AF65-F5344CB8AC3E}">
        <p14:creationId xmlns:p14="http://schemas.microsoft.com/office/powerpoint/2010/main" val="222320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80DDD4-FE0E-CDF1-9FC6-F256B21A2CF6}"/>
              </a:ext>
            </a:extLst>
          </p:cNvPr>
          <p:cNvSpPr>
            <a:spLocks noGrp="1"/>
          </p:cNvSpPr>
          <p:nvPr>
            <p:ph type="body" sz="quarter" idx="20"/>
          </p:nvPr>
        </p:nvSpPr>
        <p:spPr>
          <a:xfrm>
            <a:off x="6096000" y="906580"/>
            <a:ext cx="5398513" cy="4214986"/>
          </a:xfrm>
        </p:spPr>
        <p:txBody>
          <a:bodyPr/>
          <a:lstStyle/>
          <a:p>
            <a:r>
              <a:rPr lang="en-US" dirty="0"/>
              <a:t>The culinary industry affects the environment a lot, from how ingredients are sourced to how waste is managed. </a:t>
            </a:r>
          </a:p>
          <a:p>
            <a:r>
              <a:rPr lang="en-US" dirty="0"/>
              <a:t>Eco-responsibility means making choices that are good for the environment while cooking and serving food. </a:t>
            </a:r>
          </a:p>
          <a:p>
            <a:r>
              <a:rPr lang="en-US" dirty="0"/>
              <a:t>By being eco-responsible, you can stand out when searching for employment. It can be an interesting candidate by showing how important </a:t>
            </a:r>
            <a:r>
              <a:rPr lang="en-GB" dirty="0"/>
              <a:t>eco-responsibility is important to you, and you bring positive approaches and ideas to reduce pollution and </a:t>
            </a:r>
            <a:r>
              <a:rPr lang="en-US" dirty="0"/>
              <a:t>save resources.</a:t>
            </a:r>
          </a:p>
        </p:txBody>
      </p:sp>
      <p:sp>
        <p:nvSpPr>
          <p:cNvPr id="6" name="Text Placeholder 5">
            <a:extLst>
              <a:ext uri="{FF2B5EF4-FFF2-40B4-BE49-F238E27FC236}">
                <a16:creationId xmlns:a16="http://schemas.microsoft.com/office/drawing/2014/main" id="{761EF30E-3833-916C-5EE0-08ABB8E00AC5}"/>
              </a:ext>
            </a:extLst>
          </p:cNvPr>
          <p:cNvSpPr>
            <a:spLocks noGrp="1"/>
          </p:cNvSpPr>
          <p:nvPr>
            <p:ph type="body" sz="quarter" idx="23"/>
          </p:nvPr>
        </p:nvSpPr>
        <p:spPr>
          <a:xfrm>
            <a:off x="304789" y="642281"/>
            <a:ext cx="3721396" cy="5573437"/>
          </a:xfrm>
        </p:spPr>
        <p:txBody>
          <a:bodyPr/>
          <a:lstStyle/>
          <a:p>
            <a:r>
              <a:rPr lang="en-US" b="1" dirty="0"/>
              <a:t>The Importance of Eco-Responsibility in the Culinary Industry</a:t>
            </a:r>
          </a:p>
        </p:txBody>
      </p:sp>
      <p:sp>
        <p:nvSpPr>
          <p:cNvPr id="7" name="Text Placeholder 6">
            <a:extLst>
              <a:ext uri="{FF2B5EF4-FFF2-40B4-BE49-F238E27FC236}">
                <a16:creationId xmlns:a16="http://schemas.microsoft.com/office/drawing/2014/main" id="{1363B719-E0B5-CAC5-A90D-3B117DD209C0}"/>
              </a:ext>
            </a:extLst>
          </p:cNvPr>
          <p:cNvSpPr>
            <a:spLocks noGrp="1"/>
          </p:cNvSpPr>
          <p:nvPr>
            <p:ph type="body" sz="quarter" idx="24"/>
          </p:nvPr>
        </p:nvSpPr>
        <p:spPr/>
        <p:txBody>
          <a:bodyPr/>
          <a:lstStyle/>
          <a:p>
            <a:r>
              <a:rPr lang="en-US" dirty="0"/>
              <a:t>01</a:t>
            </a:r>
          </a:p>
        </p:txBody>
      </p:sp>
      <p:grpSp>
        <p:nvGrpSpPr>
          <p:cNvPr id="5" name="Group 5">
            <a:extLst>
              <a:ext uri="{FF2B5EF4-FFF2-40B4-BE49-F238E27FC236}">
                <a16:creationId xmlns:a16="http://schemas.microsoft.com/office/drawing/2014/main" id="{132209A1-3A8F-F8E2-8FB2-DD410A7E9112}"/>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A046C744-DB69-8021-1AA9-35542BD33CE1}"/>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1599973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30433-1B57-2412-6305-84B524404E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360038-E355-A2AE-A5E5-5A29470FD0E1}"/>
              </a:ext>
            </a:extLst>
          </p:cNvPr>
          <p:cNvSpPr>
            <a:spLocks noGrp="1"/>
          </p:cNvSpPr>
          <p:nvPr>
            <p:ph type="body" sz="quarter" idx="18"/>
          </p:nvPr>
        </p:nvSpPr>
        <p:spPr>
          <a:xfrm>
            <a:off x="529757" y="1582750"/>
            <a:ext cx="11222532" cy="4343986"/>
          </a:xfrm>
        </p:spPr>
        <p:txBody>
          <a:bodyPr/>
          <a:lstStyle/>
          <a:p>
            <a:r>
              <a:rPr lang="en-US" dirty="0"/>
              <a:t>We suggest that, if can </a:t>
            </a:r>
            <a:r>
              <a:rPr lang="en-US" dirty="0" err="1"/>
              <a:t>can</a:t>
            </a:r>
            <a:r>
              <a:rPr lang="en-US" dirty="0"/>
              <a:t>, grow your own herbs at home. It is a great way to connect with nature and use fresh ingredients in your cooking. Here’s how you can start:</a:t>
            </a:r>
          </a:p>
          <a:p>
            <a:r>
              <a:rPr lang="en-US" dirty="0"/>
              <a:t>1- Get some small pots or use empty cans or plastic bottles with holes at the bottom for drainage.</a:t>
            </a:r>
          </a:p>
          <a:p>
            <a:r>
              <a:rPr lang="en-US" dirty="0"/>
              <a:t>2 - Buy some herb seeds like basil, parsley, or mint.</a:t>
            </a:r>
          </a:p>
          <a:p>
            <a:r>
              <a:rPr lang="en-US" dirty="0"/>
              <a:t>3 - Fill the pots with soil and plant the seeds. </a:t>
            </a:r>
          </a:p>
          <a:p>
            <a:r>
              <a:rPr lang="en-US" dirty="0"/>
              <a:t>4 - Follow the instructions on the seed packet for how deep to plant them.</a:t>
            </a:r>
          </a:p>
          <a:p>
            <a:r>
              <a:rPr lang="en-US" dirty="0"/>
              <a:t>5 - Place the pots in a sunny spot and water them regularly. Be careful not to overwater!</a:t>
            </a:r>
          </a:p>
          <a:p>
            <a:pPr algn="ctr"/>
            <a:endParaRPr lang="en-US" sz="300" dirty="0"/>
          </a:p>
          <a:p>
            <a:pPr algn="ctr"/>
            <a:r>
              <a:rPr lang="en-US" dirty="0"/>
              <a:t>Watch your herbs grow! </a:t>
            </a:r>
          </a:p>
          <a:p>
            <a:pPr algn="ctr"/>
            <a:r>
              <a:rPr lang="en-US" dirty="0"/>
              <a:t>You can start using them in your cooking once they have grown enough leaves.</a:t>
            </a:r>
          </a:p>
          <a:p>
            <a:br>
              <a:rPr lang="en-US" dirty="0"/>
            </a:br>
            <a:endParaRPr lang="fr-FR" dirty="0"/>
          </a:p>
          <a:p>
            <a:br>
              <a:rPr lang="en-US" dirty="0"/>
            </a:br>
            <a:endParaRPr lang="en-US" dirty="0"/>
          </a:p>
        </p:txBody>
      </p:sp>
      <p:sp>
        <p:nvSpPr>
          <p:cNvPr id="2" name="Text Placeholder 1">
            <a:extLst>
              <a:ext uri="{FF2B5EF4-FFF2-40B4-BE49-F238E27FC236}">
                <a16:creationId xmlns:a16="http://schemas.microsoft.com/office/drawing/2014/main" id="{4BADC8D8-528C-1799-B8BD-CC936D6E7B6B}"/>
              </a:ext>
            </a:extLst>
          </p:cNvPr>
          <p:cNvSpPr>
            <a:spLocks noGrp="1"/>
          </p:cNvSpPr>
          <p:nvPr>
            <p:ph type="body" sz="quarter" idx="16"/>
          </p:nvPr>
        </p:nvSpPr>
        <p:spPr/>
        <p:txBody>
          <a:bodyPr>
            <a:normAutofit lnSpcReduction="10000"/>
          </a:bodyPr>
          <a:lstStyle/>
          <a:p>
            <a:r>
              <a:rPr lang="en-US" dirty="0"/>
              <a:t>Activity 1: Creating a Mini Herb Garden</a:t>
            </a:r>
          </a:p>
          <a:p>
            <a:endParaRPr lang="en-US" dirty="0"/>
          </a:p>
        </p:txBody>
      </p:sp>
      <p:sp>
        <p:nvSpPr>
          <p:cNvPr id="4" name="Rectangle 3">
            <a:extLst>
              <a:ext uri="{FF2B5EF4-FFF2-40B4-BE49-F238E27FC236}">
                <a16:creationId xmlns:a16="http://schemas.microsoft.com/office/drawing/2014/main" id="{DE216132-1F1C-9E36-942D-4A4D4E6F5608}"/>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69891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A68D-8BE2-138F-DD34-F81CCF58F6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F62308-A763-2883-D9DE-DA4584619C07}"/>
              </a:ext>
            </a:extLst>
          </p:cNvPr>
          <p:cNvSpPr>
            <a:spLocks noGrp="1"/>
          </p:cNvSpPr>
          <p:nvPr>
            <p:ph type="body" sz="quarter" idx="18"/>
          </p:nvPr>
        </p:nvSpPr>
        <p:spPr>
          <a:xfrm>
            <a:off x="529757" y="1582750"/>
            <a:ext cx="11222532" cy="4343986"/>
          </a:xfrm>
        </p:spPr>
        <p:txBody>
          <a:bodyPr/>
          <a:lstStyle/>
          <a:p>
            <a:pPr marL="0" indent="0"/>
            <a:r>
              <a:rPr lang="en-US" dirty="0"/>
              <a:t>This activity will increase your skills and reduce kitchen waste. In addition, compost is also a way to create nutrient-rich soil for your plants or herbs. </a:t>
            </a:r>
          </a:p>
          <a:p>
            <a:r>
              <a:rPr lang="en-US" dirty="0"/>
              <a:t>1 - Find a container or bin with a lid. You can use a large plastic container or a trash can.</a:t>
            </a:r>
          </a:p>
          <a:p>
            <a:r>
              <a:rPr lang="en-US" dirty="0"/>
              <a:t>2 - Drill or poke some holes in the sides and bottom of the container for airflow.</a:t>
            </a:r>
          </a:p>
          <a:p>
            <a:r>
              <a:rPr lang="en-US" dirty="0"/>
              <a:t>3 - Start adding kitchen scraps like fruit peels, vegetable scraps, coffee grounds, and eggshells. (Do not put meat, dairy or oily foods),</a:t>
            </a:r>
          </a:p>
          <a:p>
            <a:r>
              <a:rPr lang="en-US" dirty="0"/>
              <a:t>4 - Add some dry leaves, cardboard or newspaper to balance to prevent the compost from getting too wet and smelly.</a:t>
            </a:r>
          </a:p>
          <a:p>
            <a:r>
              <a:rPr lang="en-US" dirty="0"/>
              <a:t>5 - Mix or turn the compost every week to break down.</a:t>
            </a:r>
          </a:p>
          <a:p>
            <a:endParaRPr lang="en-US" sz="1000" dirty="0"/>
          </a:p>
          <a:p>
            <a:pPr algn="ctr"/>
            <a:r>
              <a:rPr lang="en-US" dirty="0"/>
              <a:t>Et voilà! In a few months, you’ll have rich, dark compost that you can use on your plants!</a:t>
            </a:r>
          </a:p>
        </p:txBody>
      </p:sp>
      <p:sp>
        <p:nvSpPr>
          <p:cNvPr id="2" name="Text Placeholder 1">
            <a:extLst>
              <a:ext uri="{FF2B5EF4-FFF2-40B4-BE49-F238E27FC236}">
                <a16:creationId xmlns:a16="http://schemas.microsoft.com/office/drawing/2014/main" id="{6AFC4312-B225-541C-3620-13CC1F7C6F2A}"/>
              </a:ext>
            </a:extLst>
          </p:cNvPr>
          <p:cNvSpPr>
            <a:spLocks noGrp="1"/>
          </p:cNvSpPr>
          <p:nvPr>
            <p:ph type="body" sz="quarter" idx="16"/>
          </p:nvPr>
        </p:nvSpPr>
        <p:spPr/>
        <p:txBody>
          <a:bodyPr>
            <a:normAutofit lnSpcReduction="10000"/>
          </a:bodyPr>
          <a:lstStyle/>
          <a:p>
            <a:r>
              <a:rPr lang="en-US" dirty="0"/>
              <a:t>Activity 2: Making a Compost Bin</a:t>
            </a:r>
          </a:p>
          <a:p>
            <a:endParaRPr lang="en-US" dirty="0"/>
          </a:p>
        </p:txBody>
      </p:sp>
      <p:sp>
        <p:nvSpPr>
          <p:cNvPr id="4" name="Rectangle 3">
            <a:extLst>
              <a:ext uri="{FF2B5EF4-FFF2-40B4-BE49-F238E27FC236}">
                <a16:creationId xmlns:a16="http://schemas.microsoft.com/office/drawing/2014/main" id="{3DD54A5E-A82F-B840-CE41-193826C1C536}"/>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21645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8A7DC-FC78-D8F0-1414-B19974CF79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2A2673-1FF0-A3B4-9EBF-95B281DE6B6D}"/>
              </a:ext>
            </a:extLst>
          </p:cNvPr>
          <p:cNvSpPr>
            <a:spLocks noGrp="1"/>
          </p:cNvSpPr>
          <p:nvPr>
            <p:ph type="body" sz="quarter" idx="18"/>
          </p:nvPr>
        </p:nvSpPr>
        <p:spPr/>
        <p:txBody>
          <a:bodyPr/>
          <a:lstStyle/>
          <a:p>
            <a:pPr marL="0" indent="0"/>
            <a:r>
              <a:rPr lang="en-US" dirty="0"/>
              <a:t>We hope this module helped you to gain skills when it comes to sustainability in the kitchen!</a:t>
            </a:r>
          </a:p>
          <a:p>
            <a:pPr marL="0" indent="0"/>
            <a:br>
              <a:rPr lang="en-US" dirty="0"/>
            </a:br>
            <a:br>
              <a:rPr lang="en-US" dirty="0"/>
            </a:br>
            <a:endParaRPr lang="en-US" dirty="0"/>
          </a:p>
        </p:txBody>
      </p:sp>
      <p:sp>
        <p:nvSpPr>
          <p:cNvPr id="2" name="Text Placeholder 1">
            <a:extLst>
              <a:ext uri="{FF2B5EF4-FFF2-40B4-BE49-F238E27FC236}">
                <a16:creationId xmlns:a16="http://schemas.microsoft.com/office/drawing/2014/main" id="{76D41A34-00BE-2514-4217-3DB8D2C6696C}"/>
              </a:ext>
            </a:extLst>
          </p:cNvPr>
          <p:cNvSpPr>
            <a:spLocks noGrp="1"/>
          </p:cNvSpPr>
          <p:nvPr>
            <p:ph type="body" sz="quarter" idx="16"/>
          </p:nvPr>
        </p:nvSpPr>
        <p:spPr/>
        <p:txBody>
          <a:bodyPr>
            <a:normAutofit lnSpcReduction="10000"/>
          </a:bodyPr>
          <a:lstStyle/>
          <a:p>
            <a:r>
              <a:rPr lang="en-US" dirty="0"/>
              <a:t>Conclusion</a:t>
            </a:r>
          </a:p>
        </p:txBody>
      </p:sp>
      <p:pic>
        <p:nvPicPr>
          <p:cNvPr id="6" name="Picture Placeholder 5" descr="A person in a apron smiling&#10;&#10;Description automatically generated">
            <a:extLst>
              <a:ext uri="{FF2B5EF4-FFF2-40B4-BE49-F238E27FC236}">
                <a16:creationId xmlns:a16="http://schemas.microsoft.com/office/drawing/2014/main" id="{3339DE52-A8B7-622C-813D-D1B4AD4E70A6}"/>
              </a:ext>
            </a:extLst>
          </p:cNvPr>
          <p:cNvPicPr>
            <a:picLocks noGrp="1" noChangeAspect="1"/>
          </p:cNvPicPr>
          <p:nvPr>
            <p:ph type="pic" sz="quarter" idx="53"/>
          </p:nvPr>
        </p:nvPicPr>
        <p:blipFill>
          <a:blip r:embed="rId2"/>
          <a:srcRect l="17741" r="17741"/>
          <a:stretch>
            <a:fillRect/>
          </a:stretch>
        </p:blipFill>
        <p:spPr>
          <a:xfrm>
            <a:off x="1822263" y="4543062"/>
            <a:ext cx="4480705" cy="4629875"/>
          </a:xfrm>
        </p:spPr>
      </p:pic>
    </p:spTree>
    <p:extLst>
      <p:ext uri="{BB962C8B-B14F-4D97-AF65-F5344CB8AC3E}">
        <p14:creationId xmlns:p14="http://schemas.microsoft.com/office/powerpoint/2010/main" val="3868981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819B0-FDBD-0602-385F-42CD11C53AD3}"/>
              </a:ext>
            </a:extLst>
          </p:cNvPr>
          <p:cNvSpPr>
            <a:spLocks noGrp="1"/>
          </p:cNvSpPr>
          <p:nvPr>
            <p:ph type="body" sz="quarter" idx="28"/>
          </p:nvPr>
        </p:nvSpPr>
        <p:spPr/>
        <p:txBody>
          <a:bodyPr/>
          <a:lstStyle/>
          <a:p>
            <a:r>
              <a:rPr lang="en-US" dirty="0"/>
              <a:t>www.</a:t>
            </a:r>
            <a:r>
              <a:rPr lang="en-US" b="1" dirty="0"/>
              <a:t>3kitchens</a:t>
            </a:r>
            <a:r>
              <a:rPr lang="en-US" dirty="0"/>
              <a:t>.eu</a:t>
            </a:r>
          </a:p>
        </p:txBody>
      </p:sp>
      <p:sp>
        <p:nvSpPr>
          <p:cNvPr id="5" name="Text Placeholder 4">
            <a:extLst>
              <a:ext uri="{FF2B5EF4-FFF2-40B4-BE49-F238E27FC236}">
                <a16:creationId xmlns:a16="http://schemas.microsoft.com/office/drawing/2014/main" id="{2D3CAEA5-566A-6449-5D6D-3355D0E3F3A3}"/>
              </a:ext>
            </a:extLst>
          </p:cNvPr>
          <p:cNvSpPr>
            <a:spLocks noGrp="1"/>
          </p:cNvSpPr>
          <p:nvPr>
            <p:ph type="body" sz="quarter" idx="20"/>
          </p:nvPr>
        </p:nvSpPr>
        <p:spPr/>
        <p:txBody>
          <a:bodyPr/>
          <a:lstStyle/>
          <a:p>
            <a:r>
              <a:rPr lang="en-US" dirty="0"/>
              <a:t>Thank you</a:t>
            </a:r>
          </a:p>
        </p:txBody>
      </p:sp>
      <p:grpSp>
        <p:nvGrpSpPr>
          <p:cNvPr id="7" name="Graphic 3">
            <a:extLst>
              <a:ext uri="{FF2B5EF4-FFF2-40B4-BE49-F238E27FC236}">
                <a16:creationId xmlns:a16="http://schemas.microsoft.com/office/drawing/2014/main" id="{65FC3C37-2417-9B23-5D16-30FA0705600E}"/>
              </a:ext>
            </a:extLst>
          </p:cNvPr>
          <p:cNvGrpSpPr/>
          <p:nvPr/>
        </p:nvGrpSpPr>
        <p:grpSpPr>
          <a:xfrm>
            <a:off x="10202786" y="507955"/>
            <a:ext cx="608305" cy="608305"/>
            <a:chOff x="901122" y="2499889"/>
            <a:chExt cx="850463" cy="850463"/>
          </a:xfrm>
        </p:grpSpPr>
        <p:sp>
          <p:nvSpPr>
            <p:cNvPr id="8" name="Freeform 7">
              <a:extLst>
                <a:ext uri="{FF2B5EF4-FFF2-40B4-BE49-F238E27FC236}">
                  <a16:creationId xmlns:a16="http://schemas.microsoft.com/office/drawing/2014/main" id="{C58CAE73-A1D9-D903-EF73-35F6112A2463}"/>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4BFA4"/>
            </a:solidFill>
            <a:ln w="6294"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7FFF8F2C-7EC2-76E5-6A5B-728C0F8E3F28}"/>
                </a:ext>
              </a:extLst>
            </p:cNvPr>
            <p:cNvGrpSpPr/>
            <p:nvPr/>
          </p:nvGrpSpPr>
          <p:grpSpPr>
            <a:xfrm>
              <a:off x="1080665" y="2655481"/>
              <a:ext cx="504608" cy="502728"/>
              <a:chOff x="1080665" y="2655481"/>
              <a:chExt cx="504608" cy="502728"/>
            </a:xfrm>
            <a:solidFill>
              <a:srgbClr val="FEFEFE"/>
            </a:solidFill>
          </p:grpSpPr>
          <p:sp>
            <p:nvSpPr>
              <p:cNvPr id="10" name="Freeform 9">
                <a:extLst>
                  <a:ext uri="{FF2B5EF4-FFF2-40B4-BE49-F238E27FC236}">
                    <a16:creationId xmlns:a16="http://schemas.microsoft.com/office/drawing/2014/main" id="{F1A38C48-375B-F288-E241-CA93D590E44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B37430-896E-A0CA-7E82-26784D949A6A}"/>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5B535-C4B1-AE73-745B-8E21D5B39493}"/>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AB962F1-005E-DCBE-6933-5353DFE5B379}"/>
              </a:ext>
            </a:extLst>
          </p:cNvPr>
          <p:cNvGrpSpPr/>
          <p:nvPr/>
        </p:nvGrpSpPr>
        <p:grpSpPr>
          <a:xfrm>
            <a:off x="9549540" y="507955"/>
            <a:ext cx="608305" cy="608756"/>
            <a:chOff x="-1196056" y="2499889"/>
            <a:chExt cx="850463" cy="851093"/>
          </a:xfrm>
        </p:grpSpPr>
        <p:sp>
          <p:nvSpPr>
            <p:cNvPr id="14" name="Freeform 13">
              <a:extLst>
                <a:ext uri="{FF2B5EF4-FFF2-40B4-BE49-F238E27FC236}">
                  <a16:creationId xmlns:a16="http://schemas.microsoft.com/office/drawing/2014/main" id="{E1B9C3AB-082C-5777-353F-44E253D95817}"/>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4BFA4"/>
            </a:solidFill>
            <a:ln w="629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93843D1-B30E-F882-9CAD-C4CD3FA88C1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6D08F39A-73E2-BFE8-5D8E-C302FA33D7E5}"/>
              </a:ext>
            </a:extLst>
          </p:cNvPr>
          <p:cNvGrpSpPr/>
          <p:nvPr/>
        </p:nvGrpSpPr>
        <p:grpSpPr>
          <a:xfrm>
            <a:off x="10856033" y="507955"/>
            <a:ext cx="608305" cy="608305"/>
            <a:chOff x="1322411" y="8986040"/>
            <a:chExt cx="280634" cy="280634"/>
          </a:xfrm>
        </p:grpSpPr>
        <p:sp>
          <p:nvSpPr>
            <p:cNvPr id="17" name="Freeform 16">
              <a:extLst>
                <a:ext uri="{FF2B5EF4-FFF2-40B4-BE49-F238E27FC236}">
                  <a16:creationId xmlns:a16="http://schemas.microsoft.com/office/drawing/2014/main" id="{E4C960B8-1133-D072-8CED-DBE59DA2DC46}"/>
                </a:ext>
              </a:extLst>
            </p:cNvPr>
            <p:cNvSpPr/>
            <p:nvPr/>
          </p:nvSpPr>
          <p:spPr>
            <a:xfrm>
              <a:off x="1322411" y="8986040"/>
              <a:ext cx="280634" cy="280634"/>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4BFA4"/>
            </a:solidFill>
            <a:ln w="6294" cap="flat">
              <a:noFill/>
              <a:prstDash val="solid"/>
              <a:miter/>
            </a:ln>
          </p:spPr>
          <p:txBody>
            <a:bodyPr rtlCol="0" anchor="ctr"/>
            <a:lstStyle/>
            <a:p>
              <a:endParaRPr lang="en-US" dirty="0"/>
            </a:p>
          </p:txBody>
        </p:sp>
        <p:pic>
          <p:nvPicPr>
            <p:cNvPr id="18" name="Graphic 17" descr="World with solid fill">
              <a:extLst>
                <a:ext uri="{FF2B5EF4-FFF2-40B4-BE49-F238E27FC236}">
                  <a16:creationId xmlns:a16="http://schemas.microsoft.com/office/drawing/2014/main" id="{6115C41F-8FC2-2128-A397-9DF2F8C5B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803" y="9010977"/>
              <a:ext cx="231850" cy="230760"/>
            </a:xfrm>
            <a:prstGeom prst="rect">
              <a:avLst/>
            </a:prstGeom>
          </p:spPr>
        </p:pic>
      </p:grpSp>
    </p:spTree>
    <p:extLst>
      <p:ext uri="{BB962C8B-B14F-4D97-AF65-F5344CB8AC3E}">
        <p14:creationId xmlns:p14="http://schemas.microsoft.com/office/powerpoint/2010/main" val="188996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C8CF8-322A-BCD4-D95E-0CE4B1CB86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1F95BD-A344-E5CD-CA92-1E937BB2DFCF}"/>
              </a:ext>
            </a:extLst>
          </p:cNvPr>
          <p:cNvSpPr>
            <a:spLocks noGrp="1"/>
          </p:cNvSpPr>
          <p:nvPr>
            <p:ph type="body" sz="quarter" idx="20"/>
          </p:nvPr>
        </p:nvSpPr>
        <p:spPr>
          <a:xfrm>
            <a:off x="5904917" y="229918"/>
            <a:ext cx="6049252" cy="4329086"/>
          </a:xfrm>
        </p:spPr>
        <p:txBody>
          <a:bodyPr/>
          <a:lstStyle/>
          <a:p>
            <a:pPr fontAlgn="base">
              <a:buClr>
                <a:srgbClr val="382B1B"/>
              </a:buClr>
            </a:pPr>
            <a:r>
              <a:rPr lang="fr-FR" sz="3200" b="1" i="0" u="none" strike="noStrike" dirty="0">
                <a:solidFill>
                  <a:srgbClr val="000000"/>
                </a:solidFill>
                <a:effectLst/>
                <a:latin typeface="Calibri" panose="020F0502020204030204" pitchFamily="34" charset="0"/>
                <a:cs typeface="Calibri" panose="020F0502020204030204" pitchFamily="34" charset="0"/>
              </a:rPr>
              <a:t>Reduce waste</a:t>
            </a:r>
          </a:p>
          <a:p>
            <a:pPr rtl="0" fontAlgn="base">
              <a:buClr>
                <a:srgbClr val="382B1B"/>
              </a:buClr>
            </a:pPr>
            <a:r>
              <a:rPr lang="fr-FR" sz="2600" dirty="0">
                <a:solidFill>
                  <a:srgbClr val="000000"/>
                </a:solidFill>
                <a:latin typeface="Calibri" panose="020F0502020204030204" pitchFamily="34" charset="0"/>
                <a:cs typeface="Calibri" panose="020F0502020204030204" pitchFamily="34" charset="0"/>
              </a:rPr>
              <a:t>1- </a:t>
            </a:r>
            <a:r>
              <a:rPr lang="fr-FR" sz="2600" b="0" i="0" u="none" strike="noStrike" dirty="0">
                <a:solidFill>
                  <a:srgbClr val="000000"/>
                </a:solidFill>
                <a:effectLst/>
                <a:latin typeface="Calibri" panose="020F0502020204030204" pitchFamily="34" charset="0"/>
                <a:cs typeface="Calibri" panose="020F0502020204030204" pitchFamily="34" charset="0"/>
              </a:rPr>
              <a:t> Use all parts of ingredients</a:t>
            </a:r>
            <a:r>
              <a:rPr lang="fr-FR" sz="2600" dirty="0">
                <a:solidFill>
                  <a:srgbClr val="000000"/>
                </a:solidFill>
                <a:latin typeface="Calibri" panose="020F0502020204030204" pitchFamily="34" charset="0"/>
                <a:cs typeface="Calibri" panose="020F0502020204030204" pitchFamily="34" charset="0"/>
              </a:rPr>
              <a:t> e.g.</a:t>
            </a:r>
          </a:p>
          <a:p>
            <a:pPr marL="342900" indent="-342900" rtl="0" fontAlgn="base">
              <a:buClr>
                <a:srgbClr val="382B1B"/>
              </a:buClr>
              <a:buFontTx/>
              <a:buChar char="-"/>
            </a:pPr>
            <a:r>
              <a:rPr lang="en-US" sz="2600" dirty="0">
                <a:solidFill>
                  <a:srgbClr val="000000"/>
                </a:solidFill>
                <a:latin typeface="Calibri" panose="020F0502020204030204" pitchFamily="34" charset="0"/>
                <a:cs typeface="Calibri" panose="020F0502020204030204" pitchFamily="34" charset="0"/>
              </a:rPr>
              <a:t>D</a:t>
            </a:r>
            <a:r>
              <a:rPr lang="en-US" sz="2600" b="0" i="0" u="none" strike="noStrike" dirty="0">
                <a:solidFill>
                  <a:srgbClr val="000000"/>
                </a:solidFill>
                <a:effectLst/>
                <a:latin typeface="Calibri" panose="020F0502020204030204" pitchFamily="34" charset="0"/>
                <a:cs typeface="Calibri" panose="020F0502020204030204" pitchFamily="34" charset="0"/>
              </a:rPr>
              <a:t>on't throw away the greens</a:t>
            </a:r>
          </a:p>
          <a:p>
            <a:pPr marL="342900" indent="-342900" rtl="0" fontAlgn="base">
              <a:buClr>
                <a:srgbClr val="382B1B"/>
              </a:buClr>
              <a:buFontTx/>
              <a:buChar char="-"/>
            </a:pPr>
            <a:r>
              <a:rPr lang="en-US" sz="2600" dirty="0">
                <a:solidFill>
                  <a:srgbClr val="000000"/>
                </a:solidFill>
                <a:latin typeface="Calibri" panose="020F0502020204030204" pitchFamily="34" charset="0"/>
                <a:cs typeface="Calibri" panose="020F0502020204030204" pitchFamily="34" charset="0"/>
              </a:rPr>
              <a:t>U</a:t>
            </a:r>
            <a:r>
              <a:rPr lang="en-US" sz="2600" b="0" i="0" u="none" strike="noStrike" dirty="0">
                <a:solidFill>
                  <a:srgbClr val="000000"/>
                </a:solidFill>
                <a:effectLst/>
                <a:latin typeface="Calibri" panose="020F0502020204030204" pitchFamily="34" charset="0"/>
                <a:cs typeface="Calibri" panose="020F0502020204030204" pitchFamily="34" charset="0"/>
              </a:rPr>
              <a:t>se carrot tops to make a tasty pesto sauce.</a:t>
            </a:r>
            <a:endParaRPr lang="fr-FR" sz="2600"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sz="2600" b="0" i="0" u="none" strike="noStrike" dirty="0">
                <a:solidFill>
                  <a:srgbClr val="000000"/>
                </a:solidFill>
                <a:effectLst/>
                <a:latin typeface="Calibri" panose="020F0502020204030204" pitchFamily="34" charset="0"/>
                <a:cs typeface="Calibri" panose="020F0502020204030204" pitchFamily="34" charset="0"/>
              </a:rPr>
              <a:t>2 - Recycle</a:t>
            </a:r>
            <a:r>
              <a:rPr lang="fr-FR" sz="2600" dirty="0">
                <a:solidFill>
                  <a:srgbClr val="000000"/>
                </a:solidFill>
                <a:latin typeface="Calibri" panose="020F0502020204030204" pitchFamily="34" charset="0"/>
                <a:cs typeface="Calibri" panose="020F0502020204030204" pitchFamily="34" charset="0"/>
              </a:rPr>
              <a:t> : </a:t>
            </a:r>
          </a:p>
          <a:p>
            <a:pPr marL="342900" indent="-342900" rtl="0" fontAlgn="base">
              <a:buClr>
                <a:srgbClr val="382B1B"/>
              </a:buClr>
              <a:buFontTx/>
              <a:buChar char="-"/>
            </a:pPr>
            <a:r>
              <a:rPr lang="en-US" sz="2600" dirty="0">
                <a:solidFill>
                  <a:srgbClr val="000000"/>
                </a:solidFill>
                <a:latin typeface="Calibri" panose="020F0502020204030204" pitchFamily="34" charset="0"/>
                <a:cs typeface="Calibri" panose="020F0502020204030204" pitchFamily="34" charset="0"/>
              </a:rPr>
              <a:t>Use recycling bins in your kitchen </a:t>
            </a:r>
          </a:p>
          <a:p>
            <a:pPr marL="342900" indent="-342900" rtl="0" fontAlgn="base">
              <a:buClr>
                <a:srgbClr val="382B1B"/>
              </a:buClr>
              <a:buFontTx/>
              <a:buChar char="-"/>
            </a:pPr>
            <a:r>
              <a:rPr lang="en-US" sz="2600" dirty="0">
                <a:solidFill>
                  <a:srgbClr val="000000"/>
                </a:solidFill>
                <a:latin typeface="Calibri" panose="020F0502020204030204" pitchFamily="34" charset="0"/>
                <a:cs typeface="Calibri" panose="020F0502020204030204" pitchFamily="34" charset="0"/>
              </a:rPr>
              <a:t>Reuse empty jars and bottles instead of tossing them out.</a:t>
            </a:r>
            <a:endParaRPr lang="fr-FR" sz="2600" dirty="0">
              <a:solidFill>
                <a:srgbClr val="000000"/>
              </a:solidFill>
              <a:latin typeface="Calibri" panose="020F0502020204030204" pitchFamily="34" charset="0"/>
              <a:cs typeface="Calibri" panose="020F0502020204030204" pitchFamily="34" charset="0"/>
            </a:endParaRPr>
          </a:p>
          <a:p>
            <a:pPr rtl="0" fontAlgn="base">
              <a:buClr>
                <a:srgbClr val="382B1B"/>
              </a:buClr>
            </a:pPr>
            <a:r>
              <a:rPr lang="fr-FR" sz="2600" dirty="0">
                <a:solidFill>
                  <a:srgbClr val="000000"/>
                </a:solidFill>
                <a:latin typeface="Calibri" panose="020F0502020204030204" pitchFamily="34" charset="0"/>
                <a:cs typeface="Calibri" panose="020F0502020204030204" pitchFamily="34" charset="0"/>
              </a:rPr>
              <a:t>3 – C</a:t>
            </a:r>
            <a:r>
              <a:rPr lang="fr-FR" sz="2600" b="0" i="0" u="none" strike="noStrike" dirty="0">
                <a:solidFill>
                  <a:srgbClr val="000000"/>
                </a:solidFill>
                <a:effectLst/>
                <a:latin typeface="Calibri" panose="020F0502020204030204" pitchFamily="34" charset="0"/>
                <a:cs typeface="Calibri" panose="020F0502020204030204" pitchFamily="34" charset="0"/>
              </a:rPr>
              <a:t>ompost</a:t>
            </a:r>
            <a:r>
              <a:rPr lang="fr-FR" sz="2600" dirty="0">
                <a:solidFill>
                  <a:srgbClr val="000000"/>
                </a:solidFill>
                <a:latin typeface="Calibri" panose="020F0502020204030204" pitchFamily="34" charset="0"/>
                <a:cs typeface="Calibri" panose="020F0502020204030204" pitchFamily="34" charset="0"/>
              </a:rPr>
              <a:t> : </a:t>
            </a:r>
          </a:p>
          <a:p>
            <a:pPr marL="342900" indent="-342900" rtl="0" fontAlgn="base">
              <a:buClr>
                <a:srgbClr val="382B1B"/>
              </a:buClr>
              <a:buFontTx/>
              <a:buChar char="-"/>
            </a:pPr>
            <a:r>
              <a:rPr lang="fr-FR" sz="2600" b="0" i="0" u="none" strike="noStrike" dirty="0" err="1">
                <a:solidFill>
                  <a:srgbClr val="000000"/>
                </a:solidFill>
                <a:effectLst/>
                <a:latin typeface="Calibri" panose="020F0502020204030204" pitchFamily="34" charset="0"/>
                <a:cs typeface="Calibri" panose="020F0502020204030204" pitchFamily="34" charset="0"/>
              </a:rPr>
              <a:t>Collect</a:t>
            </a:r>
            <a:r>
              <a:rPr lang="fr-FR" sz="2600" b="0" i="0" u="none" strike="noStrike" dirty="0">
                <a:solidFill>
                  <a:srgbClr val="000000"/>
                </a:solidFill>
                <a:effectLst/>
                <a:latin typeface="Calibri" panose="020F0502020204030204" pitchFamily="34" charset="0"/>
                <a:cs typeface="Calibri" panose="020F0502020204030204" pitchFamily="34" charset="0"/>
              </a:rPr>
              <a:t> </a:t>
            </a:r>
            <a:r>
              <a:rPr lang="fr-FR" sz="2600" b="0" i="0" u="none" strike="noStrike" dirty="0" err="1">
                <a:solidFill>
                  <a:srgbClr val="000000"/>
                </a:solidFill>
                <a:effectLst/>
                <a:latin typeface="Calibri" panose="020F0502020204030204" pitchFamily="34" charset="0"/>
                <a:cs typeface="Calibri" panose="020F0502020204030204" pitchFamily="34" charset="0"/>
              </a:rPr>
              <a:t>vegetable</a:t>
            </a:r>
            <a:r>
              <a:rPr lang="fr-FR" sz="2600" b="0" i="0" u="none" strike="noStrike" dirty="0">
                <a:solidFill>
                  <a:srgbClr val="000000"/>
                </a:solidFill>
                <a:effectLst/>
                <a:latin typeface="Calibri" panose="020F0502020204030204" pitchFamily="34" charset="0"/>
                <a:cs typeface="Calibri" panose="020F0502020204030204" pitchFamily="34" charset="0"/>
              </a:rPr>
              <a:t> peelings, coffee groun</a:t>
            </a:r>
            <a:r>
              <a:rPr lang="fr-FR" sz="2600" dirty="0">
                <a:solidFill>
                  <a:srgbClr val="000000"/>
                </a:solidFill>
                <a:latin typeface="Calibri" panose="020F0502020204030204" pitchFamily="34" charset="0"/>
                <a:cs typeface="Calibri" panose="020F0502020204030204" pitchFamily="34" charset="0"/>
              </a:rPr>
              <a:t>ds and </a:t>
            </a:r>
            <a:r>
              <a:rPr lang="fr-FR" sz="2600" dirty="0" err="1">
                <a:solidFill>
                  <a:srgbClr val="000000"/>
                </a:solidFill>
                <a:latin typeface="Calibri" panose="020F0502020204030204" pitchFamily="34" charset="0"/>
                <a:cs typeface="Calibri" panose="020F0502020204030204" pitchFamily="34" charset="0"/>
              </a:rPr>
              <a:t>eggshells</a:t>
            </a:r>
            <a:endParaRPr lang="fr-FR" sz="2600" dirty="0">
              <a:solidFill>
                <a:srgbClr val="000000"/>
              </a:solidFill>
              <a:latin typeface="Calibri" panose="020F0502020204030204" pitchFamily="34" charset="0"/>
              <a:cs typeface="Calibri" panose="020F0502020204030204" pitchFamily="34" charset="0"/>
            </a:endParaRPr>
          </a:p>
          <a:p>
            <a:pPr marL="342900" indent="-342900" rtl="0" fontAlgn="base">
              <a:buClr>
                <a:srgbClr val="382B1B"/>
              </a:buClr>
              <a:buFontTx/>
              <a:buChar char="-"/>
            </a:pPr>
            <a:r>
              <a:rPr lang="fr-FR" sz="2600" b="0" i="0" u="none" strike="noStrike" dirty="0">
                <a:solidFill>
                  <a:srgbClr val="000000"/>
                </a:solidFill>
                <a:effectLst/>
                <a:latin typeface="Calibri" panose="020F0502020204030204" pitchFamily="34" charset="0"/>
                <a:cs typeface="Calibri" panose="020F0502020204030204" pitchFamily="34" charset="0"/>
              </a:rPr>
              <a:t>Use compost to </a:t>
            </a:r>
            <a:r>
              <a:rPr lang="fr-FR" sz="2600" b="0" i="0" u="none" strike="noStrike" dirty="0" err="1">
                <a:solidFill>
                  <a:srgbClr val="000000"/>
                </a:solidFill>
                <a:effectLst/>
                <a:latin typeface="Calibri" panose="020F0502020204030204" pitchFamily="34" charset="0"/>
                <a:cs typeface="Calibri" panose="020F0502020204030204" pitchFamily="34" charset="0"/>
              </a:rPr>
              <a:t>create</a:t>
            </a:r>
            <a:r>
              <a:rPr lang="fr-FR" sz="2600" b="0" i="0" u="none" strike="noStrike" dirty="0">
                <a:solidFill>
                  <a:srgbClr val="000000"/>
                </a:solidFill>
                <a:effectLst/>
                <a:latin typeface="Calibri" panose="020F0502020204030204" pitchFamily="34" charset="0"/>
                <a:cs typeface="Calibri" panose="020F0502020204030204" pitchFamily="34" charset="0"/>
              </a:rPr>
              <a:t> </a:t>
            </a:r>
            <a:r>
              <a:rPr lang="fr-FR" sz="2600" b="0" i="0" u="none" strike="noStrike" dirty="0" err="1">
                <a:solidFill>
                  <a:srgbClr val="000000"/>
                </a:solidFill>
                <a:effectLst/>
                <a:latin typeface="Calibri" panose="020F0502020204030204" pitchFamily="34" charset="0"/>
                <a:cs typeface="Calibri" panose="020F0502020204030204" pitchFamily="34" charset="0"/>
              </a:rPr>
              <a:t>your</a:t>
            </a:r>
            <a:r>
              <a:rPr lang="fr-FR" sz="2600" b="0" i="0" u="none" strike="noStrike" dirty="0">
                <a:solidFill>
                  <a:srgbClr val="000000"/>
                </a:solidFill>
                <a:effectLst/>
                <a:latin typeface="Calibri" panose="020F0502020204030204" pitchFamily="34" charset="0"/>
                <a:cs typeface="Calibri" panose="020F0502020204030204" pitchFamily="34" charset="0"/>
              </a:rPr>
              <a:t> </a:t>
            </a:r>
            <a:r>
              <a:rPr lang="fr-FR" sz="2600" b="0" i="0" u="none" strike="noStrike" dirty="0" err="1">
                <a:solidFill>
                  <a:srgbClr val="000000"/>
                </a:solidFill>
                <a:effectLst/>
                <a:latin typeface="Calibri" panose="020F0502020204030204" pitchFamily="34" charset="0"/>
                <a:cs typeface="Calibri" panose="020F0502020204030204" pitchFamily="34" charset="0"/>
              </a:rPr>
              <a:t>own</a:t>
            </a:r>
            <a:r>
              <a:rPr lang="fr-FR" sz="2600" b="0" i="0" u="none" strike="noStrike" dirty="0">
                <a:solidFill>
                  <a:srgbClr val="000000"/>
                </a:solidFill>
                <a:effectLst/>
                <a:latin typeface="Calibri" panose="020F0502020204030204" pitchFamily="34" charset="0"/>
                <a:cs typeface="Calibri" panose="020F0502020204030204" pitchFamily="34" charset="0"/>
              </a:rPr>
              <a:t> </a:t>
            </a:r>
            <a:r>
              <a:rPr lang="fr-FR" sz="2600" b="0" i="0" u="none" strike="noStrike" dirty="0" err="1">
                <a:solidFill>
                  <a:srgbClr val="000000"/>
                </a:solidFill>
                <a:effectLst/>
                <a:latin typeface="Calibri" panose="020F0502020204030204" pitchFamily="34" charset="0"/>
                <a:cs typeface="Calibri" panose="020F0502020204030204" pitchFamily="34" charset="0"/>
              </a:rPr>
              <a:t>herbs</a:t>
            </a:r>
            <a:r>
              <a:rPr lang="fr-FR" sz="2600" b="0" i="0" u="none" strike="noStrike" dirty="0">
                <a:solidFill>
                  <a:srgbClr val="000000"/>
                </a:solidFill>
                <a:effectLst/>
                <a:latin typeface="Calibri" panose="020F0502020204030204" pitchFamily="34" charset="0"/>
                <a:cs typeface="Calibri" panose="020F0502020204030204" pitchFamily="34" charset="0"/>
              </a:rPr>
              <a:t> </a:t>
            </a:r>
            <a:r>
              <a:rPr lang="fr-FR" sz="2600" b="0" i="0" u="none" strike="noStrike" dirty="0" err="1">
                <a:solidFill>
                  <a:srgbClr val="000000"/>
                </a:solidFill>
                <a:effectLst/>
                <a:latin typeface="Calibri" panose="020F0502020204030204" pitchFamily="34" charset="0"/>
                <a:cs typeface="Calibri" panose="020F0502020204030204" pitchFamily="34" charset="0"/>
              </a:rPr>
              <a:t>garden</a:t>
            </a:r>
            <a:r>
              <a:rPr lang="fr-FR" sz="2600" dirty="0">
                <a:solidFill>
                  <a:srgbClr val="000000"/>
                </a:solidFill>
                <a:latin typeface="Calibri" panose="020F0502020204030204" pitchFamily="34" charset="0"/>
                <a:cs typeface="Calibri" panose="020F0502020204030204" pitchFamily="34" charset="0"/>
              </a:rPr>
              <a:t>.</a:t>
            </a:r>
            <a:endParaRPr lang="fr-FR" sz="26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7C43AD3-7324-E54A-1174-6BD350851463}"/>
              </a:ext>
            </a:extLst>
          </p:cNvPr>
          <p:cNvSpPr>
            <a:spLocks noGrp="1"/>
          </p:cNvSpPr>
          <p:nvPr>
            <p:ph type="body" sz="quarter" idx="23"/>
          </p:nvPr>
        </p:nvSpPr>
        <p:spPr>
          <a:xfrm>
            <a:off x="207738" y="260814"/>
            <a:ext cx="3887428" cy="5573437"/>
          </a:xfrm>
        </p:spPr>
        <p:txBody>
          <a:bodyPr>
            <a:normAutofit/>
          </a:bodyPr>
          <a:lstStyle/>
          <a:p>
            <a:r>
              <a:rPr lang="en-US" b="1" dirty="0"/>
              <a:t>Use simple Eco-Responsible Practices</a:t>
            </a:r>
          </a:p>
          <a:p>
            <a:endParaRPr lang="en-US" sz="1400" b="1" dirty="0"/>
          </a:p>
          <a:p>
            <a:r>
              <a:rPr lang="fr-FR" sz="2400" b="0" i="0" u="none" strike="noStrike" dirty="0">
                <a:solidFill>
                  <a:srgbClr val="000000"/>
                </a:solidFill>
                <a:effectLst/>
                <a:latin typeface="Calibri" panose="020F0502020204030204" pitchFamily="34" charset="0"/>
                <a:cs typeface="Calibri" panose="020F0502020204030204" pitchFamily="34" charset="0"/>
              </a:rPr>
              <a:t>As we </a:t>
            </a:r>
            <a:r>
              <a:rPr lang="fr-FR" sz="2400" dirty="0">
                <a:solidFill>
                  <a:srgbClr val="000000"/>
                </a:solidFill>
                <a:latin typeface="Calibri" panose="020F0502020204030204" pitchFamily="34" charset="0"/>
                <a:cs typeface="Calibri" panose="020F0502020204030204" pitchFamily="34" charset="0"/>
              </a:rPr>
              <a:t>know resources are valuable and limited. By being </a:t>
            </a:r>
            <a:r>
              <a:rPr lang="fr-FR" sz="2400" b="0" i="0" u="none" strike="noStrike" dirty="0">
                <a:solidFill>
                  <a:srgbClr val="000000"/>
                </a:solidFill>
                <a:effectLst/>
                <a:latin typeface="Calibri" panose="020F0502020204030204" pitchFamily="34" charset="0"/>
                <a:cs typeface="Calibri" panose="020F0502020204030204" pitchFamily="34" charset="0"/>
              </a:rPr>
              <a:t>eco-responsible you become valuable for hiring employers</a:t>
            </a:r>
            <a:r>
              <a:rPr lang="fr-FR" sz="2400" dirty="0">
                <a:solidFill>
                  <a:srgbClr val="000000"/>
                </a:solidFill>
                <a:latin typeface="Calibri" panose="020F0502020204030204" pitchFamily="34" charset="0"/>
                <a:cs typeface="Calibri" panose="020F0502020204030204" pitchFamily="34" charset="0"/>
              </a:rPr>
              <a:t>. Here are some simple practices to adopt ...</a:t>
            </a:r>
            <a:endParaRPr lang="fr-FR" sz="2400" b="0" dirty="0">
              <a:effectLst/>
              <a:latin typeface="Calibri" panose="020F0502020204030204" pitchFamily="34" charset="0"/>
              <a:cs typeface="Calibri" panose="020F0502020204030204" pitchFamily="34" charset="0"/>
            </a:endParaRPr>
          </a:p>
          <a:p>
            <a:endParaRPr lang="en-US" b="1" dirty="0"/>
          </a:p>
          <a:p>
            <a:endParaRPr lang="en-US" b="1" dirty="0"/>
          </a:p>
          <a:p>
            <a:endParaRPr lang="en-US" b="1" dirty="0"/>
          </a:p>
        </p:txBody>
      </p:sp>
      <p:sp>
        <p:nvSpPr>
          <p:cNvPr id="7" name="Text Placeholder 6">
            <a:extLst>
              <a:ext uri="{FF2B5EF4-FFF2-40B4-BE49-F238E27FC236}">
                <a16:creationId xmlns:a16="http://schemas.microsoft.com/office/drawing/2014/main" id="{13C1F055-8ED8-9083-6A3A-2CD52E907985}"/>
              </a:ext>
            </a:extLst>
          </p:cNvPr>
          <p:cNvSpPr>
            <a:spLocks noGrp="1"/>
          </p:cNvSpPr>
          <p:nvPr>
            <p:ph type="body" sz="quarter" idx="24"/>
          </p:nvPr>
        </p:nvSpPr>
        <p:spPr/>
        <p:txBody>
          <a:bodyPr/>
          <a:lstStyle/>
          <a:p>
            <a:r>
              <a:rPr lang="en-US" dirty="0"/>
              <a:t>02</a:t>
            </a:r>
          </a:p>
        </p:txBody>
      </p:sp>
      <p:grpSp>
        <p:nvGrpSpPr>
          <p:cNvPr id="5" name="Group 5">
            <a:extLst>
              <a:ext uri="{FF2B5EF4-FFF2-40B4-BE49-F238E27FC236}">
                <a16:creationId xmlns:a16="http://schemas.microsoft.com/office/drawing/2014/main" id="{52F9E1C6-B764-E95F-1C7E-8498E9B75978}"/>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FCB19045-B411-663D-EFC4-2F6DFE7F5FBA}"/>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197165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084B-9631-6FD7-88B2-00ACF4DE62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FF84A60-B412-E88C-D763-A05BAF0D1061}"/>
              </a:ext>
            </a:extLst>
          </p:cNvPr>
          <p:cNvSpPr>
            <a:spLocks noGrp="1"/>
          </p:cNvSpPr>
          <p:nvPr>
            <p:ph type="body" sz="quarter" idx="20"/>
          </p:nvPr>
        </p:nvSpPr>
        <p:spPr>
          <a:xfrm>
            <a:off x="6096000" y="906580"/>
            <a:ext cx="5132263" cy="4214986"/>
          </a:xfrm>
        </p:spPr>
        <p:txBody>
          <a:bodyPr/>
          <a:lstStyle/>
          <a:p>
            <a:pPr rtl="0"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1 - Use </a:t>
            </a:r>
            <a:r>
              <a:rPr lang="fr-FR" b="0" i="0" u="none" strike="noStrike" dirty="0" err="1">
                <a:solidFill>
                  <a:srgbClr val="000000"/>
                </a:solidFill>
                <a:effectLst/>
                <a:latin typeface="Calibri" panose="020F0502020204030204" pitchFamily="34" charset="0"/>
                <a:cs typeface="Calibri" panose="020F0502020204030204" pitchFamily="34" charset="0"/>
              </a:rPr>
              <a:t>energy</a:t>
            </a:r>
            <a:r>
              <a:rPr lang="fr-FR" b="0" i="0" u="none" strike="noStrike" dirty="0">
                <a:solidFill>
                  <a:srgbClr val="000000"/>
                </a:solidFill>
                <a:effectLst/>
                <a:latin typeface="Calibri" panose="020F0502020204030204" pitchFamily="34" charset="0"/>
                <a:cs typeface="Calibri" panose="020F0502020204030204" pitchFamily="34" charset="0"/>
              </a:rPr>
              <a:t>-efficient </a:t>
            </a:r>
            <a:r>
              <a:rPr lang="fr-FR" b="0" i="0" u="none" strike="noStrike" dirty="0" err="1">
                <a:solidFill>
                  <a:srgbClr val="000000"/>
                </a:solidFill>
                <a:effectLst/>
                <a:latin typeface="Calibri" panose="020F0502020204030204" pitchFamily="34" charset="0"/>
                <a:cs typeface="Calibri" panose="020F0502020204030204" pitchFamily="34" charset="0"/>
              </a:rPr>
              <a:t>appliances</a:t>
            </a:r>
            <a:r>
              <a:rPr lang="fr-FR" b="0" i="0" u="none" strike="noStrike" dirty="0">
                <a:solidFill>
                  <a:srgbClr val="000000"/>
                </a:solidFill>
                <a:effectLst/>
                <a:latin typeface="Calibri" panose="020F0502020204030204" pitchFamily="34" charset="0"/>
                <a:cs typeface="Calibri" panose="020F0502020204030204" pitchFamily="34" charset="0"/>
              </a:rPr>
              <a:t> </a:t>
            </a:r>
            <a:endParaRPr lang="fr-FR" dirty="0">
              <a:solidFill>
                <a:srgbClr val="000000"/>
              </a:solidFill>
              <a:latin typeface="Calibri" panose="020F0502020204030204" pitchFamily="34" charset="0"/>
              <a:cs typeface="Calibri" panose="020F0502020204030204" pitchFamily="34" charset="0"/>
            </a:endParaRPr>
          </a:p>
          <a:p>
            <a:pPr rtl="0" fontAlgn="base">
              <a:buClr>
                <a:srgbClr val="382B1B"/>
              </a:buClr>
            </a:pPr>
            <a:r>
              <a:rPr lang="fr-FR" dirty="0">
                <a:solidFill>
                  <a:srgbClr val="000000"/>
                </a:solidFill>
                <a:latin typeface="Calibri" panose="020F0502020204030204" pitchFamily="34" charset="0"/>
                <a:cs typeface="Calibri" panose="020F0502020204030204" pitchFamily="34" charset="0"/>
              </a:rPr>
              <a:t> A +++ </a:t>
            </a:r>
            <a:r>
              <a:rPr lang="fr-FR" dirty="0" err="1">
                <a:solidFill>
                  <a:srgbClr val="000000"/>
                </a:solidFill>
                <a:latin typeface="Calibri" panose="020F0502020204030204" pitchFamily="34" charset="0"/>
                <a:cs typeface="Calibri" panose="020F0502020204030204" pitchFamily="34" charset="0"/>
              </a:rPr>
              <a:t>applicances</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will</a:t>
            </a:r>
            <a:r>
              <a:rPr lang="fr-FR" dirty="0">
                <a:solidFill>
                  <a:srgbClr val="000000"/>
                </a:solidFill>
                <a:latin typeface="Calibri" panose="020F0502020204030204" pitchFamily="34" charset="0"/>
                <a:cs typeface="Calibri" panose="020F0502020204030204" pitchFamily="34" charset="0"/>
              </a:rPr>
              <a:t> help </a:t>
            </a:r>
            <a:r>
              <a:rPr lang="fr-FR" dirty="0" err="1">
                <a:solidFill>
                  <a:srgbClr val="000000"/>
                </a:solidFill>
                <a:latin typeface="Calibri" panose="020F0502020204030204" pitchFamily="34" charset="0"/>
                <a:cs typeface="Calibri" panose="020F0502020204030204" pitchFamily="34" charset="0"/>
              </a:rPr>
              <a:t>you</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reduce</a:t>
            </a:r>
            <a:r>
              <a:rPr lang="fr-FR" dirty="0">
                <a:solidFill>
                  <a:srgbClr val="000000"/>
                </a:solidFill>
                <a:latin typeface="Calibri" panose="020F0502020204030204" pitchFamily="34" charset="0"/>
                <a:cs typeface="Calibri" panose="020F0502020204030204" pitchFamily="34" charset="0"/>
              </a:rPr>
              <a:t> utility bills and </a:t>
            </a:r>
            <a:r>
              <a:rPr lang="fr-FR" dirty="0" err="1">
                <a:solidFill>
                  <a:srgbClr val="000000"/>
                </a:solidFill>
                <a:latin typeface="Calibri" panose="020F0502020204030204" pitchFamily="34" charset="0"/>
                <a:cs typeface="Calibri" panose="020F0502020204030204" pitchFamily="34" charset="0"/>
              </a:rPr>
              <a:t>save</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energy</a:t>
            </a:r>
            <a:endParaRPr lang="fr-FR" dirty="0">
              <a:solidFill>
                <a:srgbClr val="000000"/>
              </a:solidFill>
              <a:latin typeface="Calibri" panose="020F0502020204030204" pitchFamily="34" charset="0"/>
              <a:cs typeface="Calibri" panose="020F0502020204030204" pitchFamily="34" charset="0"/>
            </a:endParaRPr>
          </a:p>
          <a:p>
            <a:pPr rtl="0" fontAlgn="base">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dirty="0">
                <a:solidFill>
                  <a:srgbClr val="000000"/>
                </a:solidFill>
                <a:latin typeface="Calibri" panose="020F0502020204030204" pitchFamily="34" charset="0"/>
                <a:cs typeface="Calibri" panose="020F0502020204030204" pitchFamily="34" charset="0"/>
              </a:rPr>
              <a:t>2 - </a:t>
            </a:r>
            <a:r>
              <a:rPr lang="fr-FR" dirty="0" err="1">
                <a:solidFill>
                  <a:srgbClr val="000000"/>
                </a:solidFill>
                <a:latin typeface="Calibri" panose="020F0502020204030204" pitchFamily="34" charset="0"/>
                <a:cs typeface="Calibri" panose="020F0502020204030204" pitchFamily="34" charset="0"/>
              </a:rPr>
              <a:t>T</a:t>
            </a:r>
            <a:r>
              <a:rPr lang="fr-FR" b="0" i="0" u="none" strike="noStrike" dirty="0" err="1">
                <a:solidFill>
                  <a:srgbClr val="000000"/>
                </a:solidFill>
                <a:effectLst/>
                <a:latin typeface="Calibri" panose="020F0502020204030204" pitchFamily="34" charset="0"/>
                <a:cs typeface="Calibri" panose="020F0502020204030204" pitchFamily="34" charset="0"/>
              </a:rPr>
              <a:t>urn</a:t>
            </a:r>
            <a:r>
              <a:rPr lang="fr-FR" b="0" i="0" u="none" strike="noStrike" dirty="0">
                <a:solidFill>
                  <a:srgbClr val="000000"/>
                </a:solidFill>
                <a:effectLst/>
                <a:latin typeface="Calibri" panose="020F0502020204030204" pitchFamily="34" charset="0"/>
                <a:cs typeface="Calibri" panose="020F0502020204030204" pitchFamily="34" charset="0"/>
              </a:rPr>
              <a:t> off </a:t>
            </a:r>
            <a:r>
              <a:rPr lang="fr-FR" b="0" i="0" u="none" strike="noStrike" dirty="0" err="1">
                <a:solidFill>
                  <a:srgbClr val="000000"/>
                </a:solidFill>
                <a:effectLst/>
                <a:latin typeface="Calibri" panose="020F0502020204030204" pitchFamily="34" charset="0"/>
                <a:cs typeface="Calibri" panose="020F0502020204030204" pitchFamily="34" charset="0"/>
              </a:rPr>
              <a:t>equipment</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when</a:t>
            </a:r>
            <a:r>
              <a:rPr lang="fr-FR" b="0" i="0" u="none" strike="noStrike" dirty="0">
                <a:solidFill>
                  <a:srgbClr val="000000"/>
                </a:solidFill>
                <a:effectLst/>
                <a:latin typeface="Calibri" panose="020F0502020204030204" pitchFamily="34" charset="0"/>
                <a:cs typeface="Calibri" panose="020F0502020204030204" pitchFamily="34" charset="0"/>
              </a:rPr>
              <a:t> not in use</a:t>
            </a:r>
          </a:p>
          <a:p>
            <a:pPr rtl="0" fontAlgn="base">
              <a:buClr>
                <a:srgbClr val="382B1B"/>
              </a:buClr>
            </a:pPr>
            <a:endParaRPr lang="fr-FR" dirty="0">
              <a:solidFill>
                <a:srgbClr val="000000"/>
              </a:solidFill>
              <a:latin typeface="Calibri" panose="020F0502020204030204" pitchFamily="34" charset="0"/>
              <a:cs typeface="Calibri" panose="020F0502020204030204" pitchFamily="34" charset="0"/>
            </a:endParaRPr>
          </a:p>
          <a:p>
            <a:pPr rtl="0"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3- </a:t>
            </a:r>
            <a:r>
              <a:rPr lang="fr-FR" b="0" i="0" u="none" strike="noStrike" dirty="0" err="1">
                <a:solidFill>
                  <a:srgbClr val="000000"/>
                </a:solidFill>
                <a:effectLst/>
                <a:latin typeface="Calibri" panose="020F0502020204030204" pitchFamily="34" charset="0"/>
                <a:cs typeface="Calibri" panose="020F0502020204030204" pitchFamily="34" charset="0"/>
              </a:rPr>
              <a:t>Turn</a:t>
            </a:r>
            <a:r>
              <a:rPr lang="fr-FR" b="0" i="0" u="none" strike="noStrike" dirty="0">
                <a:solidFill>
                  <a:srgbClr val="000000"/>
                </a:solidFill>
                <a:effectLst/>
                <a:latin typeface="Calibri" panose="020F0502020204030204" pitchFamily="34" charset="0"/>
                <a:cs typeface="Calibri" panose="020F0502020204030204" pitchFamily="34" charset="0"/>
              </a:rPr>
              <a:t> off the </a:t>
            </a:r>
            <a:r>
              <a:rPr lang="fr-FR" b="0" i="0" u="none" strike="noStrike" dirty="0" err="1">
                <a:solidFill>
                  <a:srgbClr val="000000"/>
                </a:solidFill>
                <a:effectLst/>
                <a:latin typeface="Calibri" panose="020F0502020204030204" pitchFamily="34" charset="0"/>
                <a:cs typeface="Calibri" panose="020F0502020204030204" pitchFamily="34" charset="0"/>
              </a:rPr>
              <a:t>oven</a:t>
            </a:r>
            <a:r>
              <a:rPr lang="fr-FR" b="0" i="0" u="none" strike="noStrike" dirty="0">
                <a:solidFill>
                  <a:srgbClr val="000000"/>
                </a:solidFill>
                <a:effectLst/>
                <a:latin typeface="Calibri" panose="020F0502020204030204" pitchFamily="34" charset="0"/>
                <a:cs typeface="Calibri" panose="020F0502020204030204" pitchFamily="34" charset="0"/>
              </a:rPr>
              <a:t> few minutes </a:t>
            </a:r>
            <a:r>
              <a:rPr lang="fr-FR" b="0" i="0" u="none" strike="noStrike" dirty="0" err="1">
                <a:solidFill>
                  <a:srgbClr val="000000"/>
                </a:solidFill>
                <a:effectLst/>
                <a:latin typeface="Calibri" panose="020F0502020204030204" pitchFamily="34" charset="0"/>
                <a:cs typeface="Calibri" panose="020F0502020204030204" pitchFamily="34" charset="0"/>
              </a:rPr>
              <a:t>early</a:t>
            </a:r>
            <a:r>
              <a:rPr lang="fr-FR" b="0" i="0" u="none" strike="noStrike" dirty="0">
                <a:solidFill>
                  <a:srgbClr val="000000"/>
                </a:solidFill>
                <a:effectLst/>
                <a:latin typeface="Calibri" panose="020F0502020204030204" pitchFamily="34" charset="0"/>
                <a:cs typeface="Calibri" panose="020F0502020204030204" pitchFamily="34" charset="0"/>
              </a:rPr>
              <a:t> to use </a:t>
            </a:r>
            <a:r>
              <a:rPr lang="fr-FR" b="0" i="0" u="none" strike="noStrike" dirty="0" err="1">
                <a:solidFill>
                  <a:srgbClr val="000000"/>
                </a:solidFill>
                <a:effectLst/>
                <a:latin typeface="Calibri" panose="020F0502020204030204" pitchFamily="34" charset="0"/>
                <a:cs typeface="Calibri" panose="020F0502020204030204" pitchFamily="34" charset="0"/>
              </a:rPr>
              <a:t>left</a:t>
            </a:r>
            <a:r>
              <a:rPr lang="fr-FR" b="0" i="0" u="none" strike="noStrike" dirty="0">
                <a:solidFill>
                  <a:srgbClr val="000000"/>
                </a:solidFill>
                <a:effectLst/>
                <a:latin typeface="Calibri" panose="020F0502020204030204" pitchFamily="34" charset="0"/>
                <a:cs typeface="Calibri" panose="020F0502020204030204" pitchFamily="34" charset="0"/>
              </a:rPr>
              <a:t> over </a:t>
            </a:r>
            <a:r>
              <a:rPr lang="fr-FR" b="0" i="0" u="none" strike="noStrike" dirty="0" err="1">
                <a:solidFill>
                  <a:srgbClr val="000000"/>
                </a:solidFill>
                <a:effectLst/>
                <a:latin typeface="Calibri" panose="020F0502020204030204" pitchFamily="34" charset="0"/>
                <a:cs typeface="Calibri" panose="020F0502020204030204" pitchFamily="34" charset="0"/>
              </a:rPr>
              <a:t>heat</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dirty="0">
                <a:solidFill>
                  <a:srgbClr val="000000"/>
                </a:solidFill>
                <a:latin typeface="Calibri" panose="020F0502020204030204" pitchFamily="34" charset="0"/>
                <a:cs typeface="Calibri" panose="020F0502020204030204" pitchFamily="34" charset="0"/>
              </a:rPr>
              <a:t>4 – Smart plugs </a:t>
            </a:r>
            <a:r>
              <a:rPr lang="fr-FR" dirty="0" err="1">
                <a:solidFill>
                  <a:srgbClr val="000000"/>
                </a:solidFill>
                <a:latin typeface="Calibri" panose="020F0502020204030204" pitchFamily="34" charset="0"/>
                <a:cs typeface="Calibri" panose="020F0502020204030204" pitchFamily="34" charset="0"/>
              </a:rPr>
              <a:t>with</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energy</a:t>
            </a:r>
            <a:r>
              <a:rPr lang="fr-FR" dirty="0">
                <a:solidFill>
                  <a:srgbClr val="000000"/>
                </a:solidFill>
                <a:latin typeface="Calibri" panose="020F0502020204030204" pitchFamily="34" charset="0"/>
                <a:cs typeface="Calibri" panose="020F0502020204030204" pitchFamily="34" charset="0"/>
              </a:rPr>
              <a:t> monitoring</a:t>
            </a:r>
          </a:p>
          <a:p>
            <a:pPr rtl="0" fontAlgn="base">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6C918203-2E2A-81EC-117D-92D3F5370526}"/>
              </a:ext>
            </a:extLst>
          </p:cNvPr>
          <p:cNvSpPr>
            <a:spLocks noGrp="1"/>
          </p:cNvSpPr>
          <p:nvPr>
            <p:ph type="body" sz="quarter" idx="23"/>
          </p:nvPr>
        </p:nvSpPr>
        <p:spPr>
          <a:xfrm>
            <a:off x="304789" y="642281"/>
            <a:ext cx="3721396" cy="5573437"/>
          </a:xfrm>
        </p:spPr>
        <p:txBody>
          <a:bodyPr>
            <a:normAutofit/>
          </a:bodyPr>
          <a:lstStyle/>
          <a:p>
            <a:r>
              <a:rPr lang="en-US" b="1" dirty="0"/>
              <a:t>Simple Eco-Responsible Practices </a:t>
            </a:r>
          </a:p>
          <a:p>
            <a:endParaRPr lang="en-US" b="1" dirty="0"/>
          </a:p>
          <a:p>
            <a:r>
              <a:rPr lang="fr-FR" b="0" i="0" u="none" strike="noStrike" dirty="0">
                <a:solidFill>
                  <a:srgbClr val="000000"/>
                </a:solidFill>
                <a:effectLst/>
                <a:latin typeface="Calibri" panose="020F0502020204030204" pitchFamily="34" charset="0"/>
                <a:cs typeface="Calibri" panose="020F0502020204030204" pitchFamily="34" charset="0"/>
              </a:rPr>
              <a:t>Save </a:t>
            </a:r>
            <a:r>
              <a:rPr lang="fr-FR" b="0" i="0" u="none" strike="noStrike" dirty="0" err="1">
                <a:solidFill>
                  <a:srgbClr val="000000"/>
                </a:solidFill>
                <a:effectLst/>
                <a:latin typeface="Calibri" panose="020F0502020204030204" pitchFamily="34" charset="0"/>
                <a:cs typeface="Calibri" panose="020F0502020204030204" pitchFamily="34" charset="0"/>
              </a:rPr>
              <a:t>energy</a:t>
            </a:r>
            <a:endParaRPr lang="en-US" b="1" dirty="0"/>
          </a:p>
        </p:txBody>
      </p:sp>
      <p:sp>
        <p:nvSpPr>
          <p:cNvPr id="7" name="Text Placeholder 6">
            <a:extLst>
              <a:ext uri="{FF2B5EF4-FFF2-40B4-BE49-F238E27FC236}">
                <a16:creationId xmlns:a16="http://schemas.microsoft.com/office/drawing/2014/main" id="{09DBB9BE-CA40-B050-BAE8-ED43C815F0E4}"/>
              </a:ext>
            </a:extLst>
          </p:cNvPr>
          <p:cNvSpPr>
            <a:spLocks noGrp="1"/>
          </p:cNvSpPr>
          <p:nvPr>
            <p:ph type="body" sz="quarter" idx="24"/>
          </p:nvPr>
        </p:nvSpPr>
        <p:spPr/>
        <p:txBody>
          <a:bodyPr/>
          <a:lstStyle/>
          <a:p>
            <a:r>
              <a:rPr lang="en-US" dirty="0"/>
              <a:t>02</a:t>
            </a:r>
          </a:p>
        </p:txBody>
      </p:sp>
      <p:grpSp>
        <p:nvGrpSpPr>
          <p:cNvPr id="5" name="Group 5">
            <a:extLst>
              <a:ext uri="{FF2B5EF4-FFF2-40B4-BE49-F238E27FC236}">
                <a16:creationId xmlns:a16="http://schemas.microsoft.com/office/drawing/2014/main" id="{16324D77-4A9B-DC89-63CE-1F289E573D5C}"/>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6F688514-DB45-A5E8-2248-FFBE41D89492}"/>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428088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BFAE-5C18-864B-60A0-184D976CC9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6C92557-3BB6-4BEF-0F7E-EA3E313A7EC2}"/>
              </a:ext>
            </a:extLst>
          </p:cNvPr>
          <p:cNvSpPr>
            <a:spLocks noGrp="1"/>
          </p:cNvSpPr>
          <p:nvPr>
            <p:ph type="body" sz="quarter" idx="20"/>
          </p:nvPr>
        </p:nvSpPr>
        <p:spPr>
          <a:xfrm>
            <a:off x="6096000" y="906580"/>
            <a:ext cx="5394960" cy="4214986"/>
          </a:xfrm>
        </p:spPr>
        <p:txBody>
          <a:bodyPr/>
          <a:lstStyle/>
          <a:p>
            <a:pPr rtl="0">
              <a:spcAft>
                <a:spcPts val="800"/>
              </a:spcAft>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Local ingredients reduce transportation and related carbon emissions</a:t>
            </a:r>
            <a:r>
              <a:rPr lang="fr-FR" dirty="0">
                <a:solidFill>
                  <a:srgbClr val="000000"/>
                </a:solidFill>
                <a:latin typeface="Calibri" panose="020F0502020204030204" pitchFamily="34" charset="0"/>
                <a:cs typeface="Calibri" panose="020F0502020204030204" pitchFamily="34" charset="0"/>
              </a:rPr>
              <a:t>. Plus </a:t>
            </a:r>
            <a:r>
              <a:rPr lang="fr-FR" dirty="0" err="1">
                <a:solidFill>
                  <a:srgbClr val="000000"/>
                </a:solidFill>
                <a:latin typeface="Calibri" panose="020F0502020204030204" pitchFamily="34" charset="0"/>
                <a:cs typeface="Calibri" panose="020F0502020204030204" pitchFamily="34" charset="0"/>
              </a:rPr>
              <a:t>this</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helps</a:t>
            </a:r>
            <a:r>
              <a:rPr lang="fr-FR" dirty="0">
                <a:solidFill>
                  <a:srgbClr val="000000"/>
                </a:solidFill>
                <a:latin typeface="Calibri" panose="020F0502020204030204" pitchFamily="34" charset="0"/>
                <a:cs typeface="Calibri" panose="020F0502020204030204" pitchFamily="34" charset="0"/>
              </a:rPr>
              <a:t> to </a:t>
            </a:r>
            <a:r>
              <a:rPr lang="fr-FR" b="0" i="0" u="none" strike="noStrike" dirty="0">
                <a:solidFill>
                  <a:srgbClr val="000000"/>
                </a:solidFill>
                <a:effectLst/>
                <a:latin typeface="Calibri" panose="020F0502020204030204" pitchFamily="34" charset="0"/>
                <a:cs typeface="Calibri" panose="020F0502020204030204" pitchFamily="34" charset="0"/>
              </a:rPr>
              <a:t>support local </a:t>
            </a:r>
            <a:r>
              <a:rPr lang="fr-FR" b="0" i="0" u="none" strike="noStrike" dirty="0" err="1">
                <a:solidFill>
                  <a:srgbClr val="000000"/>
                </a:solidFill>
                <a:effectLst/>
                <a:latin typeface="Calibri" panose="020F0502020204030204" pitchFamily="34" charset="0"/>
                <a:cs typeface="Calibri" panose="020F0502020204030204" pitchFamily="34" charset="0"/>
              </a:rPr>
              <a:t>economies</a:t>
            </a:r>
            <a:r>
              <a:rPr lang="fr-FR" b="0" i="0" u="none" strike="noStrike" dirty="0">
                <a:solidFill>
                  <a:srgbClr val="000000"/>
                </a:solidFill>
                <a:effectLst/>
                <a:latin typeface="Calibri" panose="020F0502020204030204" pitchFamily="34" charset="0"/>
                <a:cs typeface="Calibri" panose="020F0502020204030204" pitchFamily="34" charset="0"/>
              </a:rPr>
              <a:t>. </a:t>
            </a:r>
          </a:p>
          <a:p>
            <a:pPr rtl="0">
              <a:spcAft>
                <a:spcPts val="800"/>
              </a:spcAft>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Seasonal ingredients are fresh, less expensive, and align with the planet cycles, improving taste and nutritional value.</a:t>
            </a:r>
          </a:p>
          <a:p>
            <a:pPr>
              <a:spcAft>
                <a:spcPts val="800"/>
              </a:spcAft>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Using local and seasonal ingredients is essential for sustainable sourcing. </a:t>
            </a:r>
          </a:p>
          <a:p>
            <a:pPr rtl="0">
              <a:spcAft>
                <a:spcPts val="800"/>
              </a:spcAft>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80D13D2-AFA7-6DE7-14E2-956EFC05CD6A}"/>
              </a:ext>
            </a:extLst>
          </p:cNvPr>
          <p:cNvSpPr>
            <a:spLocks noGrp="1"/>
          </p:cNvSpPr>
          <p:nvPr>
            <p:ph type="body" sz="quarter" idx="23"/>
          </p:nvPr>
        </p:nvSpPr>
        <p:spPr>
          <a:xfrm>
            <a:off x="304789" y="642281"/>
            <a:ext cx="3721396" cy="5573437"/>
          </a:xfrm>
        </p:spPr>
        <p:txBody>
          <a:bodyPr>
            <a:normAutofit/>
          </a:bodyPr>
          <a:lstStyle/>
          <a:p>
            <a:r>
              <a:rPr lang="en-US" b="1" dirty="0"/>
              <a:t>Simple Eco-Responsible Practices </a:t>
            </a:r>
          </a:p>
          <a:p>
            <a:endParaRPr lang="en-US" b="1" dirty="0"/>
          </a:p>
          <a:p>
            <a:r>
              <a:rPr lang="fr-FR" b="0" i="0" u="none" strike="noStrike" dirty="0">
                <a:solidFill>
                  <a:srgbClr val="000000"/>
                </a:solidFill>
                <a:effectLst/>
                <a:latin typeface="Calibri" panose="020F0502020204030204" pitchFamily="34" charset="0"/>
                <a:cs typeface="Calibri" panose="020F0502020204030204" pitchFamily="34" charset="0"/>
              </a:rPr>
              <a:t>Source </a:t>
            </a:r>
            <a:r>
              <a:rPr lang="fr-FR" b="0" i="0" u="none" strike="noStrike" dirty="0" err="1">
                <a:solidFill>
                  <a:srgbClr val="000000"/>
                </a:solidFill>
                <a:effectLst/>
                <a:latin typeface="Calibri" panose="020F0502020204030204" pitchFamily="34" charset="0"/>
                <a:cs typeface="Calibri" panose="020F0502020204030204" pitchFamily="34" charset="0"/>
              </a:rPr>
              <a:t>sustainably</a:t>
            </a:r>
            <a:endParaRPr lang="en-US" b="1" dirty="0"/>
          </a:p>
        </p:txBody>
      </p:sp>
      <p:sp>
        <p:nvSpPr>
          <p:cNvPr id="7" name="Text Placeholder 6">
            <a:extLst>
              <a:ext uri="{FF2B5EF4-FFF2-40B4-BE49-F238E27FC236}">
                <a16:creationId xmlns:a16="http://schemas.microsoft.com/office/drawing/2014/main" id="{C9CBA328-D114-1DE4-DADC-BDC9C8C803B3}"/>
              </a:ext>
            </a:extLst>
          </p:cNvPr>
          <p:cNvSpPr>
            <a:spLocks noGrp="1"/>
          </p:cNvSpPr>
          <p:nvPr>
            <p:ph type="body" sz="quarter" idx="24"/>
          </p:nvPr>
        </p:nvSpPr>
        <p:spPr/>
        <p:txBody>
          <a:bodyPr/>
          <a:lstStyle/>
          <a:p>
            <a:r>
              <a:rPr lang="en-US" dirty="0"/>
              <a:t>02</a:t>
            </a:r>
          </a:p>
        </p:txBody>
      </p:sp>
      <p:grpSp>
        <p:nvGrpSpPr>
          <p:cNvPr id="2" name="Group 5">
            <a:extLst>
              <a:ext uri="{FF2B5EF4-FFF2-40B4-BE49-F238E27FC236}">
                <a16:creationId xmlns:a16="http://schemas.microsoft.com/office/drawing/2014/main" id="{8ACA704C-EE63-4869-9889-38ED611C171B}"/>
              </a:ext>
            </a:extLst>
          </p:cNvPr>
          <p:cNvGrpSpPr/>
          <p:nvPr/>
        </p:nvGrpSpPr>
        <p:grpSpPr>
          <a:xfrm>
            <a:off x="-471399" y="4985166"/>
            <a:ext cx="2945636" cy="3037178"/>
            <a:chOff x="0" y="0"/>
            <a:chExt cx="5891272" cy="6074356"/>
          </a:xfrm>
          <a:solidFill>
            <a:srgbClr val="B6D1E1"/>
          </a:solidFill>
        </p:grpSpPr>
        <p:sp>
          <p:nvSpPr>
            <p:cNvPr id="3" name="Freeform 6">
              <a:extLst>
                <a:ext uri="{FF2B5EF4-FFF2-40B4-BE49-F238E27FC236}">
                  <a16:creationId xmlns:a16="http://schemas.microsoft.com/office/drawing/2014/main" id="{CEC2F160-E470-7552-08A1-6BF67576F1AE}"/>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221637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2C10-6D72-4197-2580-6664FC0834B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F657EAD-70A3-9021-7A64-0D211446CEBA}"/>
              </a:ext>
            </a:extLst>
          </p:cNvPr>
          <p:cNvSpPr>
            <a:spLocks noGrp="1"/>
          </p:cNvSpPr>
          <p:nvPr>
            <p:ph type="body" sz="quarter" idx="20"/>
          </p:nvPr>
        </p:nvSpPr>
        <p:spPr>
          <a:xfrm>
            <a:off x="6096000" y="906580"/>
            <a:ext cx="5394960" cy="4214986"/>
          </a:xfrm>
        </p:spPr>
        <p:txBody>
          <a:bodyPr/>
          <a:lstStyle/>
          <a:p>
            <a:pPr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You can </a:t>
            </a:r>
            <a:r>
              <a:rPr lang="fr-FR" b="0" i="0" u="none" strike="noStrike" dirty="0" err="1">
                <a:solidFill>
                  <a:srgbClr val="000000"/>
                </a:solidFill>
                <a:effectLst/>
                <a:latin typeface="Calibri" panose="020F0502020204030204" pitchFamily="34" charset="0"/>
                <a:cs typeface="Calibri" panose="020F0502020204030204" pitchFamily="34" charset="0"/>
              </a:rPr>
              <a:t>develop</a:t>
            </a:r>
            <a:r>
              <a:rPr lang="fr-FR" b="0" i="0" u="none" strike="noStrike" dirty="0">
                <a:solidFill>
                  <a:srgbClr val="000000"/>
                </a:solidFill>
                <a:effectLst/>
                <a:latin typeface="Calibri" panose="020F0502020204030204" pitchFamily="34" charset="0"/>
                <a:cs typeface="Calibri" panose="020F0502020204030204" pitchFamily="34" charset="0"/>
              </a:rPr>
              <a:t> new habits of </a:t>
            </a:r>
            <a:r>
              <a:rPr lang="fr-FR" b="0" i="0" u="none" strike="noStrike" dirty="0" err="1">
                <a:solidFill>
                  <a:srgbClr val="000000"/>
                </a:solidFill>
                <a:effectLst/>
                <a:latin typeface="Calibri" panose="020F0502020204030204" pitchFamily="34" charset="0"/>
                <a:cs typeface="Calibri" panose="020F0502020204030204" pitchFamily="34" charset="0"/>
              </a:rPr>
              <a:t>buying</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fresh</a:t>
            </a:r>
            <a:r>
              <a:rPr lang="fr-FR" b="0" i="0" u="none" strike="noStrike" dirty="0">
                <a:solidFill>
                  <a:srgbClr val="000000"/>
                </a:solidFill>
                <a:effectLst/>
                <a:latin typeface="Calibri" panose="020F0502020204030204" pitchFamily="34" charset="0"/>
                <a:cs typeface="Calibri" panose="020F0502020204030204" pitchFamily="34" charset="0"/>
              </a:rPr>
              <a:t> and </a:t>
            </a:r>
            <a:r>
              <a:rPr lang="fr-FR" b="0" i="0" u="none" strike="noStrike" dirty="0" err="1">
                <a:solidFill>
                  <a:srgbClr val="000000"/>
                </a:solidFill>
                <a:effectLst/>
                <a:latin typeface="Calibri" panose="020F0502020204030204" pitchFamily="34" charset="0"/>
                <a:cs typeface="Calibri" panose="020F0502020204030204" pitchFamily="34" charset="0"/>
              </a:rPr>
              <a:t>sustainable</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ingredients</a:t>
            </a:r>
            <a:r>
              <a:rPr lang="fr-FR" b="0" i="0" u="none" strike="noStrike" dirty="0">
                <a:solidFill>
                  <a:srgbClr val="000000"/>
                </a:solidFill>
                <a:effectLst/>
                <a:latin typeface="Calibri" panose="020F0502020204030204" pitchFamily="34" charset="0"/>
                <a:cs typeface="Calibri" panose="020F0502020204030204" pitchFamily="34" charset="0"/>
              </a:rPr>
              <a:t> :</a:t>
            </a:r>
            <a:endParaRPr lang="fr-FR" dirty="0">
              <a:solidFill>
                <a:srgbClr val="000000"/>
              </a:solidFill>
              <a:latin typeface="Calibri" panose="020F0502020204030204" pitchFamily="34" charset="0"/>
              <a:cs typeface="Calibri" panose="020F0502020204030204" pitchFamily="34" charset="0"/>
            </a:endParaRPr>
          </a:p>
          <a:p>
            <a:pPr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 You can </a:t>
            </a:r>
            <a:r>
              <a:rPr lang="fr-FR" b="0" i="0" u="none" strike="noStrike" dirty="0" err="1">
                <a:solidFill>
                  <a:srgbClr val="000000"/>
                </a:solidFill>
                <a:effectLst/>
                <a:latin typeface="Calibri" panose="020F0502020204030204" pitchFamily="34" charset="0"/>
                <a:cs typeface="Calibri" panose="020F0502020204030204" pitchFamily="34" charset="0"/>
              </a:rPr>
              <a:t>either</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buy</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from</a:t>
            </a:r>
            <a:r>
              <a:rPr lang="fr-FR" b="0" i="0" u="none" strike="noStrike" dirty="0">
                <a:solidFill>
                  <a:srgbClr val="000000"/>
                </a:solidFill>
                <a:effectLst/>
                <a:latin typeface="Calibri" panose="020F0502020204030204" pitchFamily="34" charset="0"/>
                <a:cs typeface="Calibri" panose="020F0502020204030204" pitchFamily="34" charset="0"/>
              </a:rPr>
              <a:t> local </a:t>
            </a:r>
            <a:r>
              <a:rPr lang="fr-FR" b="0" i="0" u="none" strike="noStrike" dirty="0" err="1">
                <a:solidFill>
                  <a:srgbClr val="000000"/>
                </a:solidFill>
                <a:effectLst/>
                <a:latin typeface="Calibri" panose="020F0502020204030204" pitchFamily="34" charset="0"/>
                <a:cs typeface="Calibri" panose="020F0502020204030204" pitchFamily="34" charset="0"/>
              </a:rPr>
              <a:t>farmers</a:t>
            </a:r>
            <a:r>
              <a:rPr lang="fr-FR" b="0" i="0" u="none" strike="noStrike" dirty="0">
                <a:solidFill>
                  <a:srgbClr val="000000"/>
                </a:solidFill>
                <a:effectLst/>
                <a:latin typeface="Calibri" panose="020F0502020204030204" pitchFamily="34" charset="0"/>
                <a:cs typeface="Calibri" panose="020F0502020204030204" pitchFamily="34" charset="0"/>
              </a:rPr>
              <a:t> and </a:t>
            </a:r>
            <a:r>
              <a:rPr lang="fr-FR" b="0" i="0" u="none" strike="noStrike" dirty="0" err="1">
                <a:solidFill>
                  <a:srgbClr val="000000"/>
                </a:solidFill>
                <a:effectLst/>
                <a:latin typeface="Calibri" panose="020F0502020204030204" pitchFamily="34" charset="0"/>
                <a:cs typeface="Calibri" panose="020F0502020204030204" pitchFamily="34" charset="0"/>
              </a:rPr>
              <a:t>producers</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dirty="0">
                <a:solidFill>
                  <a:srgbClr val="000000"/>
                </a:solidFill>
                <a:latin typeface="Calibri" panose="020F0502020204030204" pitchFamily="34" charset="0"/>
                <a:cs typeface="Calibri" panose="020F0502020204030204" pitchFamily="34" charset="0"/>
              </a:rPr>
              <a:t>Plus, </a:t>
            </a:r>
            <a:r>
              <a:rPr lang="fr-FR" dirty="0" err="1">
                <a:solidFill>
                  <a:srgbClr val="000000"/>
                </a:solidFill>
                <a:latin typeface="Calibri" panose="020F0502020204030204" pitchFamily="34" charset="0"/>
                <a:cs typeface="Calibri" panose="020F0502020204030204" pitchFamily="34" charset="0"/>
              </a:rPr>
              <a:t>this</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will</a:t>
            </a:r>
            <a:r>
              <a:rPr lang="fr-FR" dirty="0">
                <a:solidFill>
                  <a:srgbClr val="000000"/>
                </a:solidFill>
                <a:latin typeface="Calibri" panose="020F0502020204030204" pitchFamily="34" charset="0"/>
                <a:cs typeface="Calibri" panose="020F0502020204030204" pitchFamily="34" charset="0"/>
              </a:rPr>
              <a:t> help </a:t>
            </a:r>
            <a:r>
              <a:rPr lang="fr-FR" dirty="0" err="1">
                <a:solidFill>
                  <a:srgbClr val="000000"/>
                </a:solidFill>
                <a:latin typeface="Calibri" panose="020F0502020204030204" pitchFamily="34" charset="0"/>
                <a:cs typeface="Calibri" panose="020F0502020204030204" pitchFamily="34" charset="0"/>
              </a:rPr>
              <a:t>you</a:t>
            </a:r>
            <a:r>
              <a:rPr lang="fr-FR" dirty="0">
                <a:solidFill>
                  <a:srgbClr val="000000"/>
                </a:solidFill>
                <a:latin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cs typeface="Calibri" panose="020F0502020204030204" pitchFamily="34" charset="0"/>
              </a:rPr>
              <a:t>build</a:t>
            </a:r>
            <a:r>
              <a:rPr lang="fr-FR" dirty="0">
                <a:solidFill>
                  <a:srgbClr val="000000"/>
                </a:solidFill>
                <a:latin typeface="Calibri" panose="020F0502020204030204" pitchFamily="34" charset="0"/>
                <a:cs typeface="Calibri" panose="020F0502020204030204" pitchFamily="34" charset="0"/>
              </a:rPr>
              <a:t> long </a:t>
            </a:r>
            <a:r>
              <a:rPr lang="fr-FR" dirty="0" err="1">
                <a:solidFill>
                  <a:srgbClr val="000000"/>
                </a:solidFill>
                <a:latin typeface="Calibri" panose="020F0502020204030204" pitchFamily="34" charset="0"/>
                <a:cs typeface="Calibri" panose="020F0502020204030204" pitchFamily="34" charset="0"/>
              </a:rPr>
              <a:t>term</a:t>
            </a:r>
            <a:r>
              <a:rPr lang="fr-FR" dirty="0">
                <a:solidFill>
                  <a:srgbClr val="000000"/>
                </a:solidFill>
                <a:latin typeface="Calibri" panose="020F0502020204030204" pitchFamily="34" charset="0"/>
                <a:cs typeface="Calibri" panose="020F0502020204030204" pitchFamily="34" charset="0"/>
              </a:rPr>
              <a:t> partnerships and </a:t>
            </a:r>
            <a:r>
              <a:rPr lang="fr-FR" dirty="0" err="1">
                <a:solidFill>
                  <a:srgbClr val="000000"/>
                </a:solidFill>
                <a:latin typeface="Calibri" panose="020F0502020204030204" pitchFamily="34" charset="0"/>
                <a:cs typeface="Calibri" panose="020F0502020204030204" pitchFamily="34" charset="0"/>
              </a:rPr>
              <a:t>create</a:t>
            </a:r>
            <a:r>
              <a:rPr lang="fr-FR" dirty="0">
                <a:solidFill>
                  <a:srgbClr val="000000"/>
                </a:solidFill>
                <a:latin typeface="Calibri" panose="020F0502020204030204" pitchFamily="34" charset="0"/>
                <a:cs typeface="Calibri" panose="020F0502020204030204" pitchFamily="34" charset="0"/>
              </a:rPr>
              <a:t> a  </a:t>
            </a:r>
            <a:r>
              <a:rPr lang="fr-FR" dirty="0" err="1">
                <a:solidFill>
                  <a:srgbClr val="000000"/>
                </a:solidFill>
                <a:latin typeface="Calibri" panose="020F0502020204030204" pitchFamily="34" charset="0"/>
                <a:cs typeface="Calibri" panose="020F0502020204030204" pitchFamily="34" charset="0"/>
              </a:rPr>
              <a:t>community</a:t>
            </a:r>
            <a:r>
              <a:rPr lang="fr-FR" dirty="0">
                <a:solidFill>
                  <a:srgbClr val="000000"/>
                </a:solidFill>
                <a:latin typeface="Calibri" panose="020F0502020204030204" pitchFamily="34" charset="0"/>
                <a:cs typeface="Calibri" panose="020F0502020204030204" pitchFamily="34" charset="0"/>
              </a:rPr>
              <a:t>.</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endParaRPr lang="fr-FR" dirty="0">
              <a:solidFill>
                <a:srgbClr val="000000"/>
              </a:solidFill>
              <a:latin typeface="Calibri" panose="020F0502020204030204" pitchFamily="34" charset="0"/>
              <a:cs typeface="Calibri" panose="020F0502020204030204" pitchFamily="34" charset="0"/>
            </a:endParaRPr>
          </a:p>
          <a:p>
            <a:pPr rtl="0" fontAlgn="base">
              <a:buClr>
                <a:srgbClr val="382B1B"/>
              </a:buClr>
            </a:pPr>
            <a:r>
              <a:rPr lang="fr-FR" dirty="0">
                <a:solidFill>
                  <a:srgbClr val="000000"/>
                </a:solidFill>
                <a:latin typeface="Calibri" panose="020F0502020204030204" pitchFamily="34" charset="0"/>
                <a:cs typeface="Calibri" panose="020F0502020204030204" pitchFamily="34" charset="0"/>
              </a:rPr>
              <a:t>- Buy s</a:t>
            </a:r>
            <a:r>
              <a:rPr lang="fr-FR" b="0" i="0" u="none" strike="noStrike" dirty="0">
                <a:solidFill>
                  <a:srgbClr val="000000"/>
                </a:solidFill>
                <a:effectLst/>
                <a:latin typeface="Calibri" panose="020F0502020204030204" pitchFamily="34" charset="0"/>
                <a:cs typeface="Calibri" panose="020F0502020204030204" pitchFamily="34" charset="0"/>
              </a:rPr>
              <a:t>easonal products e.g.</a:t>
            </a:r>
          </a:p>
          <a:p>
            <a:pPr rtl="0"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Spring: Asparagus, </a:t>
            </a:r>
            <a:r>
              <a:rPr lang="fr-FR" b="0" i="0" u="none" strike="noStrike" dirty="0" err="1">
                <a:solidFill>
                  <a:srgbClr val="000000"/>
                </a:solidFill>
                <a:effectLst/>
                <a:latin typeface="Calibri" panose="020F0502020204030204" pitchFamily="34" charset="0"/>
                <a:cs typeface="Calibri" panose="020F0502020204030204" pitchFamily="34" charset="0"/>
              </a:rPr>
              <a:t>peas</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strawberries</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Summer: </a:t>
            </a:r>
            <a:r>
              <a:rPr lang="fr-FR" b="0" i="0" u="none" strike="noStrike" dirty="0" err="1">
                <a:solidFill>
                  <a:srgbClr val="000000"/>
                </a:solidFill>
                <a:effectLst/>
                <a:latin typeface="Calibri" panose="020F0502020204030204" pitchFamily="34" charset="0"/>
                <a:cs typeface="Calibri" panose="020F0502020204030204" pitchFamily="34" charset="0"/>
              </a:rPr>
              <a:t>Tomatoes</a:t>
            </a:r>
            <a:r>
              <a:rPr lang="fr-FR" b="0" i="0" u="none" strike="noStrike" dirty="0">
                <a:solidFill>
                  <a:srgbClr val="000000"/>
                </a:solidFill>
                <a:effectLst/>
                <a:latin typeface="Calibri" panose="020F0502020204030204" pitchFamily="34" charset="0"/>
                <a:cs typeface="Calibri" panose="020F0502020204030204" pitchFamily="34" charset="0"/>
              </a:rPr>
              <a:t>, courgettes, </a:t>
            </a:r>
            <a:r>
              <a:rPr lang="fr-FR" b="0" i="0" u="none" strike="noStrike" dirty="0" err="1">
                <a:solidFill>
                  <a:srgbClr val="000000"/>
                </a:solidFill>
                <a:effectLst/>
                <a:latin typeface="Calibri" panose="020F0502020204030204" pitchFamily="34" charset="0"/>
                <a:cs typeface="Calibri" panose="020F0502020204030204" pitchFamily="34" charset="0"/>
              </a:rPr>
              <a:t>berries</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b="0" i="0" u="none" strike="noStrike" dirty="0" err="1">
                <a:solidFill>
                  <a:srgbClr val="000000"/>
                </a:solidFill>
                <a:effectLst/>
                <a:latin typeface="Calibri" panose="020F0502020204030204" pitchFamily="34" charset="0"/>
                <a:cs typeface="Calibri" panose="020F0502020204030204" pitchFamily="34" charset="0"/>
              </a:rPr>
              <a:t>Autumn</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Pumpkins</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apples</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mushrooms</a:t>
            </a:r>
            <a:endParaRPr lang="fr-FR" b="0" i="0" u="none" strike="noStrike" dirty="0">
              <a:solidFill>
                <a:srgbClr val="000000"/>
              </a:solidFill>
              <a:effectLst/>
              <a:latin typeface="Calibri" panose="020F0502020204030204" pitchFamily="34" charset="0"/>
              <a:cs typeface="Calibri" panose="020F0502020204030204" pitchFamily="34" charset="0"/>
            </a:endParaRPr>
          </a:p>
          <a:p>
            <a:pPr rtl="0" fontAlgn="base">
              <a:buClr>
                <a:srgbClr val="382B1B"/>
              </a:buClr>
            </a:pPr>
            <a:r>
              <a:rPr lang="fr-FR" b="0" i="0" u="none" strike="noStrike" dirty="0">
                <a:solidFill>
                  <a:srgbClr val="000000"/>
                </a:solidFill>
                <a:effectLst/>
                <a:latin typeface="Calibri" panose="020F0502020204030204" pitchFamily="34" charset="0"/>
                <a:cs typeface="Calibri" panose="020F0502020204030204" pitchFamily="34" charset="0"/>
              </a:rPr>
              <a:t>Winter: Root </a:t>
            </a:r>
            <a:r>
              <a:rPr lang="fr-FR" b="0" i="0" u="none" strike="noStrike" dirty="0" err="1">
                <a:solidFill>
                  <a:srgbClr val="000000"/>
                </a:solidFill>
                <a:effectLst/>
                <a:latin typeface="Calibri" panose="020F0502020204030204" pitchFamily="34" charset="0"/>
                <a:cs typeface="Calibri" panose="020F0502020204030204" pitchFamily="34" charset="0"/>
              </a:rPr>
              <a:t>vegetables</a:t>
            </a:r>
            <a:r>
              <a:rPr lang="fr-FR" b="0" i="0" u="none" strike="noStrike" dirty="0">
                <a:solidFill>
                  <a:srgbClr val="000000"/>
                </a:solidFill>
                <a:effectLst/>
                <a:latin typeface="Calibri" panose="020F0502020204030204" pitchFamily="34" charset="0"/>
                <a:cs typeface="Calibri" panose="020F0502020204030204" pitchFamily="34" charset="0"/>
              </a:rPr>
              <a:t>, </a:t>
            </a:r>
            <a:r>
              <a:rPr lang="fr-FR" b="0" i="0" u="none" strike="noStrike" dirty="0" err="1">
                <a:solidFill>
                  <a:srgbClr val="000000"/>
                </a:solidFill>
                <a:effectLst/>
                <a:latin typeface="Calibri" panose="020F0502020204030204" pitchFamily="34" charset="0"/>
                <a:cs typeface="Calibri" panose="020F0502020204030204" pitchFamily="34" charset="0"/>
              </a:rPr>
              <a:t>kale</a:t>
            </a:r>
            <a:r>
              <a:rPr lang="fr-FR" b="0" i="0" u="none" strike="noStrike" dirty="0">
                <a:solidFill>
                  <a:srgbClr val="000000"/>
                </a:solidFill>
                <a:effectLst/>
                <a:latin typeface="Calibri" panose="020F0502020204030204" pitchFamily="34" charset="0"/>
                <a:cs typeface="Calibri" panose="020F0502020204030204" pitchFamily="34" charset="0"/>
              </a:rPr>
              <a:t>, citrus fruits</a:t>
            </a:r>
          </a:p>
          <a:p>
            <a:pPr rtl="0" fontAlgn="base">
              <a:buClr>
                <a:srgbClr val="382B1B"/>
              </a:buClr>
            </a:pPr>
            <a:endParaRPr lang="fr-FR"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33426570-2096-AAF5-0157-982E829DC5E3}"/>
              </a:ext>
            </a:extLst>
          </p:cNvPr>
          <p:cNvSpPr>
            <a:spLocks noGrp="1"/>
          </p:cNvSpPr>
          <p:nvPr>
            <p:ph type="body" sz="quarter" idx="23"/>
          </p:nvPr>
        </p:nvSpPr>
        <p:spPr>
          <a:xfrm>
            <a:off x="304789" y="642281"/>
            <a:ext cx="3721396" cy="5573437"/>
          </a:xfrm>
        </p:spPr>
        <p:txBody>
          <a:bodyPr>
            <a:normAutofit/>
          </a:bodyPr>
          <a:lstStyle/>
          <a:p>
            <a:r>
              <a:rPr lang="en-US" b="1" dirty="0"/>
              <a:t>Simple Eco-Responsible Practices </a:t>
            </a:r>
          </a:p>
          <a:p>
            <a:endParaRPr lang="en-US" b="1" dirty="0"/>
          </a:p>
          <a:p>
            <a:r>
              <a:rPr lang="fr-FR" b="0" i="0" u="none" strike="noStrike" dirty="0">
                <a:solidFill>
                  <a:srgbClr val="000000"/>
                </a:solidFill>
                <a:effectLst/>
                <a:latin typeface="Calibri" panose="020F0502020204030204" pitchFamily="34" charset="0"/>
                <a:cs typeface="Calibri" panose="020F0502020204030204" pitchFamily="34" charset="0"/>
              </a:rPr>
              <a:t>Source </a:t>
            </a:r>
            <a:r>
              <a:rPr lang="fr-FR" b="0" i="0" u="none" strike="noStrike" dirty="0" err="1">
                <a:solidFill>
                  <a:srgbClr val="000000"/>
                </a:solidFill>
                <a:effectLst/>
                <a:latin typeface="Calibri" panose="020F0502020204030204" pitchFamily="34" charset="0"/>
                <a:cs typeface="Calibri" panose="020F0502020204030204" pitchFamily="34" charset="0"/>
              </a:rPr>
              <a:t>sustainably</a:t>
            </a:r>
            <a:endParaRPr lang="en-US" b="1" dirty="0"/>
          </a:p>
        </p:txBody>
      </p:sp>
      <p:sp>
        <p:nvSpPr>
          <p:cNvPr id="7" name="Text Placeholder 6">
            <a:extLst>
              <a:ext uri="{FF2B5EF4-FFF2-40B4-BE49-F238E27FC236}">
                <a16:creationId xmlns:a16="http://schemas.microsoft.com/office/drawing/2014/main" id="{EE129062-B5F3-7C65-8940-EC2E4B60B20A}"/>
              </a:ext>
            </a:extLst>
          </p:cNvPr>
          <p:cNvSpPr>
            <a:spLocks noGrp="1"/>
          </p:cNvSpPr>
          <p:nvPr>
            <p:ph type="body" sz="quarter" idx="24"/>
          </p:nvPr>
        </p:nvSpPr>
        <p:spPr/>
        <p:txBody>
          <a:bodyPr/>
          <a:lstStyle/>
          <a:p>
            <a:r>
              <a:rPr lang="en-US" dirty="0"/>
              <a:t>02</a:t>
            </a:r>
          </a:p>
        </p:txBody>
      </p:sp>
      <p:grpSp>
        <p:nvGrpSpPr>
          <p:cNvPr id="5" name="Group 5">
            <a:extLst>
              <a:ext uri="{FF2B5EF4-FFF2-40B4-BE49-F238E27FC236}">
                <a16:creationId xmlns:a16="http://schemas.microsoft.com/office/drawing/2014/main" id="{1B22BC9F-187F-A0BF-3014-E2B0040FC46E}"/>
              </a:ext>
            </a:extLst>
          </p:cNvPr>
          <p:cNvGrpSpPr/>
          <p:nvPr/>
        </p:nvGrpSpPr>
        <p:grpSpPr>
          <a:xfrm>
            <a:off x="-471399" y="4985166"/>
            <a:ext cx="2945636" cy="3037178"/>
            <a:chOff x="0" y="0"/>
            <a:chExt cx="5891272" cy="6074356"/>
          </a:xfrm>
          <a:solidFill>
            <a:srgbClr val="B6D1E1"/>
          </a:solidFill>
        </p:grpSpPr>
        <p:sp>
          <p:nvSpPr>
            <p:cNvPr id="8" name="Freeform 6">
              <a:extLst>
                <a:ext uri="{FF2B5EF4-FFF2-40B4-BE49-F238E27FC236}">
                  <a16:creationId xmlns:a16="http://schemas.microsoft.com/office/drawing/2014/main" id="{64FEA1D4-F197-25B8-ABFB-1F7A0529B44A}"/>
                </a:ext>
              </a:extLst>
            </p:cNvPr>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grpFill/>
          </p:spPr>
          <p:txBody>
            <a:bodyPr/>
            <a:lstStyle/>
            <a:p>
              <a:endParaRPr lang="fr-FR" sz="1200"/>
            </a:p>
          </p:txBody>
        </p:sp>
      </p:grpSp>
    </p:spTree>
    <p:extLst>
      <p:ext uri="{BB962C8B-B14F-4D97-AF65-F5344CB8AC3E}">
        <p14:creationId xmlns:p14="http://schemas.microsoft.com/office/powerpoint/2010/main" val="366141638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2634</Words>
  <Application>Microsoft Office PowerPoint</Application>
  <PresentationFormat>Widescreen</PresentationFormat>
  <Paragraphs>365</Paragraphs>
  <Slides>53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Montserrat</vt:lpstr>
      <vt:lpstr>Montserrat Light</vt:lpstr>
      <vt:lpstr>TT Rounds Condensed</vt:lpstr>
      <vt:lpstr>TT Rounds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Leon Quinn</cp:lastModifiedBy>
  <cp:revision>284</cp:revision>
  <dcterms:created xsi:type="dcterms:W3CDTF">2020-10-14T13:32:04Z</dcterms:created>
  <dcterms:modified xsi:type="dcterms:W3CDTF">2024-12-03T11:25:03Z</dcterms:modified>
</cp:coreProperties>
</file>