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23"/>
  </p:notesMasterIdLst>
  <p:sldIdLst>
    <p:sldId id="4302"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352" r:id="rId34"/>
    <p:sldId id="353" r:id="rId35"/>
    <p:sldId id="354" r:id="rId36"/>
    <p:sldId id="356"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82" r:id="rId56"/>
    <p:sldId id="381" r:id="rId57"/>
    <p:sldId id="383" r:id="rId58"/>
    <p:sldId id="357" r:id="rId59"/>
    <p:sldId id="358" r:id="rId60"/>
    <p:sldId id="359" r:id="rId61"/>
    <p:sldId id="373" r:id="rId62"/>
    <p:sldId id="306" r:id="rId63"/>
    <p:sldId id="307" r:id="rId64"/>
    <p:sldId id="308" r:id="rId65"/>
    <p:sldId id="309" r:id="rId66"/>
    <p:sldId id="310" r:id="rId67"/>
    <p:sldId id="311" r:id="rId68"/>
    <p:sldId id="312" r:id="rId69"/>
    <p:sldId id="313" r:id="rId70"/>
    <p:sldId id="314" r:id="rId71"/>
    <p:sldId id="380" r:id="rId72"/>
    <p:sldId id="376" r:id="rId73"/>
    <p:sldId id="377" r:id="rId74"/>
    <p:sldId id="378" r:id="rId75"/>
    <p:sldId id="379" r:id="rId76"/>
    <p:sldId id="315" r:id="rId77"/>
    <p:sldId id="317" r:id="rId78"/>
    <p:sldId id="318" r:id="rId79"/>
    <p:sldId id="319" r:id="rId80"/>
    <p:sldId id="320" r:id="rId81"/>
    <p:sldId id="321" r:id="rId82"/>
    <p:sldId id="322" r:id="rId83"/>
    <p:sldId id="323" r:id="rId84"/>
    <p:sldId id="324" r:id="rId85"/>
    <p:sldId id="325" r:id="rId86"/>
    <p:sldId id="326" r:id="rId87"/>
    <p:sldId id="327" r:id="rId88"/>
    <p:sldId id="328" r:id="rId89"/>
    <p:sldId id="361" r:id="rId90"/>
    <p:sldId id="362" r:id="rId91"/>
    <p:sldId id="363" r:id="rId92"/>
    <p:sldId id="365" r:id="rId93"/>
    <p:sldId id="374" r:id="rId94"/>
    <p:sldId id="329" r:id="rId95"/>
    <p:sldId id="330" r:id="rId96"/>
    <p:sldId id="331" r:id="rId97"/>
    <p:sldId id="332" r:id="rId98"/>
    <p:sldId id="333" r:id="rId99"/>
    <p:sldId id="334" r:id="rId100"/>
    <p:sldId id="335" r:id="rId101"/>
    <p:sldId id="385" r:id="rId102"/>
    <p:sldId id="336" r:id="rId103"/>
    <p:sldId id="337" r:id="rId104"/>
    <p:sldId id="338" r:id="rId105"/>
    <p:sldId id="339" r:id="rId106"/>
    <p:sldId id="340" r:id="rId107"/>
    <p:sldId id="341" r:id="rId108"/>
    <p:sldId id="342" r:id="rId109"/>
    <p:sldId id="343" r:id="rId110"/>
    <p:sldId id="344" r:id="rId111"/>
    <p:sldId id="345" r:id="rId112"/>
    <p:sldId id="346" r:id="rId113"/>
    <p:sldId id="347" r:id="rId114"/>
    <p:sldId id="348" r:id="rId115"/>
    <p:sldId id="364" r:id="rId116"/>
    <p:sldId id="367" r:id="rId117"/>
    <p:sldId id="366" r:id="rId118"/>
    <p:sldId id="375" r:id="rId119"/>
    <p:sldId id="349" r:id="rId120"/>
    <p:sldId id="350" r:id="rId121"/>
    <p:sldId id="351" r:id="rId122"/>
  </p:sldIdLst>
  <p:sldSz cx="18288000" cy="10287000"/>
  <p:notesSz cx="6858000" cy="9144000"/>
  <p:embeddedFontLst>
    <p:embeddedFont>
      <p:font typeface="Montserrat" panose="00000500000000000000" pitchFamily="2" charset="0"/>
      <p:regular r:id="rId124"/>
      <p:bold r:id="rId125"/>
      <p:italic r:id="rId126"/>
      <p:boldItalic r:id="rId127"/>
    </p:embeddedFont>
    <p:embeddedFont>
      <p:font typeface="Segoe UI" panose="020B0502040204020203" pitchFamily="34" charset="0"/>
      <p:regular r:id="rId128"/>
      <p:bold r:id="rId129"/>
      <p:italic r:id="rId130"/>
      <p:boldItalic r:id="rId131"/>
    </p:embeddedFont>
    <p:embeddedFont>
      <p:font typeface="TT Rounds Condensed" panose="020B0604020202020204" charset="0"/>
      <p:regular r:id="rId132"/>
    </p:embeddedFont>
    <p:embeddedFont>
      <p:font typeface="TT Rounds Condensed Bold" panose="020B0604020202020204" charset="0"/>
      <p:regular r:id="rId133"/>
    </p:embeddedFont>
    <p:embeddedFont>
      <p:font typeface="TT Rounds Condensed Bold Italics" panose="020B0604020202020204" charset="0"/>
      <p:regular r:id="rId134"/>
    </p:embeddedFont>
    <p:embeddedFont>
      <p:font typeface="TT Rounds Condensed Italics" panose="020B0604020202020204" charset="0"/>
      <p:regular r:id="rId13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2" d="100"/>
          <a:sy n="52" d="100"/>
        </p:scale>
        <p:origin x="609" y="1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notesMaster" Target="notesMasters/notesMaster1.xml"/><Relationship Id="rId128" Type="http://schemas.openxmlformats.org/officeDocument/2006/relationships/font" Target="fonts/font5.fntdata"/><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font" Target="fonts/font11.fntdata"/><Relationship Id="rId139" Type="http://schemas.openxmlformats.org/officeDocument/2006/relationships/tableStyles" Target="tableStyle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font" Target="fonts/font1.fntdata"/><Relationship Id="rId129" Type="http://schemas.openxmlformats.org/officeDocument/2006/relationships/font" Target="fonts/font6.fntdata"/><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font" Target="fonts/font7.fntdata"/><Relationship Id="rId135" Type="http://schemas.openxmlformats.org/officeDocument/2006/relationships/font" Target="fonts/font12.fntdata"/><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font" Target="fonts/font2.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font" Target="fonts/font8.fntdata"/><Relationship Id="rId136"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font" Target="fonts/font3.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font" Target="fonts/font9.fntdata"/><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font" Target="fonts/font4.fntdata"/><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E80619-211A-46E8-97C3-192F35B63308}" type="datetimeFigureOut">
              <a:rPr lang="fr-FR" smtClean="0"/>
              <a:t>24/10/2024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BC030F-DC52-40E8-8641-0F2B0F3C8780}" type="slidenum">
              <a:rPr lang="fr-FR" smtClean="0"/>
              <a:t>‹#›</a:t>
            </a:fld>
            <a:endParaRPr lang="fr-FR"/>
          </a:p>
        </p:txBody>
      </p:sp>
    </p:spTree>
    <p:extLst>
      <p:ext uri="{BB962C8B-B14F-4D97-AF65-F5344CB8AC3E}">
        <p14:creationId xmlns:p14="http://schemas.microsoft.com/office/powerpoint/2010/main" val="14705985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Cover Slide ">
    <p:spTree>
      <p:nvGrpSpPr>
        <p:cNvPr id="1" name=""/>
        <p:cNvGrpSpPr/>
        <p:nvPr/>
      </p:nvGrpSpPr>
      <p:grpSpPr>
        <a:xfrm>
          <a:off x="0" y="0"/>
          <a:ext cx="0" cy="0"/>
          <a:chOff x="0" y="0"/>
          <a:chExt cx="0" cy="0"/>
        </a:xfrm>
      </p:grpSpPr>
      <p:sp>
        <p:nvSpPr>
          <p:cNvPr id="21" name="Graphic 4">
            <a:extLst>
              <a:ext uri="{FF2B5EF4-FFF2-40B4-BE49-F238E27FC236}">
                <a16:creationId xmlns:a16="http://schemas.microsoft.com/office/drawing/2014/main" id="{D377447C-3800-BF41-AC21-75980C23CBDA}"/>
              </a:ext>
            </a:extLst>
          </p:cNvPr>
          <p:cNvSpPr/>
          <p:nvPr userDrawn="1"/>
        </p:nvSpPr>
        <p:spPr>
          <a:xfrm rot="4567512">
            <a:off x="71508" y="3740669"/>
            <a:ext cx="10314291" cy="1247483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sz="2700" b="0" i="0" dirty="0">
              <a:latin typeface="Calibri" panose="020F0502020204030204" pitchFamily="34" charset="0"/>
            </a:endParaRPr>
          </a:p>
        </p:txBody>
      </p:sp>
      <p:sp>
        <p:nvSpPr>
          <p:cNvPr id="37" name="Rectangle 36">
            <a:extLst>
              <a:ext uri="{FF2B5EF4-FFF2-40B4-BE49-F238E27FC236}">
                <a16:creationId xmlns:a16="http://schemas.microsoft.com/office/drawing/2014/main" id="{09E2EE56-C4C1-3447-8BDE-612AE4D353F3}"/>
              </a:ext>
            </a:extLst>
          </p:cNvPr>
          <p:cNvSpPr/>
          <p:nvPr userDrawn="1"/>
        </p:nvSpPr>
        <p:spPr>
          <a:xfrm>
            <a:off x="-615709" y="-7458908"/>
            <a:ext cx="13531109" cy="249938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5" b="0" i="0" dirty="0">
              <a:latin typeface="Calibri" panose="020F0502020204030204" pitchFamily="34" charset="0"/>
            </a:endParaRPr>
          </a:p>
        </p:txBody>
      </p:sp>
      <p:sp>
        <p:nvSpPr>
          <p:cNvPr id="42" name="Text Placeholder 23">
            <a:extLst>
              <a:ext uri="{FF2B5EF4-FFF2-40B4-BE49-F238E27FC236}">
                <a16:creationId xmlns:a16="http://schemas.microsoft.com/office/drawing/2014/main" id="{48D1558D-97C2-924C-AD24-DBE4ACF82563}"/>
              </a:ext>
            </a:extLst>
          </p:cNvPr>
          <p:cNvSpPr>
            <a:spLocks noGrp="1"/>
          </p:cNvSpPr>
          <p:nvPr>
            <p:ph type="body" sz="quarter" idx="15" hasCustomPrompt="1"/>
          </p:nvPr>
        </p:nvSpPr>
        <p:spPr>
          <a:xfrm>
            <a:off x="1269665" y="7279755"/>
            <a:ext cx="8153828" cy="1737393"/>
          </a:xfrm>
          <a:prstGeom prst="rect">
            <a:avLst/>
          </a:prstGeom>
        </p:spPr>
        <p:txBody>
          <a:bodyPr anchor="t">
            <a:noAutofit/>
          </a:bodyPr>
          <a:lstStyle>
            <a:lvl1pPr marL="0" indent="0" algn="l">
              <a:buNone/>
              <a:defRPr sz="7500" b="1" baseline="0">
                <a:solidFill>
                  <a:schemeClr val="bg1"/>
                </a:solidFill>
                <a:latin typeface="+mn-lt"/>
              </a:defRPr>
            </a:lvl1pPr>
          </a:lstStyle>
          <a:p>
            <a:pPr lvl="0"/>
            <a:r>
              <a:rPr lang="en-US" dirty="0"/>
              <a:t>POWERPIONT</a:t>
            </a:r>
          </a:p>
        </p:txBody>
      </p:sp>
      <p:sp>
        <p:nvSpPr>
          <p:cNvPr id="43" name="Text Placeholder 23">
            <a:extLst>
              <a:ext uri="{FF2B5EF4-FFF2-40B4-BE49-F238E27FC236}">
                <a16:creationId xmlns:a16="http://schemas.microsoft.com/office/drawing/2014/main" id="{6432507D-AA31-7440-8DFB-420E3D6F226B}"/>
              </a:ext>
            </a:extLst>
          </p:cNvPr>
          <p:cNvSpPr>
            <a:spLocks noGrp="1"/>
          </p:cNvSpPr>
          <p:nvPr>
            <p:ph type="body" sz="quarter" idx="16" hasCustomPrompt="1"/>
          </p:nvPr>
        </p:nvSpPr>
        <p:spPr>
          <a:xfrm>
            <a:off x="1269665" y="6381809"/>
            <a:ext cx="7917977" cy="1046030"/>
          </a:xfrm>
          <a:prstGeom prst="rect">
            <a:avLst/>
          </a:prstGeom>
        </p:spPr>
        <p:txBody>
          <a:bodyPr anchor="t">
            <a:normAutofit/>
          </a:bodyPr>
          <a:lstStyle>
            <a:lvl1pPr marL="0" indent="0" algn="l">
              <a:buNone/>
              <a:defRPr sz="5400" b="0" i="0">
                <a:solidFill>
                  <a:schemeClr val="bg1"/>
                </a:solidFill>
                <a:latin typeface="+mn-lt"/>
              </a:defRPr>
            </a:lvl1pPr>
          </a:lstStyle>
          <a:p>
            <a:pPr lvl="0"/>
            <a:r>
              <a:rPr lang="en-US" dirty="0"/>
              <a:t>Cover Design 1</a:t>
            </a:r>
          </a:p>
        </p:txBody>
      </p:sp>
      <p:sp>
        <p:nvSpPr>
          <p:cNvPr id="50" name="Graphic 4">
            <a:extLst>
              <a:ext uri="{FF2B5EF4-FFF2-40B4-BE49-F238E27FC236}">
                <a16:creationId xmlns:a16="http://schemas.microsoft.com/office/drawing/2014/main" id="{0988C3FD-DBEC-AE40-B45E-24DDE3F5D408}"/>
              </a:ext>
            </a:extLst>
          </p:cNvPr>
          <p:cNvSpPr/>
          <p:nvPr userDrawn="1"/>
        </p:nvSpPr>
        <p:spPr>
          <a:xfrm>
            <a:off x="9489387" y="8408452"/>
            <a:ext cx="3227916" cy="3328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sz="2700" b="0" i="0" dirty="0">
              <a:latin typeface="Calibri" panose="020F0502020204030204" pitchFamily="34" charset="0"/>
            </a:endParaRPr>
          </a:p>
        </p:txBody>
      </p:sp>
      <p:sp>
        <p:nvSpPr>
          <p:cNvPr id="54" name="Rectangle 53">
            <a:extLst>
              <a:ext uri="{FF2B5EF4-FFF2-40B4-BE49-F238E27FC236}">
                <a16:creationId xmlns:a16="http://schemas.microsoft.com/office/drawing/2014/main" id="{9AEF2644-A126-3E4A-81FA-F4CAC6F22573}"/>
              </a:ext>
            </a:extLst>
          </p:cNvPr>
          <p:cNvSpPr/>
          <p:nvPr userDrawn="1"/>
        </p:nvSpPr>
        <p:spPr>
          <a:xfrm>
            <a:off x="-4627968" y="-2234117"/>
            <a:ext cx="4674636" cy="1397079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5" b="0" i="0" dirty="0">
              <a:latin typeface="Calibri" panose="020F0502020204030204" pitchFamily="34" charset="0"/>
            </a:endParaRPr>
          </a:p>
        </p:txBody>
      </p:sp>
      <p:sp>
        <p:nvSpPr>
          <p:cNvPr id="55" name="Rectangle 54">
            <a:extLst>
              <a:ext uri="{FF2B5EF4-FFF2-40B4-BE49-F238E27FC236}">
                <a16:creationId xmlns:a16="http://schemas.microsoft.com/office/drawing/2014/main" id="{A2F4105F-510B-C140-9678-64E154F30317}"/>
              </a:ext>
            </a:extLst>
          </p:cNvPr>
          <p:cNvSpPr/>
          <p:nvPr userDrawn="1"/>
        </p:nvSpPr>
        <p:spPr>
          <a:xfrm>
            <a:off x="-2850777" y="10332037"/>
            <a:ext cx="22146483" cy="53050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5" b="0" i="0" dirty="0">
              <a:latin typeface="Calibri" panose="020F0502020204030204" pitchFamily="34" charset="0"/>
            </a:endParaRPr>
          </a:p>
        </p:txBody>
      </p:sp>
      <p:pic>
        <p:nvPicPr>
          <p:cNvPr id="3" name="Picture 2">
            <a:extLst>
              <a:ext uri="{FF2B5EF4-FFF2-40B4-BE49-F238E27FC236}">
                <a16:creationId xmlns:a16="http://schemas.microsoft.com/office/drawing/2014/main" id="{915CD5DF-C948-B7B1-E690-5BDB254C1C29}"/>
              </a:ext>
            </a:extLst>
          </p:cNvPr>
          <p:cNvPicPr>
            <a:picLocks noChangeAspect="1"/>
          </p:cNvPicPr>
          <p:nvPr userDrawn="1"/>
        </p:nvPicPr>
        <p:blipFill>
          <a:blip r:embed="rId2"/>
          <a:stretch>
            <a:fillRect/>
          </a:stretch>
        </p:blipFill>
        <p:spPr>
          <a:xfrm>
            <a:off x="833985" y="150825"/>
            <a:ext cx="6159441" cy="4453305"/>
          </a:xfrm>
          <a:prstGeom prst="rect">
            <a:avLst/>
          </a:prstGeom>
        </p:spPr>
      </p:pic>
      <p:sp>
        <p:nvSpPr>
          <p:cNvPr id="10" name="Picture Placeholder 9">
            <a:extLst>
              <a:ext uri="{FF2B5EF4-FFF2-40B4-BE49-F238E27FC236}">
                <a16:creationId xmlns:a16="http://schemas.microsoft.com/office/drawing/2014/main" id="{CE323B95-0140-0C38-CD50-750C6BBDD54B}"/>
              </a:ext>
            </a:extLst>
          </p:cNvPr>
          <p:cNvSpPr>
            <a:spLocks noGrp="1"/>
          </p:cNvSpPr>
          <p:nvPr>
            <p:ph type="pic" sz="quarter" idx="17"/>
          </p:nvPr>
        </p:nvSpPr>
        <p:spPr>
          <a:xfrm>
            <a:off x="8616056" y="-24160"/>
            <a:ext cx="9663599" cy="8277758"/>
          </a:xfrm>
          <a:custGeom>
            <a:avLst/>
            <a:gdLst>
              <a:gd name="connsiteX0" fmla="*/ 593939 w 6442399"/>
              <a:gd name="connsiteY0" fmla="*/ 0 h 5518505"/>
              <a:gd name="connsiteX1" fmla="*/ 6442399 w 6442399"/>
              <a:gd name="connsiteY1" fmla="*/ 0 h 5518505"/>
              <a:gd name="connsiteX2" fmla="*/ 6442399 w 6442399"/>
              <a:gd name="connsiteY2" fmla="*/ 4726101 h 5518505"/>
              <a:gd name="connsiteX3" fmla="*/ 6345166 w 6442399"/>
              <a:gd name="connsiteY3" fmla="*/ 4804836 h 5518505"/>
              <a:gd name="connsiteX4" fmla="*/ 4858485 w 6442399"/>
              <a:gd name="connsiteY4" fmla="*/ 5443435 h 5518505"/>
              <a:gd name="connsiteX5" fmla="*/ 41762 w 6442399"/>
              <a:gd name="connsiteY5" fmla="*/ 1716213 h 5518505"/>
              <a:gd name="connsiteX6" fmla="*/ 470132 w 6442399"/>
              <a:gd name="connsiteY6" fmla="*/ 264359 h 5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42399" h="5518505">
                <a:moveTo>
                  <a:pt x="593939" y="0"/>
                </a:moveTo>
                <a:lnTo>
                  <a:pt x="6442399" y="0"/>
                </a:lnTo>
                <a:lnTo>
                  <a:pt x="6442399" y="4726101"/>
                </a:lnTo>
                <a:lnTo>
                  <a:pt x="6345166" y="4804836"/>
                </a:lnTo>
                <a:cubicBezTo>
                  <a:pt x="5916525" y="5129995"/>
                  <a:pt x="5418314" y="5356329"/>
                  <a:pt x="4858485" y="5443435"/>
                </a:cubicBezTo>
                <a:cubicBezTo>
                  <a:pt x="2234621" y="5852268"/>
                  <a:pt x="-362316" y="4588619"/>
                  <a:pt x="41762" y="1716213"/>
                </a:cubicBezTo>
                <a:cubicBezTo>
                  <a:pt x="106419" y="1254287"/>
                  <a:pt x="259721" y="755776"/>
                  <a:pt x="470132" y="264359"/>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pic>
        <p:nvPicPr>
          <p:cNvPr id="4" name="Picture 3" descr="Blue text on a black background&#10;&#10;Description automatically generated">
            <a:extLst>
              <a:ext uri="{FF2B5EF4-FFF2-40B4-BE49-F238E27FC236}">
                <a16:creationId xmlns:a16="http://schemas.microsoft.com/office/drawing/2014/main" id="{5FFF963D-628F-F1F9-04B7-BBEEF251ED22}"/>
              </a:ext>
            </a:extLst>
          </p:cNvPr>
          <p:cNvPicPr>
            <a:picLocks noChangeAspect="1"/>
          </p:cNvPicPr>
          <p:nvPr userDrawn="1"/>
        </p:nvPicPr>
        <p:blipFill>
          <a:blip r:embed="rId3"/>
          <a:stretch>
            <a:fillRect/>
          </a:stretch>
        </p:blipFill>
        <p:spPr>
          <a:xfrm>
            <a:off x="13804465" y="8958262"/>
            <a:ext cx="4055768" cy="848750"/>
          </a:xfrm>
          <a:prstGeom prst="rect">
            <a:avLst/>
          </a:prstGeom>
        </p:spPr>
      </p:pic>
    </p:spTree>
    <p:extLst>
      <p:ext uri="{BB962C8B-B14F-4D97-AF65-F5344CB8AC3E}">
        <p14:creationId xmlns:p14="http://schemas.microsoft.com/office/powerpoint/2010/main" val="1239584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10/24/2024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10/24/2024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10/24/2024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8" Type="http://schemas.openxmlformats.org/officeDocument/2006/relationships/hyperlink" Target="https://webtv.hotellerie-restauration.ac-versailles.fr/La-pate-a-choux-au-lait-et-dessechee" TargetMode="External"/><Relationship Id="rId3" Type="http://schemas.openxmlformats.org/officeDocument/2006/relationships/hyperlink" Target="https://webtv.hotellerie-restauration.ac-versailles.fr/Pate-brisee-methode-inversee" TargetMode="External"/><Relationship Id="rId7" Type="http://schemas.openxmlformats.org/officeDocument/2006/relationships/hyperlink" Target="https://webtv.hotellerie-restauration.ac-versailles.fr/La-pate-feuilletee" TargetMode="Externa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hyperlink" Target="https://webtv.hotellerie-restauration.ac-versailles.fr/spip.php?page=iframe-video&amp;id_article=527" TargetMode="External"/><Relationship Id="rId5" Type="http://schemas.openxmlformats.org/officeDocument/2006/relationships/hyperlink" Target="https://www.youtube.com/watch?v=IkM0xy-ajh0" TargetMode="External"/><Relationship Id="rId4" Type="http://schemas.openxmlformats.org/officeDocument/2006/relationships/hyperlink" Target="https://webtv.hotellerie-restauration.ac-versailles.fr/Shortcrust-pastry" TargetMode="External"/></Relationships>
</file>

<file path=ppt/slides/_rels/slide105.xml.rels><?xml version="1.0" encoding="UTF-8" standalone="yes"?>
<Relationships xmlns="http://schemas.openxmlformats.org/package/2006/relationships"><Relationship Id="rId3" Type="http://schemas.openxmlformats.org/officeDocument/2006/relationships/hyperlink" Target="https://webtv.hotellerie-restauration.ac-versailles.fr/Creme-patissiere" TargetMode="Externa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hyperlink" Target="https://webtv.hotellerie-restauration.ac-versailles.fr/spip.php?page=iframe-video&amp;id_article=1327" TargetMode="External"/><Relationship Id="rId5" Type="http://schemas.openxmlformats.org/officeDocument/2006/relationships/hyperlink" Target="https://webtv.hotellerie-restauration.ac-versailles.fr/Sweetened-whipped-cream" TargetMode="External"/><Relationship Id="rId4" Type="http://schemas.openxmlformats.org/officeDocument/2006/relationships/hyperlink" Target="https://webtv.hotellerie-restauration.ac-versailles.fr/Creme-Chantilly" TargetMode="External"/></Relationships>
</file>

<file path=ppt/slides/_rels/slide106.xml.rels><?xml version="1.0" encoding="UTF-8" standalone="yes"?>
<Relationships xmlns="http://schemas.openxmlformats.org/package/2006/relationships"><Relationship Id="rId3" Type="http://schemas.openxmlformats.org/officeDocument/2006/relationships/hyperlink" Target="https://fiches.hotellerie-restauration.ac-versailles.fr/fiche/178/jouer" TargetMode="External"/><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hyperlink" Target="https://fiches.hotellerie-restauration.ac-versailles.fr/fiche/127/jouer" TargetMode="External"/><Relationship Id="rId4" Type="http://schemas.openxmlformats.org/officeDocument/2006/relationships/hyperlink" Target="https://fiches.hotellerie-restauration.ac-versailles.fr/fiche/128/jouer" TargetMode="External"/></Relationships>
</file>

<file path=ppt/slides/_rels/slide10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 Id="rId9" Type="http://schemas.openxmlformats.org/officeDocument/2006/relationships/image" Target="../media/image23.svg"/></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8" Type="http://schemas.openxmlformats.org/officeDocument/2006/relationships/hyperlink" Target="https://www.youtube.com/watch?v=_f3JFAyApJI" TargetMode="External"/><Relationship Id="rId3" Type="http://schemas.openxmlformats.org/officeDocument/2006/relationships/hyperlink" Target="https://www.youtube.com/watch?v=ENkGZEbz8U8" TargetMode="External"/><Relationship Id="rId7" Type="http://schemas.openxmlformats.org/officeDocument/2006/relationships/hyperlink" Target="https://www.youtube.com/watch?v=RAtfBsq1ZJw" TargetMode="External"/><Relationship Id="rId12" Type="http://schemas.openxmlformats.org/officeDocument/2006/relationships/hyperlink" Target="https://www.youtube.com/watch?v=RUJ_MR8b1Ns" TargetMode="Externa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hyperlink" Target="https://www.youtube.com/watch?v=jYdKqrz0Wes" TargetMode="External"/><Relationship Id="rId11" Type="http://schemas.openxmlformats.org/officeDocument/2006/relationships/hyperlink" Target="https://www.youtube.com/watch?v=7hOfCRAJSI0" TargetMode="External"/><Relationship Id="rId5" Type="http://schemas.openxmlformats.org/officeDocument/2006/relationships/hyperlink" Target="https://www.youtube.com/watch?v=Pw3yYR4HMLA" TargetMode="External"/><Relationship Id="rId10" Type="http://schemas.openxmlformats.org/officeDocument/2006/relationships/hyperlink" Target="https://www.youtube.com/watch?v=zpL4nV9RCS0" TargetMode="External"/><Relationship Id="rId4" Type="http://schemas.openxmlformats.org/officeDocument/2006/relationships/hyperlink" Target="https://www.youtube.com/watch?v=RA9qQ1rTu40" TargetMode="External"/><Relationship Id="rId9" Type="http://schemas.openxmlformats.org/officeDocument/2006/relationships/hyperlink" Target="https://www.youtube.com/watch?v=7gOvKztwwlI"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8" Type="http://schemas.openxmlformats.org/officeDocument/2006/relationships/hyperlink" Target="https://www.youtube.com/watch?v=4dgAeVEC_5M" TargetMode="External"/><Relationship Id="rId3" Type="http://schemas.openxmlformats.org/officeDocument/2006/relationships/hyperlink" Target="https://www.google.com/search?sca_esv=01c6b6c64d473f5a&amp;sca_upv=1&amp;rlz=1C5CHFA_enFR977FR977&amp;q=rotir+des+l%C3%A9gumes&amp;tbm=vid&amp;source=lnms&amp;fbs=AEQNm0CbCVgAZ5mWEJDg6aoPVcBgTlosgQSuzBMlnAdio07UCId2t1azIRgowYJD0nDbqEJMVw8rHb1W2uDg6FcI5d8mLT3cHmLoRURQaSmyXeXfPtELGeO9ojoiVzLHR5NbIQiVSa_P9oqM9eDtQFIgTs_g8wT50WMwCWr7eflxpYS4RFYckEorudMcrCSXHiMTDhokVXDJ&amp;sa=X&amp;ved=2ahUKEwiD_-mezquHAxUOTqQEHcfaDKYQ0pQJegQICxAB&amp;biw=1386&amp;bih=745&amp;dpr=2#:~:text=Recette%20l%C3%A9gume%20r%C3%B4ti,com%20%E2%80%BA%20watch" TargetMode="External"/><Relationship Id="rId7" Type="http://schemas.openxmlformats.org/officeDocument/2006/relationships/hyperlink" Target="https://www.youtube.com/watch?v=2C5jByci-SM" TargetMode="Externa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hyperlink" Target="https://www.youtube.com/watch?v=boGqmBJkSV4" TargetMode="External"/><Relationship Id="rId5" Type="http://schemas.openxmlformats.org/officeDocument/2006/relationships/hyperlink" Target="https://www.google.com/search?q=mijoter+recette&amp;sca_esv=01c6b6c64d473f5a&amp;sca_upv=1&amp;rlz=1C5CHFA_enFR977FR977&amp;biw=1386&amp;bih=745&amp;tbm=vid&amp;ei=qW6WZsLbO6aSkdUPir-U4A0&amp;oq=mijoter+&amp;gs_lp=Eg1nd3Mtd2l6LXZpZGVvIghtaWpvdGVyICoCCAYyBRAAGIAEMgUQABiABDIFEAAYgAQyBRAAGIAEMgUQABiABDIFEAAYgAQyBRAAGIAEMgUQABiABDIFEAAYgAQyBRAAGIAESO5sULERWMpOcAB4AJABAJgBY6AB4QWqAQE5uAEByAEA-AEBmAIJoAKRBsICCBAAGBYYChgewgIGEAAYFhgewgILEAAYgAQYsQMYgwHCAg4QABiABBixAxiDARiKBcICCBAAGIAEGLEDwgIHEAAYgAQYCpgDAIgGAZIHAzguMaAHuSs&amp;sclient=gws-wiz-video#:~:text=Comment%20cuisiner%20un,com%20%E2%80%BA%20watch" TargetMode="External"/><Relationship Id="rId4" Type="http://schemas.openxmlformats.org/officeDocument/2006/relationships/hyperlink" Target="https://www.google.com/search?q=braiser+fenouil&amp;sca_esv=01c6b6c64d473f5a&amp;sca_upv=1&amp;rlz=1C5CHFA_enFR977FR977&amp;biw=1386&amp;bih=745&amp;tbm=vid&amp;ei=Qm6WZsv3MeGF7M8Pq72F4AI&amp;oq=Braiser&amp;gs_lp=Eg1nd3Mtd2l6LXZpZGVvIgdCcmFpc2VyKgIICDIIEAAYgAQYsQMyBRAAGIAEMgoQABiABBhDGIoFMgUQABiABDIFEAAYgAQyBRAAGIAEMgUQABiABDIFEAAYgAQyBRAAGIAEMgUQABiABEjETVAAWOYLcAB4AJABAJgBXqABvQSqAQE3uAEByAEA-AEBmAIHoALcBMICDhAAGIAEGLEDGIMBGIoFwgILEAAYgAQYsQMYgwHCAg0QABiABBixAxhDGIoFwgIHEAAYgAQYCpgDAJIHAzYuMaAHniQ&amp;sclient=gws-wiz-video#:~:text=R%C3%A9sultats%20de%20recherche-,FENOUIL%20BRAIS%C3%89%20!,www.youtube.com%20%E2%80%BA%20watch,-11%3A36"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www.youtube.com/watch?v=6bVIAImIk4Q" TargetMode="External"/><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hyperlink" Target="https://www.youtube.com/watch?v=Wmi628usBSI" TargetMode="External"/><Relationship Id="rId4" Type="http://schemas.openxmlformats.org/officeDocument/2006/relationships/hyperlink" Target="https://www.youtube.com/watch?v=JVHMJvoLarg"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www.youtube.com/watch?v=_uBafUuSX9M" TargetMode="External"/><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hyperlink" Target="https://youtu.be/-nu3rjERBwI?si=LHsPrIuuRWuQVYOB" TargetMode="External"/><Relationship Id="rId4" Type="http://schemas.openxmlformats.org/officeDocument/2006/relationships/hyperlink" Target="https://www.youtube.com/watch?v=Z0gf2C6keYI"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s://www.youtube.com/watch?v=vyhaeb5wRSM" TargetMode="External"/><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hyperlink" Target="https://www.youtube.com/watch?v=kEX0IsdaEME" TargetMode="External"/><Relationship Id="rId4" Type="http://schemas.openxmlformats.org/officeDocument/2006/relationships/hyperlink" Target="https://www.youtube.com/watch?v=FlquMrEbLWA" TargetMode="External"/></Relationships>
</file>

<file path=ppt/slides/_rels/slide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hyperlink" Target="https://images.app.goo.gl/ZTGV4nuJK6qkhs2f7" TargetMode="External"/><Relationship Id="rId7" Type="http://schemas.openxmlformats.org/officeDocument/2006/relationships/hyperlink" Target="https://images.app.goo.gl/yQw8VMnqaZXQX62KA" TargetMode="Externa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hyperlink" Target="https://images.app.goo.gl/pGjG8Nje54aHYxxs9" TargetMode="External"/><Relationship Id="rId5" Type="http://schemas.openxmlformats.org/officeDocument/2006/relationships/hyperlink" Target="https://images.app.goo.gl/eoDyktv6mLtdbP3x7" TargetMode="External"/><Relationship Id="rId4" Type="http://schemas.openxmlformats.org/officeDocument/2006/relationships/hyperlink" Target="https://images.app.goo.gl/8UiZBR3EcHxDiVsc7"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s://images.app.goo.gl/gPs7ZH46w3yWtZH66" TargetMode="Externa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hyperlink" Target="https://images.app.goo.gl/UAYC2rvneZ5A1Gc69"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images.app.goo.gl/wLJwnGsRBuQSt5a49" TargetMode="Externa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hyperlink" Target="https://images.app.goo.gl/YC4RPRci69rUynAn6" TargetMode="External"/><Relationship Id="rId5" Type="http://schemas.openxmlformats.org/officeDocument/2006/relationships/hyperlink" Target="https://images.app.goo.gl/dVegBxYMCBjAXSLU9" TargetMode="External"/><Relationship Id="rId4" Type="http://schemas.openxmlformats.org/officeDocument/2006/relationships/hyperlink" Target="https://images.app.goo.gl/o3aJM5CueHpg1BgB7"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s://images.app.goo.gl/2JWkrbW1vYFfG7AVA" TargetMode="External"/><Relationship Id="rId7" Type="http://schemas.openxmlformats.org/officeDocument/2006/relationships/hyperlink" Target="https://images.app.goo.gl/KYZRrCEek3sJMmTq7" TargetMode="Externa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hyperlink" Target="https://images.app.goo.gl/TtfZyJG655BA45Sc7" TargetMode="External"/><Relationship Id="rId5" Type="http://schemas.openxmlformats.org/officeDocument/2006/relationships/hyperlink" Target="https://images.app.goo.gl/ZNA5Y4QuxkZ8VtTw8" TargetMode="External"/><Relationship Id="rId4" Type="http://schemas.openxmlformats.org/officeDocument/2006/relationships/hyperlink" Target="https://images.app.goo.gl/1qiJgUsdpbRNoH7d9" TargetMode="External"/></Relationships>
</file>

<file path=ppt/slides/_rels/slide49.xml.rels><?xml version="1.0" encoding="UTF-8" standalone="yes"?>
<Relationships xmlns="http://schemas.openxmlformats.org/package/2006/relationships"><Relationship Id="rId3" Type="http://schemas.openxmlformats.org/officeDocument/2006/relationships/hyperlink" Target="https://images.app.goo.gl/vxMCMoUYJ1EG6ZAz7" TargetMode="Externa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hyperlink" Target="https://images.app.goo.gl/REB5HnQWzMjDPEF27" TargetMode="External"/><Relationship Id="rId5" Type="http://schemas.openxmlformats.org/officeDocument/2006/relationships/hyperlink" Target="https://images.app.goo.gl/dvKWQQyzH4fr7dmQ7" TargetMode="External"/><Relationship Id="rId4" Type="http://schemas.openxmlformats.org/officeDocument/2006/relationships/hyperlink" Target="https://images.app.goo.gl/9dLexWXP6TE4FGk46"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8" Type="http://schemas.openxmlformats.org/officeDocument/2006/relationships/hyperlink" Target="https://images.app.goo.gl/qTuAMUYFChpNpVky8" TargetMode="External"/><Relationship Id="rId3" Type="http://schemas.openxmlformats.org/officeDocument/2006/relationships/hyperlink" Target="https://images.app.goo.gl/3uTYbWYwKZXdsxBE6" TargetMode="External"/><Relationship Id="rId7" Type="http://schemas.openxmlformats.org/officeDocument/2006/relationships/hyperlink" Target="https://images.app.goo.gl/p9pgu76JjH4RUHtj9" TargetMode="Externa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hyperlink" Target="https://images.app.goo.gl/oHH5YNbFMwB1UnYu9" TargetMode="External"/><Relationship Id="rId5" Type="http://schemas.openxmlformats.org/officeDocument/2006/relationships/hyperlink" Target="https://images.app.goo.gl/4zkabhznq3qwRhCi6" TargetMode="External"/><Relationship Id="rId4" Type="http://schemas.openxmlformats.org/officeDocument/2006/relationships/hyperlink" Target="https://images.app.goo.gl/Gaei2gre8wmWkX4w6" TargetMode="External"/></Relationships>
</file>

<file path=ppt/slides/_rels/slide5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hyperlink" Target="https://fiches.hotellerie-restauration.ac-versailles.fr/fiche/404" TargetMode="External"/><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8" Type="http://schemas.openxmlformats.org/officeDocument/2006/relationships/hyperlink" Target="https://fiches.hotellerie-restauration.ac-versailles.fr/fiche/404" TargetMode="External"/><Relationship Id="rId3" Type="http://schemas.openxmlformats.org/officeDocument/2006/relationships/hyperlink" Target="https://fiches.hotellerie-restauration.ac-versailles.fr/fiche/46/jouer" TargetMode="External"/><Relationship Id="rId7" Type="http://schemas.openxmlformats.org/officeDocument/2006/relationships/hyperlink" Target="https://fiches.hotellerie-restauration.ac-versailles.fr/fiche/46" TargetMode="Externa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hyperlink" Target="https://fiches.hotellerie-restauration.ac-versailles.fr/fiche/56" TargetMode="External"/><Relationship Id="rId5" Type="http://schemas.openxmlformats.org/officeDocument/2006/relationships/hyperlink" Target="https://fiches.hotellerie-restauration.ac-versailles.fr/fiche/115" TargetMode="External"/><Relationship Id="rId4" Type="http://schemas.openxmlformats.org/officeDocument/2006/relationships/hyperlink" Target="https://fiches.hotellerie-restauration.ac-versailles.fr/fiche/5" TargetMode="External"/></Relationships>
</file>

<file path=ppt/slides/_rels/slide56.xml.rels><?xml version="1.0" encoding="UTF-8" standalone="yes"?>
<Relationships xmlns="http://schemas.openxmlformats.org/package/2006/relationships"><Relationship Id="rId3" Type="http://schemas.openxmlformats.org/officeDocument/2006/relationships/hyperlink" Target="https://fiches.hotellerie-restauration.ac-versailles.fr/fiche/404" TargetMode="External"/><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hyperlink" Target="https://fiches.hotellerie-restauration.ac-versailles.fr/fiche/404" TargetMode="External"/><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6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8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hyperlink" Target="https://www.youtube.com/watch?v=bG9QHIZ5qv0" TargetMode="External"/><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55E970-9D84-07C6-7DB4-A745987BD830}"/>
              </a:ext>
            </a:extLst>
          </p:cNvPr>
          <p:cNvSpPr>
            <a:spLocks noGrp="1"/>
          </p:cNvSpPr>
          <p:nvPr>
            <p:ph type="body" sz="quarter" idx="16"/>
          </p:nvPr>
        </p:nvSpPr>
        <p:spPr>
          <a:xfrm>
            <a:off x="1143000" y="6300994"/>
            <a:ext cx="7765005" cy="1046030"/>
          </a:xfrm>
        </p:spPr>
        <p:txBody>
          <a:bodyPr>
            <a:noAutofit/>
          </a:bodyPr>
          <a:lstStyle/>
          <a:p>
            <a:pPr>
              <a:lnSpc>
                <a:spcPts val="6900"/>
              </a:lnSpc>
              <a:spcBef>
                <a:spcPts val="0"/>
              </a:spcBef>
            </a:pPr>
            <a:r>
              <a:rPr lang="en-US" sz="6600" b="1" dirty="0"/>
              <a:t>M1.2 </a:t>
            </a:r>
            <a:r>
              <a:rPr lang="en-US" sz="9000" b="1" dirty="0"/>
              <a:t> </a:t>
            </a:r>
          </a:p>
          <a:p>
            <a:pPr>
              <a:lnSpc>
                <a:spcPts val="6900"/>
              </a:lnSpc>
              <a:spcBef>
                <a:spcPts val="0"/>
              </a:spcBef>
            </a:pPr>
            <a:r>
              <a:rPr lang="en-US" sz="9000" b="1" dirty="0"/>
              <a:t>Culinary Skills to Succeed</a:t>
            </a:r>
          </a:p>
        </p:txBody>
      </p:sp>
      <p:sp>
        <p:nvSpPr>
          <p:cNvPr id="7" name="Text Placeholder 5">
            <a:extLst>
              <a:ext uri="{FF2B5EF4-FFF2-40B4-BE49-F238E27FC236}">
                <a16:creationId xmlns:a16="http://schemas.microsoft.com/office/drawing/2014/main" id="{2DBFE76A-072E-DCA6-FB27-705E9445DF35}"/>
              </a:ext>
            </a:extLst>
          </p:cNvPr>
          <p:cNvSpPr txBox="1">
            <a:spLocks/>
          </p:cNvSpPr>
          <p:nvPr/>
        </p:nvSpPr>
        <p:spPr>
          <a:xfrm>
            <a:off x="1269665" y="9017148"/>
            <a:ext cx="5847134" cy="109671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200" dirty="0">
                <a:solidFill>
                  <a:schemeClr val="bg1"/>
                </a:solidFill>
              </a:rPr>
              <a:t>www.</a:t>
            </a:r>
            <a:r>
              <a:rPr lang="en-US" sz="4200" b="1" dirty="0">
                <a:solidFill>
                  <a:schemeClr val="bg1"/>
                </a:solidFill>
              </a:rPr>
              <a:t>3kitchens</a:t>
            </a:r>
            <a:r>
              <a:rPr lang="en-US" sz="4200" dirty="0">
                <a:solidFill>
                  <a:schemeClr val="bg1"/>
                </a:solidFill>
              </a:rPr>
              <a:t>.eu</a:t>
            </a:r>
          </a:p>
        </p:txBody>
      </p:sp>
      <p:pic>
        <p:nvPicPr>
          <p:cNvPr id="5" name="Picture Placeholder 4">
            <a:extLst>
              <a:ext uri="{FF2B5EF4-FFF2-40B4-BE49-F238E27FC236}">
                <a16:creationId xmlns:a16="http://schemas.microsoft.com/office/drawing/2014/main" id="{6542A309-5A07-4108-C199-3C26E4886917}"/>
              </a:ext>
            </a:extLst>
          </p:cNvPr>
          <p:cNvPicPr>
            <a:picLocks noGrp="1" noChangeAspect="1"/>
          </p:cNvPicPr>
          <p:nvPr>
            <p:ph type="pic" sz="quarter" idx="17"/>
          </p:nvPr>
        </p:nvPicPr>
        <p:blipFill>
          <a:blip r:embed="rId2"/>
          <a:srcRect l="11100" r="11100"/>
          <a:stretch>
            <a:fillRect/>
          </a:stretch>
        </p:blipFill>
        <p:spPr>
          <a:xfrm>
            <a:off x="8256494" y="-24160"/>
            <a:ext cx="10023161" cy="8585756"/>
          </a:xfrm>
        </p:spPr>
      </p:pic>
      <p:pic>
        <p:nvPicPr>
          <p:cNvPr id="4" name="Picture 3">
            <a:extLst>
              <a:ext uri="{FF2B5EF4-FFF2-40B4-BE49-F238E27FC236}">
                <a16:creationId xmlns:a16="http://schemas.microsoft.com/office/drawing/2014/main" id="{D25170CC-5E42-EAC5-F382-95CF84B11965}"/>
              </a:ext>
            </a:extLst>
          </p:cNvPr>
          <p:cNvPicPr>
            <a:picLocks noChangeAspect="1"/>
          </p:cNvPicPr>
          <p:nvPr/>
        </p:nvPicPr>
        <p:blipFill>
          <a:blip r:embed="rId3"/>
          <a:stretch>
            <a:fillRect/>
          </a:stretch>
        </p:blipFill>
        <p:spPr>
          <a:xfrm>
            <a:off x="12893524" y="8741774"/>
            <a:ext cx="4977032" cy="1300815"/>
          </a:xfrm>
          <a:prstGeom prst="rect">
            <a:avLst/>
          </a:prstGeom>
        </p:spPr>
      </p:pic>
      <p:sp>
        <p:nvSpPr>
          <p:cNvPr id="2" name="TextBox 1">
            <a:extLst>
              <a:ext uri="{FF2B5EF4-FFF2-40B4-BE49-F238E27FC236}">
                <a16:creationId xmlns:a16="http://schemas.microsoft.com/office/drawing/2014/main" id="{D821F332-3A3F-EE32-320B-10753A6A58E8}"/>
              </a:ext>
            </a:extLst>
          </p:cNvPr>
          <p:cNvSpPr txBox="1"/>
          <p:nvPr/>
        </p:nvSpPr>
        <p:spPr>
          <a:xfrm>
            <a:off x="1136073" y="5474485"/>
            <a:ext cx="7974918" cy="830997"/>
          </a:xfrm>
          <a:prstGeom prst="rect">
            <a:avLst/>
          </a:prstGeom>
          <a:noFill/>
        </p:spPr>
        <p:txBody>
          <a:bodyPr wrap="square">
            <a:spAutoFit/>
          </a:bodyPr>
          <a:lstStyle/>
          <a:p>
            <a:r>
              <a:rPr lang="en-IE" sz="2400" b="1" dirty="0">
                <a:solidFill>
                  <a:schemeClr val="bg1"/>
                </a:solidFill>
                <a:highlight>
                  <a:srgbClr val="84BFA4"/>
                </a:highlight>
              </a:rPr>
              <a:t>Employability Programme  -Food Industry </a:t>
            </a:r>
          </a:p>
          <a:p>
            <a:r>
              <a:rPr lang="en-IE" sz="2400" b="1" dirty="0">
                <a:solidFill>
                  <a:schemeClr val="bg1"/>
                </a:solidFill>
                <a:highlight>
                  <a:srgbClr val="84BFA4"/>
                </a:highlight>
              </a:rPr>
              <a:t>Technical Skills </a:t>
            </a:r>
            <a:endParaRPr lang="en-IE" sz="2400" dirty="0">
              <a:solidFill>
                <a:schemeClr val="bg1"/>
              </a:solidFill>
              <a:highlight>
                <a:srgbClr val="84BFA4"/>
              </a:highlight>
            </a:endParaRPr>
          </a:p>
        </p:txBody>
      </p:sp>
    </p:spTree>
    <p:extLst>
      <p:ext uri="{BB962C8B-B14F-4D97-AF65-F5344CB8AC3E}">
        <p14:creationId xmlns:p14="http://schemas.microsoft.com/office/powerpoint/2010/main" val="173714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638920"/>
            <a:ext cx="16650918" cy="680808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1.Food storage</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Store food at appropriate temperatures: refrigerated products at 0-4°C, frozen products at -18°C or below.</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Keep raw food separate from cooked food to avoid cross-contamination.</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2.Food handling</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Use clean utensils and equipment.</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Avoid touching ready-to-eat food with bare hands.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3.Cleaning and disinfection</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Regularly clean and disinfect work surfaces, chopping boards, utensils and kitchen equipment.</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Use appropriate detergents and disinfectants.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Food Hygiene</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Conclusion</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2455800"/>
          </a:xfrm>
          <a:prstGeom prst="rect">
            <a:avLst/>
          </a:prstGeom>
        </p:spPr>
        <p:txBody>
          <a:bodyPr lIns="0" tIns="0" rIns="0" bIns="0" rtlCol="0" anchor="t">
            <a:spAutoFit/>
          </a:bodyPr>
          <a:lstStyle/>
          <a:p>
            <a:pPr algn="l">
              <a:lnSpc>
                <a:spcPts val="3888"/>
              </a:lnSpc>
            </a:pPr>
            <a:r>
              <a:rPr lang="en-US" sz="3600" i="1" spc="32" dirty="0">
                <a:solidFill>
                  <a:srgbClr val="382B1B"/>
                </a:solidFill>
                <a:latin typeface="TT Rounds Condensed Italics"/>
                <a:ea typeface="TT Rounds Condensed Italics"/>
                <a:cs typeface="TT Rounds Condensed Italics"/>
                <a:sym typeface="TT Rounds Condensed Italics"/>
              </a:rPr>
              <a:t>Dressing is an art that requires practice, creativity and attention to detail. Successful dressing not only makes the dish attractive, it also enhances the eating experience by highlighting </a:t>
            </a:r>
            <a:r>
              <a:rPr lang="en-US" sz="3600" i="1" spc="32" dirty="0" err="1">
                <a:solidFill>
                  <a:srgbClr val="382B1B"/>
                </a:solidFill>
                <a:latin typeface="TT Rounds Condensed Italics"/>
                <a:ea typeface="TT Rounds Condensed Italics"/>
                <a:cs typeface="TT Rounds Condensed Italics"/>
                <a:sym typeface="TT Rounds Condensed Italics"/>
              </a:rPr>
              <a:t>flavours</a:t>
            </a:r>
            <a:r>
              <a:rPr lang="en-US" sz="3600" i="1" spc="32" dirty="0">
                <a:solidFill>
                  <a:srgbClr val="382B1B"/>
                </a:solidFill>
                <a:latin typeface="TT Rounds Condensed Italics"/>
                <a:ea typeface="TT Rounds Condensed Italics"/>
                <a:cs typeface="TT Rounds Condensed Italics"/>
                <a:sym typeface="TT Rounds Condensed Italics"/>
              </a:rPr>
              <a:t> and textures. By mastering the principles and techniques of dressage, a chef can transform an ordinary dish into a work of culinary art.</a:t>
            </a:r>
          </a:p>
          <a:p>
            <a:pPr algn="l">
              <a:lnSpc>
                <a:spcPts val="3888"/>
              </a:lnSpc>
            </a:pPr>
            <a:endParaRPr lang="en-US" sz="2499" i="1" spc="22" dirty="0">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1340110"/>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Exercises</a:t>
            </a:r>
          </a:p>
          <a:p>
            <a:pPr algn="l">
              <a:lnSpc>
                <a:spcPts val="5248"/>
              </a:lnSpc>
            </a:pPr>
            <a:endParaRPr lang="en-US" sz="5400" b="1" spc="50" dirty="0">
              <a:solidFill>
                <a:srgbClr val="382B1B"/>
              </a:solidFill>
              <a:latin typeface="TT Rounds Condensed Bold"/>
              <a:ea typeface="TT Rounds Condensed Bold"/>
              <a:cs typeface="TT Rounds Condensed Bold"/>
              <a:sym typeface="TT Rounds Condensed Bold"/>
            </a:endParaRP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6924973"/>
          </a:xfrm>
          <a:prstGeom prst="rect">
            <a:avLst/>
          </a:prstGeom>
        </p:spPr>
        <p:txBody>
          <a:bodyPr lIns="0" tIns="0" rIns="0" bIns="0" rtlCol="0" anchor="t">
            <a:spAutoFit/>
          </a:bodyPr>
          <a:lstStyle/>
          <a:p>
            <a:pPr algn="l">
              <a:buFont typeface="+mj-lt"/>
              <a:buAutoNum type="arabicPeriod"/>
            </a:pPr>
            <a:r>
              <a:rPr lang="en-US" sz="2400" b="1" i="0" dirty="0">
                <a:solidFill>
                  <a:srgbClr val="242424"/>
                </a:solidFill>
                <a:effectLst/>
                <a:latin typeface="TT Rounds Condensed" panose="020B0604020202020204" charset="0"/>
              </a:rPr>
              <a:t>Recipe Creation</a:t>
            </a:r>
            <a:r>
              <a:rPr lang="en-US" sz="2400" b="0" i="0" dirty="0">
                <a:solidFill>
                  <a:srgbClr val="242424"/>
                </a:solidFill>
                <a:effectLst/>
                <a:latin typeface="TT Rounds Condensed" panose="020B0604020202020204" charset="0"/>
              </a:rPr>
              <a:t>:</a:t>
            </a:r>
          </a:p>
          <a:p>
            <a:pPr marL="742950" lvl="1" indent="-285750" algn="l">
              <a:buFont typeface="+mj-lt"/>
              <a:buAutoNum type="arabicPeriod"/>
            </a:pPr>
            <a:r>
              <a:rPr lang="en-US" sz="2400" b="1" i="0" dirty="0">
                <a:solidFill>
                  <a:srgbClr val="242424"/>
                </a:solidFill>
                <a:effectLst/>
                <a:latin typeface="TT Rounds Condensed" panose="020B0604020202020204" charset="0"/>
              </a:rPr>
              <a:t>Activity</a:t>
            </a:r>
            <a:r>
              <a:rPr lang="en-US" sz="2400" b="0" i="0" dirty="0">
                <a:solidFill>
                  <a:srgbClr val="242424"/>
                </a:solidFill>
                <a:effectLst/>
                <a:latin typeface="TT Rounds Condensed" panose="020B0604020202020204" charset="0"/>
              </a:rPr>
              <a:t>: Participants create their own recipes using local, seasonal ingredients. They experiment with different flavor combinations and cooking techniques.</a:t>
            </a:r>
          </a:p>
          <a:p>
            <a:pPr marL="742950" lvl="1" indent="-285750" algn="l">
              <a:buFont typeface="+mj-lt"/>
              <a:buAutoNum type="arabicPeriod"/>
            </a:pPr>
            <a:r>
              <a:rPr lang="en-US" sz="2400" b="1" i="0" dirty="0">
                <a:solidFill>
                  <a:srgbClr val="242424"/>
                </a:solidFill>
                <a:effectLst/>
                <a:latin typeface="TT Rounds Condensed" panose="020B0604020202020204" charset="0"/>
              </a:rPr>
              <a:t>Example</a:t>
            </a:r>
            <a:r>
              <a:rPr lang="en-US" sz="2400" b="0" i="0" dirty="0">
                <a:solidFill>
                  <a:srgbClr val="242424"/>
                </a:solidFill>
                <a:effectLst/>
                <a:latin typeface="TT Rounds Condensed" panose="020B0604020202020204" charset="0"/>
              </a:rPr>
              <a:t>: A participant might create a dish of seared scallops with a citrus beurre </a:t>
            </a:r>
            <a:r>
              <a:rPr lang="en-US" sz="2400" b="0" i="0" dirty="0" err="1">
                <a:solidFill>
                  <a:srgbClr val="242424"/>
                </a:solidFill>
                <a:effectLst/>
                <a:latin typeface="TT Rounds Condensed" panose="020B0604020202020204" charset="0"/>
              </a:rPr>
              <a:t>blanc</a:t>
            </a:r>
            <a:r>
              <a:rPr lang="en-US" sz="2400" b="0" i="0" dirty="0">
                <a:solidFill>
                  <a:srgbClr val="242424"/>
                </a:solidFill>
                <a:effectLst/>
                <a:latin typeface="TT Rounds Condensed" panose="020B0604020202020204" charset="0"/>
              </a:rPr>
              <a:t> sauce, served with a side of roasted asparagus and quinoa.</a:t>
            </a:r>
          </a:p>
          <a:p>
            <a:pPr marL="742950" lvl="1" indent="-285750" algn="l">
              <a:buFont typeface="+mj-lt"/>
              <a:buAutoNum type="arabicPeriod"/>
            </a:pPr>
            <a:endParaRPr lang="en-US" sz="2400" dirty="0">
              <a:solidFill>
                <a:srgbClr val="242424"/>
              </a:solidFill>
              <a:latin typeface="TT Rounds Condensed" panose="020B0604020202020204" charset="0"/>
            </a:endParaRPr>
          </a:p>
          <a:p>
            <a:pPr marL="742950" lvl="1" indent="-285750" algn="l">
              <a:buFont typeface="+mj-lt"/>
              <a:buAutoNum type="arabicPeriod"/>
            </a:pPr>
            <a:endParaRPr lang="en-US" sz="2400" b="0" i="0" dirty="0">
              <a:solidFill>
                <a:srgbClr val="242424"/>
              </a:solidFill>
              <a:effectLst/>
              <a:latin typeface="TT Rounds Condensed" panose="020B0604020202020204" charset="0"/>
            </a:endParaRPr>
          </a:p>
          <a:p>
            <a:pPr algn="l">
              <a:buFont typeface="+mj-lt"/>
              <a:buAutoNum type="arabicPeriod"/>
            </a:pPr>
            <a:r>
              <a:rPr lang="en-US" sz="2400" b="1" i="0" dirty="0">
                <a:solidFill>
                  <a:srgbClr val="242424"/>
                </a:solidFill>
                <a:effectLst/>
                <a:latin typeface="TT Rounds Condensed" panose="020B0604020202020204" charset="0"/>
              </a:rPr>
              <a:t>Presentation of Dishes</a:t>
            </a:r>
            <a:r>
              <a:rPr lang="en-US" sz="2400" b="0" i="0" dirty="0">
                <a:solidFill>
                  <a:srgbClr val="242424"/>
                </a:solidFill>
                <a:effectLst/>
                <a:latin typeface="TT Rounds Condensed" panose="020B0604020202020204" charset="0"/>
              </a:rPr>
              <a:t>:</a:t>
            </a:r>
          </a:p>
          <a:p>
            <a:pPr marL="742950" lvl="1" indent="-285750" algn="l">
              <a:buFont typeface="+mj-lt"/>
              <a:buAutoNum type="arabicPeriod"/>
            </a:pPr>
            <a:r>
              <a:rPr lang="en-US" sz="2400" b="1" i="0" dirty="0">
                <a:solidFill>
                  <a:srgbClr val="242424"/>
                </a:solidFill>
                <a:effectLst/>
                <a:latin typeface="TT Rounds Condensed" panose="020B0604020202020204" charset="0"/>
              </a:rPr>
              <a:t>Activity</a:t>
            </a:r>
            <a:r>
              <a:rPr lang="en-US" sz="2400" b="0" i="0" dirty="0">
                <a:solidFill>
                  <a:srgbClr val="242424"/>
                </a:solidFill>
                <a:effectLst/>
                <a:latin typeface="TT Rounds Condensed" panose="020B0604020202020204" charset="0"/>
              </a:rPr>
              <a:t>: Participants focus on the visual presentation of their dishes, using techniques such as plating, garnishing, and sauce decoration.</a:t>
            </a:r>
          </a:p>
          <a:p>
            <a:pPr marL="742950" lvl="1" indent="-285750" algn="l">
              <a:buFont typeface="+mj-lt"/>
              <a:buAutoNum type="arabicPeriod"/>
            </a:pPr>
            <a:r>
              <a:rPr lang="en-US" sz="2400" b="1" i="0" dirty="0">
                <a:solidFill>
                  <a:srgbClr val="242424"/>
                </a:solidFill>
                <a:effectLst/>
                <a:latin typeface="TT Rounds Condensed" panose="020B0604020202020204" charset="0"/>
              </a:rPr>
              <a:t>Example</a:t>
            </a:r>
            <a:r>
              <a:rPr lang="en-US" sz="2400" b="0" i="0" dirty="0">
                <a:solidFill>
                  <a:srgbClr val="242424"/>
                </a:solidFill>
                <a:effectLst/>
                <a:latin typeface="TT Rounds Condensed" panose="020B0604020202020204" charset="0"/>
              </a:rPr>
              <a:t>: A participant might present a dessert of chocolate mousse with raspberry coulis, garnished with fresh berries and mint leaves.</a:t>
            </a:r>
          </a:p>
          <a:p>
            <a:pPr marL="742950" lvl="1" indent="-285750" algn="l">
              <a:buFont typeface="+mj-lt"/>
              <a:buAutoNum type="arabicPeriod"/>
            </a:pPr>
            <a:endParaRPr lang="en-US" sz="2400" dirty="0">
              <a:solidFill>
                <a:srgbClr val="242424"/>
              </a:solidFill>
              <a:latin typeface="TT Rounds Condensed" panose="020B0604020202020204" charset="0"/>
            </a:endParaRPr>
          </a:p>
          <a:p>
            <a:pPr marL="742950" lvl="1" indent="-285750" algn="l">
              <a:buFont typeface="+mj-lt"/>
              <a:buAutoNum type="arabicPeriod"/>
            </a:pPr>
            <a:endParaRPr lang="en-US" sz="2400" b="0" i="0" dirty="0">
              <a:solidFill>
                <a:srgbClr val="242424"/>
              </a:solidFill>
              <a:effectLst/>
              <a:latin typeface="TT Rounds Condensed" panose="020B0604020202020204" charset="0"/>
            </a:endParaRPr>
          </a:p>
          <a:p>
            <a:pPr algn="l">
              <a:buFont typeface="+mj-lt"/>
              <a:buAutoNum type="arabicPeriod"/>
            </a:pPr>
            <a:r>
              <a:rPr lang="en-US" sz="2400" b="1" i="0" dirty="0">
                <a:solidFill>
                  <a:srgbClr val="242424"/>
                </a:solidFill>
                <a:effectLst/>
                <a:latin typeface="TT Rounds Condensed" panose="020B0604020202020204" charset="0"/>
              </a:rPr>
              <a:t>Tasting and Feedback</a:t>
            </a:r>
            <a:r>
              <a:rPr lang="en-US" sz="2400" b="0" i="0" dirty="0">
                <a:solidFill>
                  <a:srgbClr val="242424"/>
                </a:solidFill>
                <a:effectLst/>
                <a:latin typeface="TT Rounds Condensed" panose="020B0604020202020204" charset="0"/>
              </a:rPr>
              <a:t>:</a:t>
            </a:r>
          </a:p>
          <a:p>
            <a:pPr marL="742950" lvl="1" indent="-285750" algn="l">
              <a:buFont typeface="+mj-lt"/>
              <a:buAutoNum type="arabicPeriod"/>
            </a:pPr>
            <a:r>
              <a:rPr lang="en-US" sz="2400" b="1" i="0" dirty="0">
                <a:solidFill>
                  <a:srgbClr val="242424"/>
                </a:solidFill>
                <a:effectLst/>
                <a:latin typeface="TT Rounds Condensed" panose="020B0604020202020204" charset="0"/>
              </a:rPr>
              <a:t>Activity</a:t>
            </a:r>
            <a:r>
              <a:rPr lang="en-US" sz="2400" b="0" i="0" dirty="0">
                <a:solidFill>
                  <a:srgbClr val="242424"/>
                </a:solidFill>
                <a:effectLst/>
                <a:latin typeface="TT Rounds Condensed" panose="020B0604020202020204" charset="0"/>
              </a:rPr>
              <a:t>: Participants taste each other's creations and provide constructive feedback on flavor, texture, and presentation.</a:t>
            </a:r>
          </a:p>
          <a:p>
            <a:pPr marL="742950" lvl="1" indent="-285750" algn="l">
              <a:buFont typeface="+mj-lt"/>
              <a:buAutoNum type="arabicPeriod"/>
            </a:pPr>
            <a:r>
              <a:rPr lang="en-US" sz="2400" b="1" i="0" dirty="0">
                <a:solidFill>
                  <a:srgbClr val="242424"/>
                </a:solidFill>
                <a:effectLst/>
                <a:latin typeface="TT Rounds Condensed" panose="020B0604020202020204" charset="0"/>
              </a:rPr>
              <a:t>Example</a:t>
            </a:r>
            <a:r>
              <a:rPr lang="en-US" sz="2400" b="0" i="0" dirty="0">
                <a:solidFill>
                  <a:srgbClr val="242424"/>
                </a:solidFill>
                <a:effectLst/>
                <a:latin typeface="TT Rounds Condensed" panose="020B0604020202020204" charset="0"/>
              </a:rPr>
              <a:t>: During a tasting session, participants might discuss the balance of flavors in a dish of grilled lamb chops with rosemary and garlic, served with a side of ratatouille.</a:t>
            </a:r>
          </a:p>
          <a:p>
            <a:pPr algn="l"/>
            <a:endParaRPr lang="en-US" b="0" i="0" dirty="0">
              <a:solidFill>
                <a:srgbClr val="242424"/>
              </a:solidFill>
              <a:effectLst/>
              <a:latin typeface="Segoe UI" panose="020B0502040204020203" pitchFamily="34" charset="0"/>
            </a:endParaRPr>
          </a:p>
        </p:txBody>
      </p:sp>
    </p:spTree>
    <p:extLst>
      <p:ext uri="{BB962C8B-B14F-4D97-AF65-F5344CB8AC3E}">
        <p14:creationId xmlns:p14="http://schemas.microsoft.com/office/powerpoint/2010/main" val="223406389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grpSp>
        <p:nvGrpSpPr>
          <p:cNvPr id="3" name="Group 3"/>
          <p:cNvGrpSpPr/>
          <p:nvPr/>
        </p:nvGrpSpPr>
        <p:grpSpPr>
          <a:xfrm rot="4220027">
            <a:off x="-813104" y="-6594058"/>
            <a:ext cx="15496457" cy="15978039"/>
            <a:chOff x="0" y="0"/>
            <a:chExt cx="20661942" cy="21304052"/>
          </a:xfrm>
        </p:grpSpPr>
        <p:sp>
          <p:nvSpPr>
            <p:cNvPr id="4" name="Freeform 4"/>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DDA9A7"/>
            </a:solidFill>
          </p:spPr>
          <p:txBody>
            <a:bodyPr/>
            <a:lstStyle/>
            <a:p>
              <a:endParaRPr lang="fr-FR"/>
            </a:p>
          </p:txBody>
        </p:sp>
      </p:grpSp>
      <p:grpSp>
        <p:nvGrpSpPr>
          <p:cNvPr id="5" name="Group 5"/>
          <p:cNvGrpSpPr/>
          <p:nvPr/>
        </p:nvGrpSpPr>
        <p:grpSpPr>
          <a:xfrm>
            <a:off x="-4020693" y="-9152968"/>
            <a:ext cx="24222254" cy="9152970"/>
            <a:chOff x="0" y="0"/>
            <a:chExt cx="32296338" cy="12203960"/>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txBody>
            <a:bodyPr/>
            <a:lstStyle/>
            <a:p>
              <a:endParaRPr lang="fr-FR"/>
            </a:p>
          </p:txBody>
        </p:sp>
      </p:grpSp>
      <p:grpSp>
        <p:nvGrpSpPr>
          <p:cNvPr id="7" name="Group 7"/>
          <p:cNvGrpSpPr/>
          <p:nvPr/>
        </p:nvGrpSpPr>
        <p:grpSpPr>
          <a:xfrm>
            <a:off x="-5506732" y="10286998"/>
            <a:ext cx="24222254" cy="3289541"/>
            <a:chOff x="0" y="0"/>
            <a:chExt cx="32296338" cy="4386054"/>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txBody>
            <a:bodyPr/>
            <a:lstStyle/>
            <a:p>
              <a:endParaRPr lang="fr-FR"/>
            </a:p>
          </p:txBody>
        </p:sp>
      </p:grpSp>
      <p:grpSp>
        <p:nvGrpSpPr>
          <p:cNvPr id="9" name="Group 9"/>
          <p:cNvGrpSpPr/>
          <p:nvPr/>
        </p:nvGrpSpPr>
        <p:grpSpPr>
          <a:xfrm>
            <a:off x="-4481700" y="-1211763"/>
            <a:ext cx="4481700" cy="17113854"/>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a:p>
          </p:txBody>
        </p:sp>
      </p:grpSp>
      <p:sp>
        <p:nvSpPr>
          <p:cNvPr id="11" name="TextBox 11"/>
          <p:cNvSpPr txBox="1"/>
          <p:nvPr/>
        </p:nvSpPr>
        <p:spPr>
          <a:xfrm>
            <a:off x="1251720" y="1361644"/>
            <a:ext cx="10581359" cy="4859655"/>
          </a:xfrm>
          <a:prstGeom prst="rect">
            <a:avLst/>
          </a:prstGeom>
        </p:spPr>
        <p:txBody>
          <a:bodyPr lIns="0" tIns="0" rIns="0" bIns="0" rtlCol="0" anchor="t">
            <a:spAutoFit/>
          </a:bodyPr>
          <a:lstStyle/>
          <a:p>
            <a:pPr algn="ctr">
              <a:lnSpc>
                <a:spcPts val="37260"/>
              </a:lnSpc>
            </a:pPr>
            <a:r>
              <a:rPr lang="en-US" sz="34500" spc="322" dirty="0">
                <a:solidFill>
                  <a:srgbClr val="E6C8C7"/>
                </a:solidFill>
                <a:latin typeface="TT Rounds Condensed"/>
                <a:ea typeface="TT Rounds Condensed"/>
                <a:cs typeface="TT Rounds Condensed"/>
                <a:sym typeface="TT Rounds Condensed"/>
              </a:rPr>
              <a:t>DAY4</a:t>
            </a:r>
          </a:p>
        </p:txBody>
      </p:sp>
      <p:sp>
        <p:nvSpPr>
          <p:cNvPr id="12" name="TextBox 12"/>
          <p:cNvSpPr txBox="1"/>
          <p:nvPr/>
        </p:nvSpPr>
        <p:spPr>
          <a:xfrm>
            <a:off x="1313714" y="3390138"/>
            <a:ext cx="10581358" cy="1753362"/>
          </a:xfrm>
          <a:prstGeom prst="rect">
            <a:avLst/>
          </a:prstGeom>
        </p:spPr>
        <p:txBody>
          <a:bodyPr lIns="0" tIns="0" rIns="0" bIns="0" rtlCol="0" anchor="t">
            <a:spAutoFit/>
          </a:bodyPr>
          <a:lstStyle/>
          <a:p>
            <a:pPr algn="ctr">
              <a:lnSpc>
                <a:spcPts val="6804"/>
              </a:lnSpc>
            </a:pPr>
            <a:r>
              <a:rPr lang="en-US" sz="6300" b="1" spc="58">
                <a:solidFill>
                  <a:srgbClr val="FFFFFF"/>
                </a:solidFill>
                <a:latin typeface="TT Rounds Condensed Bold"/>
                <a:ea typeface="TT Rounds Condensed Bold"/>
                <a:cs typeface="TT Rounds Condensed Bold"/>
                <a:sym typeface="TT Rounds Condensed Bold"/>
              </a:rPr>
              <a:t>Basic pastry-making techniques</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1.Introduction to Patisserie</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5350764"/>
          </a:xfrm>
          <a:prstGeom prst="rect">
            <a:avLst/>
          </a:prstGeom>
        </p:spPr>
        <p:txBody>
          <a:bodyPr lIns="0" tIns="0" rIns="0" bIns="0" rtlCol="0" anchor="t">
            <a:spAutoFit/>
          </a:bodyPr>
          <a:lstStyle/>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Introduction to the basic ingredients (flour, sugar, eggs, butter, etc.).</a:t>
            </a:r>
          </a:p>
          <a:p>
            <a:pPr marL="1554480" lvl="2" indent="-518160" algn="l">
              <a:lnSpc>
                <a:spcPts val="3888"/>
              </a:lnSpc>
              <a:buAutoNum type="alphaLcPeriod"/>
            </a:pPr>
            <a:r>
              <a:rPr lang="en-US" sz="3600" b="1" i="1" spc="32">
                <a:solidFill>
                  <a:srgbClr val="382B1B"/>
                </a:solidFill>
                <a:latin typeface="TT Rounds Condensed Bold Italics"/>
                <a:ea typeface="TT Rounds Condensed Bold Italics"/>
                <a:cs typeface="TT Rounds Condensed Bold Italics"/>
                <a:sym typeface="TT Rounds Condensed Bold Italics"/>
              </a:rPr>
              <a:t>Flour</a:t>
            </a:r>
            <a:r>
              <a:rPr lang="en-US" sz="3600" i="1" spc="32">
                <a:solidFill>
                  <a:srgbClr val="382B1B"/>
                </a:solidFill>
                <a:latin typeface="TT Rounds Condensed Italics"/>
                <a:ea typeface="TT Rounds Condensed Italics"/>
                <a:cs typeface="TT Rounds Condensed Italics"/>
                <a:sym typeface="TT Rounds Condensed Italics"/>
              </a:rPr>
              <a:t>: Types and uses (T45, T55, etc.).</a:t>
            </a:r>
          </a:p>
          <a:p>
            <a:pPr marL="1554480" lvl="2" indent="-518160" algn="l">
              <a:lnSpc>
                <a:spcPts val="3888"/>
              </a:lnSpc>
              <a:buAutoNum type="alphaLcPeriod"/>
            </a:pPr>
            <a:r>
              <a:rPr lang="en-US" sz="3600" b="1" i="1" spc="32">
                <a:solidFill>
                  <a:srgbClr val="382B1B"/>
                </a:solidFill>
                <a:latin typeface="TT Rounds Condensed Bold Italics"/>
                <a:ea typeface="TT Rounds Condensed Bold Italics"/>
                <a:cs typeface="TT Rounds Condensed Bold Italics"/>
                <a:sym typeface="TT Rounds Condensed Bold Italics"/>
              </a:rPr>
              <a:t>Sugar</a:t>
            </a:r>
            <a:r>
              <a:rPr lang="en-US" sz="3600" i="1" spc="32">
                <a:solidFill>
                  <a:srgbClr val="382B1B"/>
                </a:solidFill>
                <a:latin typeface="TT Rounds Condensed Italics"/>
                <a:ea typeface="TT Rounds Condensed Italics"/>
                <a:cs typeface="TT Rounds Condensed Italics"/>
                <a:sym typeface="TT Rounds Condensed Italics"/>
              </a:rPr>
              <a:t>: Granulated sugar, icing sugar, brown sugar.</a:t>
            </a:r>
          </a:p>
          <a:p>
            <a:pPr marL="1554480" lvl="2" indent="-518160" algn="l">
              <a:lnSpc>
                <a:spcPts val="3888"/>
              </a:lnSpc>
              <a:buAutoNum type="alphaLcPeriod"/>
            </a:pPr>
            <a:r>
              <a:rPr lang="en-US" sz="3600" b="1" i="1" spc="32">
                <a:solidFill>
                  <a:srgbClr val="382B1B"/>
                </a:solidFill>
                <a:latin typeface="TT Rounds Condensed Bold Italics"/>
                <a:ea typeface="TT Rounds Condensed Bold Italics"/>
                <a:cs typeface="TT Rounds Condensed Bold Italics"/>
                <a:sym typeface="TT Rounds Condensed Bold Italics"/>
              </a:rPr>
              <a:t>Eggs</a:t>
            </a:r>
            <a:r>
              <a:rPr lang="en-US" sz="3600" i="1" spc="32">
                <a:solidFill>
                  <a:srgbClr val="382B1B"/>
                </a:solidFill>
                <a:latin typeface="TT Rounds Condensed Italics"/>
                <a:ea typeface="TT Rounds Condensed Italics"/>
                <a:cs typeface="TT Rounds Condensed Italics"/>
                <a:sym typeface="TT Rounds Condensed Italics"/>
              </a:rPr>
              <a:t>: Importance of eggs in pastry-making (binder, leavening).</a:t>
            </a:r>
          </a:p>
          <a:p>
            <a:pPr marL="1554480" lvl="2" indent="-518160" algn="l">
              <a:lnSpc>
                <a:spcPts val="3888"/>
              </a:lnSpc>
              <a:buAutoNum type="alphaLcPeriod"/>
            </a:pPr>
            <a:r>
              <a:rPr lang="en-US" sz="3600" b="1" i="1" spc="32">
                <a:solidFill>
                  <a:srgbClr val="382B1B"/>
                </a:solidFill>
                <a:latin typeface="TT Rounds Condensed Bold Italics"/>
                <a:ea typeface="TT Rounds Condensed Bold Italics"/>
                <a:cs typeface="TT Rounds Condensed Bold Italics"/>
                <a:sym typeface="TT Rounds Condensed Bold Italics"/>
              </a:rPr>
              <a:t>Butter</a:t>
            </a:r>
            <a:r>
              <a:rPr lang="en-US" sz="3600" i="1" spc="32">
                <a:solidFill>
                  <a:srgbClr val="382B1B"/>
                </a:solidFill>
                <a:latin typeface="TT Rounds Condensed Italics"/>
                <a:ea typeface="TT Rounds Condensed Italics"/>
                <a:cs typeface="TT Rounds Condensed Italics"/>
                <a:sym typeface="TT Rounds Condensed Italics"/>
              </a:rPr>
              <a:t>: Sweet butter, semi-salted butter, margarine.</a:t>
            </a:r>
          </a:p>
          <a:p>
            <a:pPr marL="1554480" lvl="2" indent="-518160" algn="l">
              <a:lnSpc>
                <a:spcPts val="3888"/>
              </a:lnSpc>
              <a:buAutoNum type="alphaLcPeriod"/>
            </a:pPr>
            <a:r>
              <a:rPr lang="en-US" sz="3600" b="1" i="1" spc="32">
                <a:solidFill>
                  <a:srgbClr val="382B1B"/>
                </a:solidFill>
                <a:latin typeface="TT Rounds Condensed Bold Italics"/>
                <a:ea typeface="TT Rounds Condensed Bold Italics"/>
                <a:cs typeface="TT Rounds Condensed Bold Italics"/>
                <a:sym typeface="TT Rounds Condensed Bold Italics"/>
              </a:rPr>
              <a:t>Yeast</a:t>
            </a:r>
            <a:r>
              <a:rPr lang="en-US" sz="3600" i="1" spc="32">
                <a:solidFill>
                  <a:srgbClr val="382B1B"/>
                </a:solidFill>
                <a:latin typeface="TT Rounds Condensed Italics"/>
                <a:ea typeface="TT Rounds Condensed Italics"/>
                <a:cs typeface="TT Rounds Condensed Italics"/>
                <a:sym typeface="TT Rounds Condensed Italics"/>
              </a:rPr>
              <a:t>: baking powder, baker's yeast.</a:t>
            </a:r>
          </a:p>
          <a:p>
            <a:pPr marL="1554480" lvl="2" indent="-518160" algn="l">
              <a:lnSpc>
                <a:spcPts val="3888"/>
              </a:lnSpc>
              <a:buAutoNum type="alphaLcPeriod"/>
            </a:pPr>
            <a:r>
              <a:rPr lang="en-US" sz="3600" b="1" i="1" spc="32">
                <a:solidFill>
                  <a:srgbClr val="382B1B"/>
                </a:solidFill>
                <a:latin typeface="TT Rounds Condensed Bold Italics"/>
                <a:ea typeface="TT Rounds Condensed Bold Italics"/>
                <a:cs typeface="TT Rounds Condensed Bold Italics"/>
                <a:sym typeface="TT Rounds Condensed Bold Italics"/>
              </a:rPr>
              <a:t>Other Ingredients </a:t>
            </a:r>
            <a:r>
              <a:rPr lang="en-US" sz="3600" i="1" spc="32">
                <a:solidFill>
                  <a:srgbClr val="382B1B"/>
                </a:solidFill>
                <a:latin typeface="TT Rounds Condensed Italics"/>
                <a:ea typeface="TT Rounds Condensed Italics"/>
                <a:cs typeface="TT Rounds Condensed Italics"/>
                <a:sym typeface="TT Rounds Condensed Italics"/>
              </a:rPr>
              <a:t>: Almond powder, chocolate, milk, cream.</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Specific pastry hygiene rules.</a:t>
            </a:r>
          </a:p>
          <a:p>
            <a:pPr marL="1554480" lvl="2" indent="-518160" algn="l">
              <a:lnSpc>
                <a:spcPts val="3888"/>
              </a:lnSpc>
              <a:buAutoNum type="alphaLcPeriod"/>
            </a:pPr>
            <a:r>
              <a:rPr lang="en-US" sz="3600" i="1" spc="32">
                <a:solidFill>
                  <a:srgbClr val="382B1B"/>
                </a:solidFill>
                <a:latin typeface="TT Rounds Condensed Italics"/>
                <a:ea typeface="TT Rounds Condensed Italics"/>
                <a:cs typeface="TT Rounds Condensed Italics"/>
                <a:sym typeface="TT Rounds Condensed Italics"/>
              </a:rPr>
              <a:t>Hand washing and cleanliness of work surfaces.</a:t>
            </a:r>
          </a:p>
          <a:p>
            <a:pPr marL="1554480" lvl="2" indent="-518160" algn="l">
              <a:lnSpc>
                <a:spcPts val="3888"/>
              </a:lnSpc>
              <a:buAutoNum type="alphaLcPeriod"/>
            </a:pPr>
            <a:r>
              <a:rPr lang="en-US" sz="3600" i="1" spc="32">
                <a:solidFill>
                  <a:srgbClr val="382B1B"/>
                </a:solidFill>
                <a:latin typeface="TT Rounds Condensed Italics"/>
                <a:ea typeface="TT Rounds Condensed Italics"/>
                <a:cs typeface="TT Rounds Condensed Italics"/>
                <a:sym typeface="TT Rounds Condensed Italics"/>
              </a:rPr>
              <a:t>Preservation of ingredients and preparations.</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2. Basic dough</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6808089"/>
          </a:xfrm>
          <a:prstGeom prst="rect">
            <a:avLst/>
          </a:prstGeom>
        </p:spPr>
        <p:txBody>
          <a:bodyPr lIns="0" tIns="0" rIns="0" bIns="0" rtlCol="0" anchor="t">
            <a:spAutoFit/>
          </a:bodyPr>
          <a:lstStyle/>
          <a:p>
            <a:pPr algn="l">
              <a:lnSpc>
                <a:spcPts val="3888"/>
              </a:lnSpc>
            </a:pPr>
            <a:r>
              <a:rPr lang="en-US" sz="3600" b="1" i="1" u="sng" spc="32">
                <a:solidFill>
                  <a:srgbClr val="382B1B"/>
                </a:solidFill>
                <a:latin typeface="TT Rounds Condensed Bold Italics"/>
                <a:ea typeface="TT Rounds Condensed Bold Italics"/>
                <a:cs typeface="TT Rounds Condensed Bold Italics"/>
                <a:sym typeface="TT Rounds Condensed Bold Italics"/>
                <a:hlinkClick r:id="rId3" tooltip="https://webtv.hotellerie-restauration.ac-versailles.fr/Pate-brisee-methode-inversee"/>
              </a:rPr>
              <a:t>Shortcrust pastry</a:t>
            </a:r>
          </a:p>
          <a:p>
            <a:pPr algn="l">
              <a:lnSpc>
                <a:spcPts val="3888"/>
              </a:lnSpc>
            </a:pPr>
            <a:r>
              <a:rPr lang="en-US" sz="3600" b="1" i="1" u="sng" spc="32">
                <a:solidFill>
                  <a:srgbClr val="382B1B"/>
                </a:solidFill>
                <a:latin typeface="TT Rounds Condensed Bold Italics"/>
                <a:ea typeface="TT Rounds Condensed Bold Italics"/>
                <a:cs typeface="TT Rounds Condensed Bold Italics"/>
                <a:sym typeface="TT Rounds Condensed Bold Italics"/>
                <a:hlinkClick r:id="rId4" tooltip="https://webtv.hotellerie-restauration.ac-versailles.fr/Shortcrust-pastry"/>
              </a:rPr>
              <a:t>Shortcrust Pastry</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Demonstration</a:t>
            </a:r>
            <a:r>
              <a:rPr lang="en-US" sz="3600" i="1" spc="32">
                <a:solidFill>
                  <a:srgbClr val="382B1B"/>
                </a:solidFill>
                <a:latin typeface="TT Rounds Condensed Italics"/>
                <a:ea typeface="TT Rounds Condensed Italics"/>
                <a:cs typeface="TT Rounds Condensed Italics"/>
                <a:sym typeface="TT Rounds Condensed Italics"/>
              </a:rPr>
              <a:t>: </a:t>
            </a:r>
            <a:r>
              <a:rPr lang="en-US" sz="3600" i="1" u="sng" spc="32">
                <a:solidFill>
                  <a:srgbClr val="382B1B"/>
                </a:solidFill>
                <a:latin typeface="TT Rounds Condensed Italics"/>
                <a:ea typeface="TT Rounds Condensed Italics"/>
                <a:cs typeface="TT Rounds Condensed Italics"/>
                <a:sym typeface="TT Rounds Condensed Italics"/>
                <a:hlinkClick r:id="rId5" tooltip="https://www.youtube.com/watch?v=IkM0xy-ajh0"/>
              </a:rPr>
              <a:t>sanding</a:t>
            </a:r>
            <a:r>
              <a:rPr lang="en-US" sz="3600" i="1" spc="32">
                <a:solidFill>
                  <a:srgbClr val="382B1B"/>
                </a:solidFill>
                <a:latin typeface="TT Rounds Condensed Italics"/>
                <a:ea typeface="TT Rounds Condensed Italics"/>
                <a:cs typeface="TT Rounds Condensed Italics"/>
                <a:sym typeface="TT Rounds Condensed Italics"/>
              </a:rPr>
              <a:t> and </a:t>
            </a:r>
            <a:r>
              <a:rPr lang="en-US" sz="3600" i="1" u="sng" spc="32">
                <a:solidFill>
                  <a:srgbClr val="382B1B"/>
                </a:solidFill>
                <a:latin typeface="TT Rounds Condensed Italics"/>
                <a:ea typeface="TT Rounds Condensed Italics"/>
                <a:cs typeface="TT Rounds Condensed Italics"/>
                <a:sym typeface="TT Rounds Condensed Italics"/>
                <a:hlinkClick r:id="rId6" tooltip="https://webtv.hotellerie-restauration.ac-versailles.fr/spip.php?page=iframe-video&amp;id_article=527"/>
              </a:rPr>
              <a:t>milling</a:t>
            </a:r>
            <a:r>
              <a:rPr lang="en-US" sz="3600" i="1" spc="32">
                <a:solidFill>
                  <a:srgbClr val="382B1B"/>
                </a:solidFill>
                <a:latin typeface="TT Rounds Condensed Italics"/>
                <a:ea typeface="TT Rounds Condensed Italics"/>
                <a:cs typeface="TT Rounds Condensed Italics"/>
                <a:sym typeface="TT Rounds Condensed Italics"/>
              </a:rPr>
              <a:t> techniques.</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Practical</a:t>
            </a:r>
            <a:r>
              <a:rPr lang="en-US" sz="3600" i="1" spc="32">
                <a:solidFill>
                  <a:srgbClr val="382B1B"/>
                </a:solidFill>
                <a:latin typeface="TT Rounds Condensed Italics"/>
                <a:ea typeface="TT Rounds Condensed Italics"/>
                <a:cs typeface="TT Rounds Condensed Italics"/>
                <a:sym typeface="TT Rounds Condensed Italics"/>
              </a:rPr>
              <a:t>: Making individual fruit tarts.</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Tip</a:t>
            </a:r>
            <a:r>
              <a:rPr lang="en-US" sz="3600" i="1" spc="32">
                <a:solidFill>
                  <a:srgbClr val="382B1B"/>
                </a:solidFill>
                <a:latin typeface="TT Rounds Condensed Italics"/>
                <a:ea typeface="TT Rounds Condensed Italics"/>
                <a:cs typeface="TT Rounds Condensed Italics"/>
                <a:sym typeface="TT Rounds Condensed Italics"/>
              </a:rPr>
              <a:t>: How to avoid the pastry shrinking.</a:t>
            </a:r>
          </a:p>
          <a:p>
            <a:pPr algn="l">
              <a:lnSpc>
                <a:spcPts val="3888"/>
              </a:lnSpc>
            </a:pPr>
            <a:r>
              <a:rPr lang="en-US" sz="3600" b="1" i="1" u="sng" spc="32">
                <a:solidFill>
                  <a:srgbClr val="382B1B"/>
                </a:solidFill>
                <a:latin typeface="TT Rounds Condensed Bold Italics"/>
                <a:ea typeface="TT Rounds Condensed Bold Italics"/>
                <a:cs typeface="TT Rounds Condensed Bold Italics"/>
                <a:sym typeface="TT Rounds Condensed Bold Italics"/>
                <a:hlinkClick r:id="rId7" tooltip="https://webtv.hotellerie-restauration.ac-versailles.fr/La-pate-feuilletee"/>
              </a:rPr>
              <a:t>Puff pastry</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Demonstration</a:t>
            </a:r>
            <a:r>
              <a:rPr lang="en-US" sz="3600" i="1" spc="32">
                <a:solidFill>
                  <a:srgbClr val="382B1B"/>
                </a:solidFill>
                <a:latin typeface="TT Rounds Condensed Italics"/>
                <a:ea typeface="TT Rounds Condensed Italics"/>
                <a:cs typeface="TT Rounds Condensed Italics"/>
                <a:sym typeface="TT Rounds Condensed Italics"/>
              </a:rPr>
              <a:t>: Tempering, twisting and folding.</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Practical</a:t>
            </a:r>
            <a:r>
              <a:rPr lang="en-US" sz="3600" i="1" spc="32">
                <a:solidFill>
                  <a:srgbClr val="382B1B"/>
                </a:solidFill>
                <a:latin typeface="TT Rounds Condensed Italics"/>
                <a:ea typeface="TT Rounds Condensed Italics"/>
                <a:cs typeface="TT Rounds Condensed Italics"/>
                <a:sym typeface="TT Rounds Condensed Italics"/>
              </a:rPr>
              <a:t>: Making palm trees or apple turnovers.</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Tip</a:t>
            </a:r>
            <a:r>
              <a:rPr lang="en-US" sz="3600" i="1" spc="32">
                <a:solidFill>
                  <a:srgbClr val="382B1B"/>
                </a:solidFill>
                <a:latin typeface="TT Rounds Condensed Italics"/>
                <a:ea typeface="TT Rounds Condensed Italics"/>
                <a:cs typeface="TT Rounds Condensed Italics"/>
                <a:sym typeface="TT Rounds Condensed Italics"/>
              </a:rPr>
              <a:t>: Techniques for obtaining an even, crisp puff pastry.</a:t>
            </a:r>
          </a:p>
          <a:p>
            <a:pPr algn="l">
              <a:lnSpc>
                <a:spcPts val="3888"/>
              </a:lnSpc>
            </a:pPr>
            <a:r>
              <a:rPr lang="en-US" sz="3600" b="1" i="1" u="sng" spc="32">
                <a:solidFill>
                  <a:srgbClr val="382B1B"/>
                </a:solidFill>
                <a:latin typeface="TT Rounds Condensed Bold Italics"/>
                <a:ea typeface="TT Rounds Condensed Bold Italics"/>
                <a:cs typeface="TT Rounds Condensed Bold Italics"/>
                <a:sym typeface="TT Rounds Condensed Bold Italics"/>
                <a:hlinkClick r:id="rId8" tooltip="https://webtv.hotellerie-restauration.ac-versailles.fr/La-pate-a-choux-au-lait-et-dessechee"/>
              </a:rPr>
              <a:t>Choux pastry</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Demonstration</a:t>
            </a:r>
            <a:r>
              <a:rPr lang="en-US" sz="3600" i="1" spc="32">
                <a:solidFill>
                  <a:srgbClr val="382B1B"/>
                </a:solidFill>
                <a:latin typeface="TT Rounds Condensed Italics"/>
                <a:ea typeface="TT Rounds Condensed Italics"/>
                <a:cs typeface="TT Rounds Condensed Italics"/>
                <a:sym typeface="TT Rounds Condensed Italics"/>
              </a:rPr>
              <a:t>: Cooking the panade and incorporating the eggs.</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Practical</a:t>
            </a:r>
            <a:r>
              <a:rPr lang="en-US" sz="3600" i="1" spc="32">
                <a:solidFill>
                  <a:srgbClr val="382B1B"/>
                </a:solidFill>
                <a:latin typeface="TT Rounds Condensed Italics"/>
                <a:ea typeface="TT Rounds Condensed Italics"/>
                <a:cs typeface="TT Rounds Condensed Italics"/>
                <a:sym typeface="TT Rounds Condensed Italics"/>
              </a:rPr>
              <a:t>: making cream puffs and eclairs.</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Tip</a:t>
            </a:r>
            <a:r>
              <a:rPr lang="en-US" sz="3600" i="1" spc="32">
                <a:solidFill>
                  <a:srgbClr val="382B1B"/>
                </a:solidFill>
                <a:latin typeface="TT Rounds Condensed Italics"/>
                <a:ea typeface="TT Rounds Condensed Italics"/>
                <a:cs typeface="TT Rounds Condensed Italics"/>
                <a:sym typeface="TT Rounds Condensed Italics"/>
              </a:rPr>
              <a:t>: How to obtain plump, even cabbages.</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1356512"/>
          </a:xfrm>
          <a:prstGeom prst="rect">
            <a:avLst/>
          </a:prstGeom>
        </p:spPr>
        <p:txBody>
          <a:bodyPr lIns="0" tIns="0" rIns="0" bIns="0" rtlCol="0" anchor="t">
            <a:spAutoFit/>
          </a:bodyPr>
          <a:lstStyle/>
          <a:p>
            <a:pPr algn="l">
              <a:lnSpc>
                <a:spcPts val="5248"/>
              </a:lnSpc>
            </a:pPr>
            <a:r>
              <a:rPr lang="en-US" sz="5400" b="1" spc="48">
                <a:solidFill>
                  <a:srgbClr val="382B1B"/>
                </a:solidFill>
                <a:latin typeface="TT Rounds Condensed Bold"/>
                <a:ea typeface="TT Rounds Condensed Bold"/>
                <a:cs typeface="TT Rounds Condensed Bold"/>
                <a:sym typeface="TT Rounds Condensed Bold"/>
              </a:rPr>
              <a:t>3. Preparation of creams and fillings</a:t>
            </a:r>
          </a:p>
          <a:p>
            <a:pPr algn="l">
              <a:lnSpc>
                <a:spcPts val="5248"/>
              </a:lnSpc>
            </a:pPr>
            <a:endParaRPr lang="en-US" sz="5400" b="1" spc="48">
              <a:solidFill>
                <a:srgbClr val="382B1B"/>
              </a:solidFill>
              <a:latin typeface="TT Rounds Condensed Bold"/>
              <a:ea typeface="TT Rounds Condensed Bold"/>
              <a:cs typeface="TT Rounds Condensed Bold"/>
              <a:sym typeface="TT Rounds Condensed Bold"/>
            </a:endParaRP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4864989"/>
          </a:xfrm>
          <a:prstGeom prst="rect">
            <a:avLst/>
          </a:prstGeom>
        </p:spPr>
        <p:txBody>
          <a:bodyPr lIns="0" tIns="0" rIns="0" bIns="0" rtlCol="0" anchor="t">
            <a:spAutoFit/>
          </a:bodyPr>
          <a:lstStyle/>
          <a:p>
            <a:pPr marL="777240" lvl="1" indent="-388620" algn="l">
              <a:lnSpc>
                <a:spcPts val="3888"/>
              </a:lnSpc>
              <a:buAutoNum type="arabicPeriod"/>
            </a:pPr>
            <a:r>
              <a:rPr lang="en-US" sz="3600" b="1" i="1" u="sng" spc="32">
                <a:solidFill>
                  <a:srgbClr val="382B1B"/>
                </a:solidFill>
                <a:latin typeface="TT Rounds Condensed Bold Italics"/>
                <a:ea typeface="TT Rounds Condensed Bold Italics"/>
                <a:cs typeface="TT Rounds Condensed Bold Italics"/>
                <a:sym typeface="TT Rounds Condensed Bold Italics"/>
                <a:hlinkClick r:id="rId3" tooltip="https://webtv.hotellerie-restauration.ac-versailles.fr/Creme-patissiere"/>
              </a:rPr>
              <a:t>Pastry cream</a:t>
            </a:r>
          </a:p>
          <a:p>
            <a:pPr marL="1554480" lvl="2" indent="-51816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Demonstration</a:t>
            </a:r>
            <a:r>
              <a:rPr lang="en-US" sz="3600" i="1" spc="32">
                <a:solidFill>
                  <a:srgbClr val="382B1B"/>
                </a:solidFill>
                <a:latin typeface="TT Rounds Condensed Italics"/>
                <a:ea typeface="TT Rounds Condensed Italics"/>
                <a:cs typeface="TT Rounds Condensed Italics"/>
                <a:sym typeface="TT Rounds Condensed Italics"/>
              </a:rPr>
              <a:t>: Cooking cream and tips for avoiding lumps.</a:t>
            </a:r>
          </a:p>
          <a:p>
            <a:pPr marL="1554480" lvl="2" indent="-51816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Practical</a:t>
            </a:r>
            <a:r>
              <a:rPr lang="en-US" sz="3600" i="1" spc="32">
                <a:solidFill>
                  <a:srgbClr val="382B1B"/>
                </a:solidFill>
                <a:latin typeface="TT Rounds Condensed Italics"/>
                <a:ea typeface="TT Rounds Condensed Italics"/>
                <a:cs typeface="TT Rounds Condensed Italics"/>
                <a:sym typeface="TT Rounds Condensed Italics"/>
              </a:rPr>
              <a:t>: Making small filled choux pastries.</a:t>
            </a:r>
          </a:p>
          <a:p>
            <a:pPr marL="777240" lvl="1" indent="-388620" algn="l">
              <a:lnSpc>
                <a:spcPts val="3888"/>
              </a:lnSpc>
              <a:buAutoNum type="arabicPeriod"/>
            </a:pPr>
            <a:r>
              <a:rPr lang="en-US" sz="3600" b="1" i="1" u="sng" spc="32">
                <a:solidFill>
                  <a:srgbClr val="382B1B"/>
                </a:solidFill>
                <a:latin typeface="TT Rounds Condensed Bold Italics"/>
                <a:ea typeface="TT Rounds Condensed Bold Italics"/>
                <a:cs typeface="TT Rounds Condensed Bold Italics"/>
                <a:sym typeface="TT Rounds Condensed Bold Italics"/>
                <a:hlinkClick r:id="rId4" tooltip="https://webtv.hotellerie-restauration.ac-versailles.fr/Creme-Chantilly"/>
              </a:rPr>
              <a:t>Chantilly cream</a:t>
            </a:r>
          </a:p>
          <a:p>
            <a:pPr algn="l">
              <a:lnSpc>
                <a:spcPts val="3888"/>
              </a:lnSpc>
            </a:pPr>
            <a:r>
              <a:rPr lang="en-US" sz="3600" b="1" i="1" u="sng" spc="32">
                <a:solidFill>
                  <a:srgbClr val="382B1B"/>
                </a:solidFill>
                <a:latin typeface="TT Rounds Condensed Bold Italics"/>
                <a:ea typeface="TT Rounds Condensed Bold Italics"/>
                <a:cs typeface="TT Rounds Condensed Bold Italics"/>
                <a:sym typeface="TT Rounds Condensed Bold Italics"/>
                <a:hlinkClick r:id="rId5" tooltip="https://webtv.hotellerie-restauration.ac-versailles.fr/Sweetened-whipped-cream"/>
              </a:rPr>
              <a:t>Sweetened Whipped cream</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Demonstration</a:t>
            </a:r>
            <a:r>
              <a:rPr lang="en-US" sz="3600" i="1" spc="32">
                <a:solidFill>
                  <a:srgbClr val="382B1B"/>
                </a:solidFill>
                <a:latin typeface="TT Rounds Condensed Italics"/>
                <a:ea typeface="TT Rounds Condensed Italics"/>
                <a:cs typeface="TT Rounds Condensed Italics"/>
                <a:sym typeface="TT Rounds Condensed Italics"/>
              </a:rPr>
              <a:t>: Techniques for whipping up a perfect whipped cream.</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Practical</a:t>
            </a:r>
            <a:r>
              <a:rPr lang="en-US" sz="3600" i="1" spc="32">
                <a:solidFill>
                  <a:srgbClr val="382B1B"/>
                </a:solidFill>
                <a:latin typeface="TT Rounds Condensed Italics"/>
                <a:ea typeface="TT Rounds Condensed Italics"/>
                <a:cs typeface="TT Rounds Condensed Italics"/>
                <a:sym typeface="TT Rounds Condensed Italics"/>
              </a:rPr>
              <a:t>: To garnish desserts with whipped cream.</a:t>
            </a:r>
          </a:p>
          <a:p>
            <a:pPr marL="777240" lvl="1" indent="-388620" algn="l">
              <a:lnSpc>
                <a:spcPts val="3888"/>
              </a:lnSpc>
              <a:buAutoNum type="arabicPeriod"/>
            </a:pPr>
            <a:r>
              <a:rPr lang="en-US" sz="3600" b="1" i="1" u="sng" spc="32">
                <a:solidFill>
                  <a:srgbClr val="382B1B"/>
                </a:solidFill>
                <a:latin typeface="TT Rounds Condensed Bold Italics"/>
                <a:ea typeface="TT Rounds Condensed Bold Italics"/>
                <a:cs typeface="TT Rounds Condensed Bold Italics"/>
                <a:sym typeface="TT Rounds Condensed Bold Italics"/>
                <a:hlinkClick r:id="rId6" tooltip="https://webtv.hotellerie-restauration.ac-versailles.fr/spip.php?page=iframe-video&amp;id_article=1327"/>
              </a:rPr>
              <a:t>Ganache</a:t>
            </a:r>
          </a:p>
          <a:p>
            <a:pPr marL="1554480" lvl="2" indent="-51816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Demonstration</a:t>
            </a:r>
            <a:r>
              <a:rPr lang="en-US" sz="3600" i="1" spc="32">
                <a:solidFill>
                  <a:srgbClr val="382B1B"/>
                </a:solidFill>
                <a:latin typeface="TT Rounds Condensed Italics"/>
                <a:ea typeface="TT Rounds Condensed Italics"/>
                <a:cs typeface="TT Rounds Condensed Italics"/>
                <a:sym typeface="TT Rounds Condensed Italics"/>
              </a:rPr>
              <a:t>: Preparing the ganache for filling and icing.</a:t>
            </a:r>
          </a:p>
          <a:p>
            <a:pPr algn="l">
              <a:lnSpc>
                <a:spcPts val="3888"/>
              </a:lnSpc>
            </a:pPr>
            <a:r>
              <a:rPr lang="en-US" sz="3600" b="1" i="1" spc="32">
                <a:solidFill>
                  <a:srgbClr val="382B1B"/>
                </a:solidFill>
                <a:latin typeface="TT Rounds Condensed Bold Italics"/>
                <a:ea typeface="TT Rounds Condensed Bold Italics"/>
                <a:cs typeface="TT Rounds Condensed Bold Italics"/>
                <a:sym typeface="TT Rounds Condensed Bold Italics"/>
              </a:rPr>
              <a:t>Practical</a:t>
            </a:r>
            <a:r>
              <a:rPr lang="en-US" sz="3600" i="1" spc="32">
                <a:solidFill>
                  <a:srgbClr val="382B1B"/>
                </a:solidFill>
                <a:latin typeface="TT Rounds Condensed Italics"/>
                <a:ea typeface="TT Rounds Condensed Italics"/>
                <a:cs typeface="TT Rounds Condensed Italics"/>
                <a:sym typeface="TT Rounds Condensed Italics"/>
              </a:rPr>
              <a:t>: Making chocolate truffles.</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4. Making Classic Desserts</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5501506"/>
          </a:xfrm>
          <a:prstGeom prst="rect">
            <a:avLst/>
          </a:prstGeom>
        </p:spPr>
        <p:txBody>
          <a:bodyPr lIns="0" tIns="0" rIns="0" bIns="0" rtlCol="0" anchor="t">
            <a:spAutoFit/>
          </a:bodyPr>
          <a:lstStyle/>
          <a:p>
            <a:pPr marL="777240" lvl="1" indent="-388620" algn="l">
              <a:lnSpc>
                <a:spcPts val="3888"/>
              </a:lnSpc>
              <a:buAutoNum type="arabicPeriod"/>
            </a:pPr>
            <a:r>
              <a:rPr lang="en-US" sz="3600" b="1" i="1" u="sng" spc="32" dirty="0">
                <a:solidFill>
                  <a:srgbClr val="382B1B"/>
                </a:solidFill>
                <a:latin typeface="TT Rounds Condensed Bold Italics"/>
                <a:ea typeface="TT Rounds Condensed Bold Italics"/>
                <a:cs typeface="TT Rounds Condensed Bold Italics"/>
                <a:sym typeface="TT Rounds Condensed Bold Italics"/>
                <a:hlinkClick r:id="rId3" tooltip="https://fiches.hotellerie-restauration.ac-versailles.fr/fiche/178/jouer"/>
              </a:rPr>
              <a:t>Fruit Tart</a:t>
            </a:r>
          </a:p>
          <a:p>
            <a:pPr marL="1554480" lvl="2" indent="-518160" algn="l">
              <a:lnSpc>
                <a:spcPts val="3888"/>
              </a:lnSpc>
              <a:buFont typeface="Arial"/>
              <a:buChar char="⚬"/>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Demonstration</a:t>
            </a:r>
            <a:r>
              <a:rPr lang="en-US" sz="3600" i="1" spc="32" dirty="0">
                <a:solidFill>
                  <a:srgbClr val="382B1B"/>
                </a:solidFill>
                <a:latin typeface="TT Rounds Condensed Italics"/>
                <a:ea typeface="TT Rounds Condensed Italics"/>
                <a:cs typeface="TT Rounds Condensed Italics"/>
                <a:sym typeface="TT Rounds Condensed Italics"/>
              </a:rPr>
              <a:t>: Assembling the tart with pastry cream and fresh fruit.</a:t>
            </a:r>
          </a:p>
          <a:p>
            <a:pPr marL="1554480" lvl="2" indent="-518160" algn="l">
              <a:lnSpc>
                <a:spcPts val="3888"/>
              </a:lnSpc>
              <a:buFont typeface="Arial"/>
              <a:buChar char="⚬"/>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Practical</a:t>
            </a:r>
            <a:r>
              <a:rPr lang="en-US" sz="3600" i="1" spc="32" dirty="0">
                <a:solidFill>
                  <a:srgbClr val="382B1B"/>
                </a:solidFill>
                <a:latin typeface="TT Rounds Condensed Italics"/>
                <a:ea typeface="TT Rounds Condensed Italics"/>
                <a:cs typeface="TT Rounds Condensed Italics"/>
                <a:sym typeface="TT Rounds Condensed Italics"/>
              </a:rPr>
              <a:t>: Each participant makes their own fruit tart.</a:t>
            </a:r>
          </a:p>
          <a:p>
            <a:pPr marL="777240" lvl="1" indent="-388620" algn="l">
              <a:lnSpc>
                <a:spcPts val="3888"/>
              </a:lnSpc>
              <a:buAutoNum type="arabicPeriod"/>
            </a:pPr>
            <a:r>
              <a:rPr lang="en-US" sz="3600" b="1" i="1" u="sng" spc="32" dirty="0">
                <a:solidFill>
                  <a:srgbClr val="382B1B"/>
                </a:solidFill>
                <a:latin typeface="TT Rounds Condensed Bold Italics"/>
                <a:ea typeface="TT Rounds Condensed Bold Italics"/>
                <a:cs typeface="TT Rounds Condensed Bold Italics"/>
                <a:sym typeface="TT Rounds Condensed Bold Italics"/>
                <a:hlinkClick r:id="rId4" tooltip="https://fiches.hotellerie-restauration.ac-versailles.fr/fiche/128/jouer"/>
              </a:rPr>
              <a:t>Chocolate or coffee éclairs</a:t>
            </a:r>
          </a:p>
          <a:p>
            <a:pPr marL="1554480" lvl="2" indent="-518160" algn="l">
              <a:lnSpc>
                <a:spcPts val="3888"/>
              </a:lnSpc>
              <a:buFont typeface="Arial"/>
              <a:buChar char="⚬"/>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Demonstration</a:t>
            </a:r>
            <a:r>
              <a:rPr lang="en-US" sz="3600" i="1" spc="32" dirty="0">
                <a:solidFill>
                  <a:srgbClr val="382B1B"/>
                </a:solidFill>
                <a:latin typeface="TT Rounds Condensed Italics"/>
                <a:ea typeface="TT Rounds Condensed Italics"/>
                <a:cs typeface="TT Rounds Condensed Italics"/>
                <a:sym typeface="TT Rounds Condensed Italics"/>
              </a:rPr>
              <a:t>: filling eclairs with chocolate custard and icing.</a:t>
            </a:r>
          </a:p>
          <a:p>
            <a:pPr marL="1554480" lvl="2" indent="-518160" algn="l">
              <a:lnSpc>
                <a:spcPts val="3888"/>
              </a:lnSpc>
              <a:buFont typeface="Arial"/>
              <a:buChar char="⚬"/>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Practical</a:t>
            </a:r>
            <a:r>
              <a:rPr lang="en-US" sz="3600" i="1" spc="32" dirty="0">
                <a:solidFill>
                  <a:srgbClr val="382B1B"/>
                </a:solidFill>
                <a:latin typeface="TT Rounds Condensed Italics"/>
                <a:ea typeface="TT Rounds Condensed Italics"/>
                <a:cs typeface="TT Rounds Condensed Italics"/>
                <a:sym typeface="TT Rounds Condensed Italics"/>
              </a:rPr>
              <a:t>: Making individual eclairs.</a:t>
            </a:r>
          </a:p>
          <a:p>
            <a:pPr marL="777240" lvl="1" indent="-388620" algn="l">
              <a:lnSpc>
                <a:spcPts val="3888"/>
              </a:lnSpc>
              <a:buAutoNum type="arabicPeriod"/>
            </a:pPr>
            <a:r>
              <a:rPr lang="en-US" sz="3600" b="1" i="1" u="sng" spc="32" dirty="0">
                <a:solidFill>
                  <a:srgbClr val="382B1B"/>
                </a:solidFill>
                <a:latin typeface="TT Rounds Condensed Bold Italics"/>
                <a:ea typeface="TT Rounds Condensed Bold Italics"/>
                <a:cs typeface="TT Rounds Condensed Bold Italics"/>
                <a:sym typeface="TT Rounds Condensed Bold Italics"/>
                <a:hlinkClick r:id="rId5" tooltip="https://fiches.hotellerie-restauration.ac-versailles.fr/fiche/127/jouer"/>
              </a:rPr>
              <a:t>Cream puffs</a:t>
            </a:r>
          </a:p>
          <a:p>
            <a:pPr marL="1554480" lvl="2" indent="-518160" algn="l">
              <a:lnSpc>
                <a:spcPts val="3888"/>
              </a:lnSpc>
              <a:buFont typeface="Arial"/>
              <a:buChar char="⚬"/>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Demonstration</a:t>
            </a:r>
            <a:r>
              <a:rPr lang="en-US" sz="3600" i="1" spc="32" dirty="0">
                <a:solidFill>
                  <a:srgbClr val="382B1B"/>
                </a:solidFill>
                <a:latin typeface="TT Rounds Condensed Italics"/>
                <a:ea typeface="TT Rounds Condensed Italics"/>
                <a:cs typeface="TT Rounds Condensed Italics"/>
                <a:sym typeface="TT Rounds Condensed Italics"/>
              </a:rPr>
              <a:t>: Garnishing the choux pastries with whipped or custard cream.</a:t>
            </a:r>
          </a:p>
          <a:p>
            <a:pPr marL="1554480" lvl="2" indent="-518160" algn="l">
              <a:lnSpc>
                <a:spcPts val="3888"/>
              </a:lnSpc>
              <a:buFont typeface="Arial"/>
              <a:buChar char="⚬"/>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Practical</a:t>
            </a:r>
            <a:r>
              <a:rPr lang="en-US" sz="3600" i="1" spc="32" dirty="0">
                <a:solidFill>
                  <a:srgbClr val="382B1B"/>
                </a:solidFill>
                <a:latin typeface="TT Rounds Condensed Italics"/>
                <a:ea typeface="TT Rounds Condensed Italics"/>
                <a:cs typeface="TT Rounds Condensed Italics"/>
                <a:sym typeface="TT Rounds Condensed Italics"/>
              </a:rPr>
              <a:t>: Make choux pastries and decorate with icing sugar or fondant.</a:t>
            </a:r>
          </a:p>
          <a:p>
            <a:pPr marL="1554480" lvl="2" indent="-518160" algn="l">
              <a:lnSpc>
                <a:spcPts val="3888"/>
              </a:lnSpc>
              <a:buFont typeface="Arial"/>
              <a:buChar char="⚬"/>
            </a:pPr>
            <a:endParaRPr lang="en-US" sz="3600" i="1" spc="32" dirty="0">
              <a:solidFill>
                <a:srgbClr val="382B1B"/>
              </a:solidFill>
              <a:latin typeface="TT Rounds Condensed Italics"/>
              <a:ea typeface="TT Rounds Condensed Italics"/>
              <a:cs typeface="TT Rounds Condensed Italics"/>
              <a:sym typeface="TT Rounds Condensed Italics"/>
            </a:endParaRPr>
          </a:p>
          <a:p>
            <a:pPr algn="l">
              <a:lnSpc>
                <a:spcPts val="3888"/>
              </a:lnSpc>
            </a:pPr>
            <a:endParaRPr lang="en-US" sz="3600" i="1" spc="32" dirty="0">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AutoShape 3"/>
          <p:cNvSpPr/>
          <p:nvPr/>
        </p:nvSpPr>
        <p:spPr>
          <a:xfrm>
            <a:off x="2153831" y="-52872"/>
            <a:ext cx="28575" cy="10308912"/>
          </a:xfrm>
          <a:prstGeom prst="line">
            <a:avLst/>
          </a:prstGeom>
          <a:ln w="19050" cap="rnd">
            <a:solidFill>
              <a:srgbClr val="B6D1E1"/>
            </a:solidFill>
            <a:prstDash val="solid"/>
            <a:headEnd type="none" w="sm" len="sm"/>
            <a:tailEnd type="none" w="sm" len="sm"/>
          </a:ln>
        </p:spPr>
        <p:txBody>
          <a:bodyPr/>
          <a:lstStyle/>
          <a:p>
            <a:endParaRPr lang="fr-FR"/>
          </a:p>
        </p:txBody>
      </p:sp>
      <p:grpSp>
        <p:nvGrpSpPr>
          <p:cNvPr id="4" name="Group 4"/>
          <p:cNvGrpSpPr/>
          <p:nvPr/>
        </p:nvGrpSpPr>
        <p:grpSpPr>
          <a:xfrm>
            <a:off x="1028700" y="621170"/>
            <a:ext cx="2679858" cy="2763139"/>
            <a:chOff x="0" y="0"/>
            <a:chExt cx="3573144" cy="3684186"/>
          </a:xfrm>
        </p:grpSpPr>
        <p:sp>
          <p:nvSpPr>
            <p:cNvPr id="5" name="Freeform 5"/>
            <p:cNvSpPr/>
            <p:nvPr/>
          </p:nvSpPr>
          <p:spPr>
            <a:xfrm>
              <a:off x="-159004" y="-60325"/>
              <a:ext cx="3973576" cy="3893185"/>
            </a:xfrm>
            <a:custGeom>
              <a:avLst/>
              <a:gdLst/>
              <a:ahLst/>
              <a:cxnLst/>
              <a:rect l="l" t="t" r="r" b="b"/>
              <a:pathLst>
                <a:path w="3973576" h="3893185">
                  <a:moveTo>
                    <a:pt x="2322576" y="146685"/>
                  </a:moveTo>
                  <a:cubicBezTo>
                    <a:pt x="1847215" y="4699"/>
                    <a:pt x="1350518" y="0"/>
                    <a:pt x="972058" y="425704"/>
                  </a:cubicBezTo>
                  <a:cubicBezTo>
                    <a:pt x="605409" y="837311"/>
                    <a:pt x="252984" y="1501902"/>
                    <a:pt x="177292" y="2050669"/>
                  </a:cubicBezTo>
                  <a:cubicBezTo>
                    <a:pt x="0" y="3330321"/>
                    <a:pt x="1139952" y="3893185"/>
                    <a:pt x="2291842" y="3711067"/>
                  </a:cubicBezTo>
                  <a:cubicBezTo>
                    <a:pt x="3415284" y="3533648"/>
                    <a:pt x="3973576" y="2060194"/>
                    <a:pt x="3632962" y="1009904"/>
                  </a:cubicBezTo>
                  <a:cubicBezTo>
                    <a:pt x="3531235" y="692912"/>
                    <a:pt x="3235579" y="543941"/>
                    <a:pt x="2956560" y="406781"/>
                  </a:cubicBezTo>
                  <a:cubicBezTo>
                    <a:pt x="2755519" y="307467"/>
                    <a:pt x="2542667" y="212852"/>
                    <a:pt x="2322703" y="146558"/>
                  </a:cubicBezTo>
                  <a:close/>
                </a:path>
              </a:pathLst>
            </a:custGeom>
            <a:solidFill>
              <a:srgbClr val="84BFA4"/>
            </a:solidFill>
          </p:spPr>
          <p:txBody>
            <a:bodyPr/>
            <a:lstStyle/>
            <a:p>
              <a:endParaRPr lang="fr-FR"/>
            </a:p>
          </p:txBody>
        </p:sp>
      </p:grpSp>
      <p:sp>
        <p:nvSpPr>
          <p:cNvPr id="6" name="TextBox 6"/>
          <p:cNvSpPr txBox="1"/>
          <p:nvPr/>
        </p:nvSpPr>
        <p:spPr>
          <a:xfrm>
            <a:off x="2368629" y="3678936"/>
            <a:ext cx="14890671" cy="1464564"/>
          </a:xfrm>
          <a:prstGeom prst="rect">
            <a:avLst/>
          </a:prstGeom>
        </p:spPr>
        <p:txBody>
          <a:bodyPr lIns="0" tIns="0" rIns="0" bIns="0" rtlCol="0" anchor="t">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The rational organisation of kitchen work, often referred to as the rationalised work method, aims to maximise efficiency, productivity and quality in a professional kitchen. Here are the main aspects of this organisation</a:t>
            </a:r>
          </a:p>
        </p:txBody>
      </p:sp>
      <p:sp>
        <p:nvSpPr>
          <p:cNvPr id="7" name="TextBox 7"/>
          <p:cNvSpPr txBox="1"/>
          <p:nvPr/>
        </p:nvSpPr>
        <p:spPr>
          <a:xfrm>
            <a:off x="2368629" y="1285316"/>
            <a:ext cx="8717983" cy="1491996"/>
          </a:xfrm>
          <a:prstGeom prst="rect">
            <a:avLst/>
          </a:prstGeom>
        </p:spPr>
        <p:txBody>
          <a:bodyPr lIns="0" tIns="0" rIns="0" bIns="0" rtlCol="0" anchor="t">
            <a:spAutoFit/>
          </a:bodyPr>
          <a:lstStyle/>
          <a:p>
            <a:pPr algn="l">
              <a:lnSpc>
                <a:spcPts val="5832"/>
              </a:lnSpc>
            </a:pPr>
            <a:r>
              <a:rPr lang="en-US" sz="5400" b="1" spc="50">
                <a:solidFill>
                  <a:srgbClr val="382B1B"/>
                </a:solidFill>
                <a:latin typeface="TT Rounds Condensed Bold"/>
                <a:ea typeface="TT Rounds Condensed Bold"/>
                <a:cs typeface="TT Rounds Condensed Bold"/>
                <a:sym typeface="TT Rounds Condensed Bold"/>
              </a:rPr>
              <a:t>Rational work organisation: definition and practice.</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1. Installation</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5350764"/>
          </a:xfrm>
          <a:prstGeom prst="rect">
            <a:avLst/>
          </a:prstGeom>
        </p:spPr>
        <p:txBody>
          <a:bodyPr lIns="0" tIns="0" rIns="0" bIns="0" rtlCol="0" anchor="t">
            <a:spAutoFit/>
          </a:bodyPr>
          <a:lstStyle/>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Preparing the ingredients</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Cutting and preparation in advance: The ingredients are washed, peeled, cut and ready to use before the start of the service.</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Portioning: Ingredients are weighed and measured for recipes, saving time and ensuring precision when cooking.</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Organisation of the Workstation</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Logical arrangements: Utensils, ingredients and equipment are arranged in such a way as to minimise movement.</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Accessibility: frequently used tools within easy reach.</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2. Kitchen Brigade</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5836539"/>
          </a:xfrm>
          <a:prstGeom prst="rect">
            <a:avLst/>
          </a:prstGeom>
        </p:spPr>
        <p:txBody>
          <a:bodyPr lIns="0" tIns="0" rIns="0" bIns="0" rtlCol="0" anchor="t">
            <a:spAutoFit/>
          </a:bodyPr>
          <a:lstStyle/>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Allocation of tasks</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Dedicated stations: Each member of the team has specific responsibilities, for example, a chef saucier, a chef de partie, etc.</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Coordination: Communication and coordination between members of the brigade are essential to ensure a smooth workflow.</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Hierarchy</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Head Chef: Responsible for the entire kitchen, from menu planning to staff supervision.</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Sous-Chef: Assists the head chef and supervises the chefs de partie.</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Chefs de Partie: Specialise in a particular section of the kitchen (e.g. sauces, grills, pastries).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638920"/>
            <a:ext cx="16650918" cy="535076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 Cooking</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Cook food to safe temperatures to destroy bacteria: for example, cook poultry to an internal temperature of 74°C, minced meat to 71°C.</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Cooling</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Cool cooked food quickly: from 60°C to 21°C in less than 2 hours, and from 21°C to 4°C in less than 4 hours.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3. Reheating</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Reheat food to a minimum temperature of 74°C before serving.</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Temperature Control</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3. Workflow</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5350764"/>
          </a:xfrm>
          <a:prstGeom prst="rect">
            <a:avLst/>
          </a:prstGeom>
        </p:spPr>
        <p:txBody>
          <a:bodyPr lIns="0" tIns="0" rIns="0" bIns="0" rtlCol="0" anchor="t">
            <a:spAutoFit/>
          </a:bodyPr>
          <a:lstStyle/>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Logical Task Sequence</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Order of operations: Tasks are carried out in an order that optimises time and the use of equipment.</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Timing: Preparations are timed to ensure that all the elements of a dish are ready at the same time.</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Avoiding Time-outs</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Continuous work: Cooks move from one task to another without interruption, using waiting times (such as cooking) to move on to other preparations.</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Multitasking: Cooks must be able to manage several tasks simultaneously.</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4. Standardisation and Consistency</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5836539"/>
          </a:xfrm>
          <a:prstGeom prst="rect">
            <a:avLst/>
          </a:prstGeom>
        </p:spPr>
        <p:txBody>
          <a:bodyPr lIns="0" tIns="0" rIns="0" bIns="0" rtlCol="0" anchor="t">
            <a:spAutoFit/>
          </a:bodyPr>
          <a:lstStyle/>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Standardised revenue</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Technical Data Sheets: Use of technical data sheets detailing each stage of preparation to guarantee the consistency of the dishes.</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Quality control: Implementation of procedures to check the quality of dishes before they are served.</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Training and Continuing Education</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Initial education: New employees receive training in the establishment's methods and standards.</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Ongoing training: Regular training sessions to improve skills and introduce new techniques.</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5. Inventory and Cost Management</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5350764"/>
          </a:xfrm>
          <a:prstGeom prst="rect">
            <a:avLst/>
          </a:prstGeom>
        </p:spPr>
        <p:txBody>
          <a:bodyPr lIns="0" tIns="0" rIns="0" bIns="0" rtlCol="0" anchor="t">
            <a:spAutoFit/>
          </a:bodyPr>
          <a:lstStyle/>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*Stock control</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Regular stocktaking: Monitoring stocks to avoid wastage and shortages.</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Supply management: Planned orders to ensure ingredient availability while minimising storage costs.</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Calculation of costs</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Cost analysis**: Monitoring ingredient costs and adjusting selling prices to ensure profitability.</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Reducing waste: Implementing strategies to use up leftovers and minimise waste.</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6. Health and safety</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5350764"/>
          </a:xfrm>
          <a:prstGeom prst="rect">
            <a:avLst/>
          </a:prstGeom>
        </p:spPr>
        <p:txBody>
          <a:bodyPr lIns="0" tIns="0" rIns="0" bIns="0" rtlCol="0" anchor="t">
            <a:spAutoFit/>
          </a:bodyPr>
          <a:lstStyle/>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Hygiene standards</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Cleaning and Disinfection: Strict protocols for cleaning workstations, utensils and equipment.</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Temperature control: Monitoring of cooking and storage temperatures to guarantee food safety.</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Safety at work</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Protective equipment: Use of gloves, aprons and safety shoes.</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Safety training: training staff in emergency procedures and good practice to avoid accidents.</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3. Workflow</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5350764"/>
          </a:xfrm>
          <a:prstGeom prst="rect">
            <a:avLst/>
          </a:prstGeom>
        </p:spPr>
        <p:txBody>
          <a:bodyPr lIns="0" tIns="0" rIns="0" bIns="0" rtlCol="0" anchor="t">
            <a:spAutoFit/>
          </a:bodyPr>
          <a:lstStyle/>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Logical Task Sequence</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Order of operations: Tasks are carried out in an order that optimises time and the use of equipment.</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Timing: Preparations are timed to ensure that all the elements of a dish are ready at the same time.</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Avoiding Time-outs</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Continuous work: Cooks move from one task to another without interruption, using waiting times (such as cooking) to move on to other preparations.</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Multitasking: Cooks must be able to manage several tasks simultaneously.</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6501780"/>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Day 5: Basic Pastry-Making Techniques</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1. What are the basic ingredients used in pastry-making?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Flour, sugar, eggs, butter</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Flour, salt, water, yeast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Sugar, milk, eggs, yeast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Butter, flour, water, salt</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2. Which technique is used to prepare a homogeneous and crispy puff pastry?</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a:t>
            </a:r>
            <a:r>
              <a:rPr lang="en-US" sz="3600" b="1" spc="32" dirty="0" err="1">
                <a:solidFill>
                  <a:srgbClr val="382B1B"/>
                </a:solidFill>
                <a:latin typeface="TT Rounds Condensed Bold"/>
                <a:ea typeface="TT Rounds Condensed Bold"/>
                <a:cs typeface="TT Rounds Condensed Bold"/>
                <a:sym typeface="TT Rounds Condensed Bold"/>
              </a:rPr>
              <a:t>Sablage</a:t>
            </a: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Kneading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Laminating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Blanching</a:t>
            </a: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Quiz</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397811210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6501780"/>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Day 4: Basic Pastry-Making Techniques</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3. Which cream is prepared by whipping sweetened cream?</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Pastry cream</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Chantilly cream</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Ganache</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Custard</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4. What is the process of making </a:t>
            </a:r>
            <a:r>
              <a:rPr lang="en-US" sz="3600" b="1" spc="32" dirty="0" err="1">
                <a:solidFill>
                  <a:srgbClr val="382B1B"/>
                </a:solidFill>
                <a:latin typeface="TT Rounds Condensed Bold"/>
                <a:ea typeface="TT Rounds Condensed Bold"/>
                <a:cs typeface="TT Rounds Condensed Bold"/>
                <a:sym typeface="TT Rounds Condensed Bold"/>
              </a:rPr>
              <a:t>shortcrust</a:t>
            </a:r>
            <a:r>
              <a:rPr lang="en-US" sz="3600" b="1" spc="32" dirty="0">
                <a:solidFill>
                  <a:srgbClr val="382B1B"/>
                </a:solidFill>
                <a:latin typeface="TT Rounds Condensed Bold"/>
                <a:ea typeface="TT Rounds Condensed Bold"/>
                <a:cs typeface="TT Rounds Condensed Bold"/>
                <a:sym typeface="TT Rounds Condensed Bold"/>
              </a:rPr>
              <a:t> pastry?</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a:t>
            </a:r>
            <a:r>
              <a:rPr lang="en-US" sz="3600" b="1" spc="32" dirty="0" err="1">
                <a:solidFill>
                  <a:srgbClr val="382B1B"/>
                </a:solidFill>
                <a:latin typeface="TT Rounds Condensed Bold"/>
                <a:ea typeface="TT Rounds Condensed Bold"/>
                <a:cs typeface="TT Rounds Condensed Bold"/>
                <a:sym typeface="TT Rounds Condensed Bold"/>
              </a:rPr>
              <a:t>Sablage</a:t>
            </a:r>
            <a:r>
              <a:rPr lang="en-US" sz="3600" b="1" spc="32" dirty="0">
                <a:solidFill>
                  <a:srgbClr val="382B1B"/>
                </a:solidFill>
                <a:latin typeface="TT Rounds Condensed Bold"/>
                <a:ea typeface="TT Rounds Condensed Bold"/>
                <a:cs typeface="TT Rounds Condensed Bold"/>
                <a:sym typeface="TT Rounds Condensed Bold"/>
              </a:rPr>
              <a:t> and milling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Tempering and folding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Cooking and whipping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Blanching and cooling</a:t>
            </a: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Quiz</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132283483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4001095"/>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Day 4: Basic Pastry-Making Techniques</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5. What is the purpose of using a kitchen thermometer in pastry-making?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To measure ingredient quantities</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To check the doneness of meats</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To ensure the correct temperature of pastries</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To mix ingredients properly</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Quiz</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259752706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6001643"/>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Day 5: Basic Pastry-Making Techniques</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1. What are the basic ingredients used in pastry-making?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Flour, sugar, eggs, butter</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2. Which technique is used to prepare a homogeneous and crispy puff pastry?</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Laminating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3. Which cream is prepared by whipping sweetened cream?</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Chantilly cream</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4. What is the process of making </a:t>
            </a:r>
            <a:r>
              <a:rPr lang="en-US" sz="3600" b="1" spc="32" dirty="0" err="1">
                <a:solidFill>
                  <a:srgbClr val="382B1B"/>
                </a:solidFill>
                <a:latin typeface="TT Rounds Condensed Bold"/>
                <a:ea typeface="TT Rounds Condensed Bold"/>
                <a:cs typeface="TT Rounds Condensed Bold"/>
                <a:sym typeface="TT Rounds Condensed Bold"/>
              </a:rPr>
              <a:t>shortcrust</a:t>
            </a:r>
            <a:r>
              <a:rPr lang="en-US" sz="3600" b="1" spc="32" dirty="0">
                <a:solidFill>
                  <a:srgbClr val="382B1B"/>
                </a:solidFill>
                <a:latin typeface="TT Rounds Condensed Bold"/>
                <a:ea typeface="TT Rounds Condensed Bold"/>
                <a:cs typeface="TT Rounds Condensed Bold"/>
                <a:sym typeface="TT Rounds Condensed Bold"/>
              </a:rPr>
              <a:t> pastry?</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a:t>
            </a:r>
            <a:r>
              <a:rPr lang="en-US" sz="3600" b="1" spc="32" dirty="0" err="1">
                <a:solidFill>
                  <a:srgbClr val="382B1B"/>
                </a:solidFill>
                <a:latin typeface="TT Rounds Condensed Bold"/>
                <a:ea typeface="TT Rounds Condensed Bold"/>
                <a:cs typeface="TT Rounds Condensed Bold"/>
                <a:sym typeface="TT Rounds Condensed Bold"/>
              </a:rPr>
              <a:t>Sablage</a:t>
            </a:r>
            <a:r>
              <a:rPr lang="en-US" sz="3600" b="1" spc="32" dirty="0">
                <a:solidFill>
                  <a:srgbClr val="382B1B"/>
                </a:solidFill>
                <a:latin typeface="TT Rounds Condensed Bold"/>
                <a:ea typeface="TT Rounds Condensed Bold"/>
                <a:cs typeface="TT Rounds Condensed Bold"/>
                <a:sym typeface="TT Rounds Condensed Bold"/>
              </a:rPr>
              <a:t> and milling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5. What is the purpose of using a kitchen thermometer in pastry-making?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To ensure the correct temperature of pastries</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Answers</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420842444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grpSp>
        <p:nvGrpSpPr>
          <p:cNvPr id="3" name="Group 3"/>
          <p:cNvGrpSpPr/>
          <p:nvPr/>
        </p:nvGrpSpPr>
        <p:grpSpPr>
          <a:xfrm rot="4220027">
            <a:off x="-813104" y="-6594058"/>
            <a:ext cx="15496457" cy="15978039"/>
            <a:chOff x="0" y="0"/>
            <a:chExt cx="20661942" cy="21304052"/>
          </a:xfrm>
        </p:grpSpPr>
        <p:sp>
          <p:nvSpPr>
            <p:cNvPr id="4" name="Freeform 4"/>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84BFA4"/>
            </a:solidFill>
          </p:spPr>
          <p:txBody>
            <a:bodyPr/>
            <a:lstStyle/>
            <a:p>
              <a:endParaRPr lang="fr-FR"/>
            </a:p>
          </p:txBody>
        </p:sp>
      </p:grpSp>
      <p:grpSp>
        <p:nvGrpSpPr>
          <p:cNvPr id="5" name="Group 5"/>
          <p:cNvGrpSpPr/>
          <p:nvPr/>
        </p:nvGrpSpPr>
        <p:grpSpPr>
          <a:xfrm>
            <a:off x="-4020693" y="-9152968"/>
            <a:ext cx="24222254" cy="9152970"/>
            <a:chOff x="0" y="0"/>
            <a:chExt cx="32296338" cy="12203960"/>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txBody>
            <a:bodyPr/>
            <a:lstStyle/>
            <a:p>
              <a:endParaRPr lang="fr-FR"/>
            </a:p>
          </p:txBody>
        </p:sp>
      </p:grpSp>
      <p:grpSp>
        <p:nvGrpSpPr>
          <p:cNvPr id="7" name="Group 7"/>
          <p:cNvGrpSpPr/>
          <p:nvPr/>
        </p:nvGrpSpPr>
        <p:grpSpPr>
          <a:xfrm>
            <a:off x="-5506732" y="10286998"/>
            <a:ext cx="24222254" cy="3289541"/>
            <a:chOff x="0" y="0"/>
            <a:chExt cx="32296338" cy="4386054"/>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txBody>
            <a:bodyPr/>
            <a:lstStyle/>
            <a:p>
              <a:endParaRPr lang="fr-FR"/>
            </a:p>
          </p:txBody>
        </p:sp>
      </p:grpSp>
      <p:grpSp>
        <p:nvGrpSpPr>
          <p:cNvPr id="9" name="Group 9"/>
          <p:cNvGrpSpPr/>
          <p:nvPr/>
        </p:nvGrpSpPr>
        <p:grpSpPr>
          <a:xfrm>
            <a:off x="-4481700" y="-1211763"/>
            <a:ext cx="4481700" cy="17113854"/>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a:p>
          </p:txBody>
        </p:sp>
      </p:grpSp>
      <p:sp>
        <p:nvSpPr>
          <p:cNvPr id="11" name="TextBox 11"/>
          <p:cNvSpPr txBox="1"/>
          <p:nvPr/>
        </p:nvSpPr>
        <p:spPr>
          <a:xfrm>
            <a:off x="1313714" y="3390138"/>
            <a:ext cx="10581358" cy="896112"/>
          </a:xfrm>
          <a:prstGeom prst="rect">
            <a:avLst/>
          </a:prstGeom>
        </p:spPr>
        <p:txBody>
          <a:bodyPr lIns="0" tIns="0" rIns="0" bIns="0" rtlCol="0" anchor="t">
            <a:spAutoFit/>
          </a:bodyPr>
          <a:lstStyle/>
          <a:p>
            <a:pPr algn="ctr">
              <a:lnSpc>
                <a:spcPts val="6804"/>
              </a:lnSpc>
            </a:pPr>
            <a:r>
              <a:rPr lang="en-US" sz="6300" b="1" spc="58">
                <a:solidFill>
                  <a:srgbClr val="FFFFFF"/>
                </a:solidFill>
                <a:latin typeface="TT Rounds Condensed Bold"/>
                <a:ea typeface="TT Rounds Condensed Bold"/>
                <a:cs typeface="TT Rounds Condensed Bold"/>
                <a:sym typeface="TT Rounds Condensed Bold"/>
              </a:rPr>
              <a:t>CONCLUSION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638920"/>
            <a:ext cx="16650918" cy="389343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 Maintenance of premises</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Keep the kitchen clean and tidy.</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Dispose of waste regularly and properly.</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Pest Control</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Implement preventive measures against insects and rodents (mosquito nets, traps, etc.).</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Environmental Health</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638920"/>
            <a:ext cx="16650918" cy="3407664"/>
          </a:xfrm>
          <a:prstGeom prst="rect">
            <a:avLst/>
          </a:prstGeom>
        </p:spPr>
        <p:txBody>
          <a:bodyPr lIns="0" tIns="0" rIns="0" bIns="0" rtlCol="0" anchor="t">
            <a:spAutoFit/>
          </a:bodyPr>
          <a:lstStyle/>
          <a:p>
            <a:pPr algn="l">
              <a:lnSpc>
                <a:spcPts val="3888"/>
              </a:lnSpc>
            </a:pPr>
            <a:r>
              <a:rPr lang="en-US" sz="3600" spc="32" dirty="0">
                <a:solidFill>
                  <a:srgbClr val="382B1B"/>
                </a:solidFill>
                <a:latin typeface="TT Rounds Condensed"/>
                <a:ea typeface="TT Rounds Condensed"/>
                <a:cs typeface="TT Rounds Condensed"/>
                <a:sym typeface="TT Rounds Condensed"/>
              </a:rPr>
              <a:t>The rational organisation of work in the kitchen is a systematic approach that aims to optimise every aspect of the culinary process, from the preparation of ingredients to the serving of dishes. It is based on meticulous planning, a clear division of tasks, rigorous training and strict control of quality and hygiene standards. By implementing these principles, professional kitchens can improve efficiency, reduce costs and offer a high-quality culinary experience to their customers.</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CONCLUSION</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grpSp>
        <p:nvGrpSpPr>
          <p:cNvPr id="3" name="Group 3"/>
          <p:cNvGrpSpPr/>
          <p:nvPr/>
        </p:nvGrpSpPr>
        <p:grpSpPr>
          <a:xfrm rot="2403345">
            <a:off x="10155344" y="1667295"/>
            <a:ext cx="9288581" cy="9577245"/>
            <a:chOff x="0" y="0"/>
            <a:chExt cx="12384774" cy="12769660"/>
          </a:xfrm>
        </p:grpSpPr>
        <p:sp>
          <p:nvSpPr>
            <p:cNvPr id="4" name="Freeform 4"/>
            <p:cNvSpPr/>
            <p:nvPr/>
          </p:nvSpPr>
          <p:spPr>
            <a:xfrm>
              <a:off x="-551307" y="-209042"/>
              <a:ext cx="13772768" cy="13494005"/>
            </a:xfrm>
            <a:custGeom>
              <a:avLst/>
              <a:gdLst/>
              <a:ahLst/>
              <a:cxnLst/>
              <a:rect l="l" t="t" r="r" b="b"/>
              <a:pathLst>
                <a:path w="13772768" h="13494005">
                  <a:moveTo>
                    <a:pt x="8050530" y="508254"/>
                  </a:moveTo>
                  <a:cubicBezTo>
                    <a:pt x="6402705" y="16383"/>
                    <a:pt x="4681093" y="0"/>
                    <a:pt x="3369437" y="1475613"/>
                  </a:cubicBezTo>
                  <a:cubicBezTo>
                    <a:pt x="2098675" y="2902077"/>
                    <a:pt x="877189" y="5205730"/>
                    <a:pt x="614807" y="7107682"/>
                  </a:cubicBezTo>
                  <a:cubicBezTo>
                    <a:pt x="0" y="11542903"/>
                    <a:pt x="3951478" y="13494005"/>
                    <a:pt x="7943977" y="12862814"/>
                  </a:cubicBezTo>
                  <a:cubicBezTo>
                    <a:pt x="11838051" y="12248007"/>
                    <a:pt x="13772768" y="7140575"/>
                    <a:pt x="12592304" y="3500628"/>
                  </a:cubicBezTo>
                  <a:cubicBezTo>
                    <a:pt x="12239752" y="2402078"/>
                    <a:pt x="11214989" y="1885569"/>
                    <a:pt x="10247630" y="1410081"/>
                  </a:cubicBezTo>
                  <a:cubicBezTo>
                    <a:pt x="9550781" y="1065784"/>
                    <a:pt x="8812911" y="737870"/>
                    <a:pt x="8050530" y="508254"/>
                  </a:cubicBezTo>
                  <a:close/>
                </a:path>
              </a:pathLst>
            </a:custGeom>
            <a:solidFill>
              <a:srgbClr val="B6D1E1"/>
            </a:solidFill>
          </p:spPr>
          <p:txBody>
            <a:bodyPr/>
            <a:lstStyle/>
            <a:p>
              <a:endParaRPr lang="fr-FR"/>
            </a:p>
          </p:txBody>
        </p:sp>
      </p:grpSp>
      <p:grpSp>
        <p:nvGrpSpPr>
          <p:cNvPr id="5" name="Group 5"/>
          <p:cNvGrpSpPr/>
          <p:nvPr/>
        </p:nvGrpSpPr>
        <p:grpSpPr>
          <a:xfrm>
            <a:off x="18288000" y="-69468"/>
            <a:ext cx="4255293" cy="17013080"/>
            <a:chOff x="0" y="0"/>
            <a:chExt cx="5673724" cy="22684106"/>
          </a:xfrm>
        </p:grpSpPr>
        <p:sp>
          <p:nvSpPr>
            <p:cNvPr id="6" name="Freeform 6"/>
            <p:cNvSpPr/>
            <p:nvPr/>
          </p:nvSpPr>
          <p:spPr>
            <a:xfrm>
              <a:off x="0" y="0"/>
              <a:ext cx="5673725" cy="22684105"/>
            </a:xfrm>
            <a:custGeom>
              <a:avLst/>
              <a:gdLst/>
              <a:ahLst/>
              <a:cxnLst/>
              <a:rect l="l" t="t" r="r" b="b"/>
              <a:pathLst>
                <a:path w="5673725" h="22684105">
                  <a:moveTo>
                    <a:pt x="0" y="0"/>
                  </a:moveTo>
                  <a:lnTo>
                    <a:pt x="5673725" y="0"/>
                  </a:lnTo>
                  <a:lnTo>
                    <a:pt x="5673725" y="22684105"/>
                  </a:lnTo>
                  <a:lnTo>
                    <a:pt x="0" y="22684105"/>
                  </a:lnTo>
                  <a:close/>
                </a:path>
              </a:pathLst>
            </a:custGeom>
            <a:solidFill>
              <a:srgbClr val="ECECEC"/>
            </a:solidFill>
          </p:spPr>
          <p:txBody>
            <a:bodyPr/>
            <a:lstStyle/>
            <a:p>
              <a:endParaRPr lang="fr-FR"/>
            </a:p>
          </p:txBody>
        </p:sp>
      </p:grpSp>
      <p:sp>
        <p:nvSpPr>
          <p:cNvPr id="7" name="Freeform 7"/>
          <p:cNvSpPr/>
          <p:nvPr/>
        </p:nvSpPr>
        <p:spPr>
          <a:xfrm>
            <a:off x="867018" y="690195"/>
            <a:ext cx="6159441" cy="4453305"/>
          </a:xfrm>
          <a:custGeom>
            <a:avLst/>
            <a:gdLst/>
            <a:ahLst/>
            <a:cxnLst/>
            <a:rect l="l" t="t" r="r" b="b"/>
            <a:pathLst>
              <a:path w="6159441" h="4453305">
                <a:moveTo>
                  <a:pt x="0" y="0"/>
                </a:moveTo>
                <a:lnTo>
                  <a:pt x="6159441" y="0"/>
                </a:lnTo>
                <a:lnTo>
                  <a:pt x="6159441" y="4453305"/>
                </a:lnTo>
                <a:lnTo>
                  <a:pt x="0" y="4453305"/>
                </a:lnTo>
                <a:lnTo>
                  <a:pt x="0" y="0"/>
                </a:lnTo>
                <a:close/>
              </a:path>
            </a:pathLst>
          </a:custGeom>
          <a:blipFill>
            <a:blip r:embed="rId2"/>
            <a:stretch>
              <a:fillRect l="-30" r="-30"/>
            </a:stretch>
          </a:blipFill>
        </p:spPr>
        <p:txBody>
          <a:bodyPr/>
          <a:lstStyle/>
          <a:p>
            <a:endParaRPr lang="fr-FR"/>
          </a:p>
        </p:txBody>
      </p:sp>
      <p:grpSp>
        <p:nvGrpSpPr>
          <p:cNvPr id="8" name="Group 8"/>
          <p:cNvGrpSpPr/>
          <p:nvPr/>
        </p:nvGrpSpPr>
        <p:grpSpPr>
          <a:xfrm>
            <a:off x="-1818780" y="10310727"/>
            <a:ext cx="21361288" cy="2805024"/>
            <a:chOff x="0" y="0"/>
            <a:chExt cx="28481718" cy="3740032"/>
          </a:xfrm>
        </p:grpSpPr>
        <p:sp>
          <p:nvSpPr>
            <p:cNvPr id="9" name="Freeform 9"/>
            <p:cNvSpPr/>
            <p:nvPr/>
          </p:nvSpPr>
          <p:spPr>
            <a:xfrm>
              <a:off x="0" y="0"/>
              <a:ext cx="28481654" cy="3740023"/>
            </a:xfrm>
            <a:custGeom>
              <a:avLst/>
              <a:gdLst/>
              <a:ahLst/>
              <a:cxnLst/>
              <a:rect l="l" t="t" r="r" b="b"/>
              <a:pathLst>
                <a:path w="28481654" h="3740023">
                  <a:moveTo>
                    <a:pt x="0" y="0"/>
                  </a:moveTo>
                  <a:lnTo>
                    <a:pt x="28481654" y="0"/>
                  </a:lnTo>
                  <a:lnTo>
                    <a:pt x="28481654" y="3740023"/>
                  </a:lnTo>
                  <a:lnTo>
                    <a:pt x="0" y="3740023"/>
                  </a:lnTo>
                  <a:close/>
                </a:path>
              </a:pathLst>
            </a:custGeom>
            <a:solidFill>
              <a:srgbClr val="ECECEC"/>
            </a:solidFill>
          </p:spPr>
          <p:txBody>
            <a:bodyPr/>
            <a:lstStyle/>
            <a:p>
              <a:endParaRPr lang="fr-FR"/>
            </a:p>
          </p:txBody>
        </p:sp>
      </p:grpSp>
      <p:sp>
        <p:nvSpPr>
          <p:cNvPr id="10" name="Freeform 10" descr="Blue text on a black background  Description automatically generated"/>
          <p:cNvSpPr/>
          <p:nvPr/>
        </p:nvSpPr>
        <p:spPr>
          <a:xfrm>
            <a:off x="5429016" y="8472290"/>
            <a:ext cx="3938402" cy="824188"/>
          </a:xfrm>
          <a:custGeom>
            <a:avLst/>
            <a:gdLst/>
            <a:ahLst/>
            <a:cxnLst/>
            <a:rect l="l" t="t" r="r" b="b"/>
            <a:pathLst>
              <a:path w="3938402" h="824188">
                <a:moveTo>
                  <a:pt x="0" y="0"/>
                </a:moveTo>
                <a:lnTo>
                  <a:pt x="3938402" y="0"/>
                </a:lnTo>
                <a:lnTo>
                  <a:pt x="3938402" y="824188"/>
                </a:lnTo>
                <a:lnTo>
                  <a:pt x="0" y="824188"/>
                </a:lnTo>
                <a:lnTo>
                  <a:pt x="0" y="0"/>
                </a:lnTo>
                <a:close/>
              </a:path>
            </a:pathLst>
          </a:custGeom>
          <a:blipFill>
            <a:blip r:embed="rId3"/>
            <a:stretch>
              <a:fillRect/>
            </a:stretch>
          </a:blipFill>
        </p:spPr>
        <p:txBody>
          <a:bodyPr/>
          <a:lstStyle/>
          <a:p>
            <a:endParaRPr lang="fr-FR"/>
          </a:p>
        </p:txBody>
      </p:sp>
      <p:sp>
        <p:nvSpPr>
          <p:cNvPr id="11" name="TextBox 11"/>
          <p:cNvSpPr txBox="1"/>
          <p:nvPr/>
        </p:nvSpPr>
        <p:spPr>
          <a:xfrm>
            <a:off x="1109908" y="8455798"/>
            <a:ext cx="5664254" cy="967170"/>
          </a:xfrm>
          <a:prstGeom prst="rect">
            <a:avLst/>
          </a:prstGeom>
        </p:spPr>
        <p:txBody>
          <a:bodyPr lIns="0" tIns="0" rIns="0" bIns="0" rtlCol="0" anchor="t">
            <a:spAutoFit/>
          </a:bodyPr>
          <a:lstStyle/>
          <a:p>
            <a:pPr algn="l">
              <a:lnSpc>
                <a:spcPts val="4536"/>
              </a:lnSpc>
            </a:pPr>
            <a:r>
              <a:rPr lang="en-US" sz="4200" spc="39">
                <a:solidFill>
                  <a:srgbClr val="382B1B"/>
                </a:solidFill>
                <a:latin typeface="TT Rounds Condensed"/>
                <a:ea typeface="TT Rounds Condensed"/>
                <a:cs typeface="TT Rounds Condensed"/>
                <a:sym typeface="TT Rounds Condensed"/>
              </a:rPr>
              <a:t>www.</a:t>
            </a:r>
            <a:r>
              <a:rPr lang="en-US" sz="4200" b="1" spc="39">
                <a:solidFill>
                  <a:srgbClr val="382B1B"/>
                </a:solidFill>
                <a:latin typeface="TT Rounds Condensed Bold"/>
                <a:ea typeface="TT Rounds Condensed Bold"/>
                <a:cs typeface="TT Rounds Condensed Bold"/>
                <a:sym typeface="TT Rounds Condensed Bold"/>
              </a:rPr>
              <a:t>3kitchens</a:t>
            </a:r>
            <a:r>
              <a:rPr lang="en-US" sz="4200" spc="39">
                <a:solidFill>
                  <a:srgbClr val="382B1B"/>
                </a:solidFill>
                <a:latin typeface="TT Rounds Condensed"/>
                <a:ea typeface="TT Rounds Condensed"/>
                <a:cs typeface="TT Rounds Condensed"/>
                <a:sym typeface="TT Rounds Condensed"/>
              </a:rPr>
              <a:t>.eu</a:t>
            </a:r>
          </a:p>
        </p:txBody>
      </p:sp>
      <p:sp>
        <p:nvSpPr>
          <p:cNvPr id="13" name="Freeform 13"/>
          <p:cNvSpPr/>
          <p:nvPr/>
        </p:nvSpPr>
        <p:spPr>
          <a:xfrm>
            <a:off x="15304179" y="761932"/>
            <a:ext cx="912457" cy="912457"/>
          </a:xfrm>
          <a:custGeom>
            <a:avLst/>
            <a:gdLst/>
            <a:ahLst/>
            <a:cxnLst/>
            <a:rect l="l" t="t" r="r" b="b"/>
            <a:pathLst>
              <a:path w="912457" h="912457">
                <a:moveTo>
                  <a:pt x="0" y="0"/>
                </a:moveTo>
                <a:lnTo>
                  <a:pt x="912457" y="0"/>
                </a:lnTo>
                <a:lnTo>
                  <a:pt x="912457" y="912458"/>
                </a:lnTo>
                <a:lnTo>
                  <a:pt x="0" y="91245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
        <p:nvSpPr>
          <p:cNvPr id="14" name="Freeform 14"/>
          <p:cNvSpPr/>
          <p:nvPr/>
        </p:nvSpPr>
        <p:spPr>
          <a:xfrm>
            <a:off x="14324310" y="761932"/>
            <a:ext cx="912457" cy="913133"/>
          </a:xfrm>
          <a:custGeom>
            <a:avLst/>
            <a:gdLst/>
            <a:ahLst/>
            <a:cxnLst/>
            <a:rect l="l" t="t" r="r" b="b"/>
            <a:pathLst>
              <a:path w="912457" h="913133">
                <a:moveTo>
                  <a:pt x="0" y="0"/>
                </a:moveTo>
                <a:lnTo>
                  <a:pt x="912458" y="0"/>
                </a:lnTo>
                <a:lnTo>
                  <a:pt x="912458" y="913133"/>
                </a:lnTo>
                <a:lnTo>
                  <a:pt x="0" y="91313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fr-FR"/>
          </a:p>
        </p:txBody>
      </p:sp>
      <p:grpSp>
        <p:nvGrpSpPr>
          <p:cNvPr id="15" name="Group 15"/>
          <p:cNvGrpSpPr/>
          <p:nvPr/>
        </p:nvGrpSpPr>
        <p:grpSpPr>
          <a:xfrm>
            <a:off x="16284050" y="761933"/>
            <a:ext cx="912458" cy="912458"/>
            <a:chOff x="0" y="0"/>
            <a:chExt cx="1216610" cy="1216610"/>
          </a:xfrm>
        </p:grpSpPr>
        <p:sp>
          <p:nvSpPr>
            <p:cNvPr id="16" name="Freeform 16"/>
            <p:cNvSpPr/>
            <p:nvPr/>
          </p:nvSpPr>
          <p:spPr>
            <a:xfrm>
              <a:off x="0" y="0"/>
              <a:ext cx="1216660" cy="1216660"/>
            </a:xfrm>
            <a:custGeom>
              <a:avLst/>
              <a:gdLst/>
              <a:ahLst/>
              <a:cxnLst/>
              <a:rect l="l" t="t" r="r" b="b"/>
              <a:pathLst>
                <a:path w="1216660" h="1216660">
                  <a:moveTo>
                    <a:pt x="1216660" y="608330"/>
                  </a:moveTo>
                  <a:cubicBezTo>
                    <a:pt x="1216660" y="944245"/>
                    <a:pt x="944372" y="1216660"/>
                    <a:pt x="608330" y="1216660"/>
                  </a:cubicBezTo>
                  <a:cubicBezTo>
                    <a:pt x="272288" y="1216660"/>
                    <a:pt x="0" y="944245"/>
                    <a:pt x="0" y="608330"/>
                  </a:cubicBezTo>
                  <a:cubicBezTo>
                    <a:pt x="0" y="272415"/>
                    <a:pt x="272288" y="0"/>
                    <a:pt x="608330" y="0"/>
                  </a:cubicBezTo>
                  <a:cubicBezTo>
                    <a:pt x="944372" y="0"/>
                    <a:pt x="1216660" y="272288"/>
                    <a:pt x="1216660" y="608330"/>
                  </a:cubicBezTo>
                  <a:close/>
                </a:path>
              </a:pathLst>
            </a:custGeom>
            <a:solidFill>
              <a:srgbClr val="84BFA4"/>
            </a:solidFill>
          </p:spPr>
          <p:txBody>
            <a:bodyPr/>
            <a:lstStyle/>
            <a:p>
              <a:endParaRPr lang="fr-FR"/>
            </a:p>
          </p:txBody>
        </p:sp>
      </p:grpSp>
      <p:sp>
        <p:nvSpPr>
          <p:cNvPr id="17" name="Freeform 17" descr="World with solid fill"/>
          <p:cNvSpPr/>
          <p:nvPr/>
        </p:nvSpPr>
        <p:spPr>
          <a:xfrm>
            <a:off x="16363358" y="843013"/>
            <a:ext cx="753840" cy="750296"/>
          </a:xfrm>
          <a:custGeom>
            <a:avLst/>
            <a:gdLst/>
            <a:ahLst/>
            <a:cxnLst/>
            <a:rect l="l" t="t" r="r" b="b"/>
            <a:pathLst>
              <a:path w="753840" h="750296">
                <a:moveTo>
                  <a:pt x="0" y="0"/>
                </a:moveTo>
                <a:lnTo>
                  <a:pt x="753840" y="0"/>
                </a:lnTo>
                <a:lnTo>
                  <a:pt x="753840" y="750296"/>
                </a:lnTo>
                <a:lnTo>
                  <a:pt x="0" y="750296"/>
                </a:lnTo>
                <a:lnTo>
                  <a:pt x="0" y="0"/>
                </a:lnTo>
                <a:close/>
              </a:path>
            </a:pathLst>
          </a:custGeom>
          <a:blipFill>
            <a:blip r:embed="rId8">
              <a:extLst>
                <a:ext uri="{96DAC541-7B7A-43D3-8B79-37D633B846F1}">
                  <asvg:svgBlip xmlns:asvg="http://schemas.microsoft.com/office/drawing/2016/SVG/main" r:embed="rId9"/>
                </a:ext>
              </a:extLst>
            </a:blip>
            <a:stretch>
              <a:fillRect t="-236" b="-236"/>
            </a:stretch>
          </a:blipFill>
        </p:spPr>
        <p:txBody>
          <a:bodyPr/>
          <a:lstStyle/>
          <a:p>
            <a:endParaRPr lang="fr-FR"/>
          </a:p>
        </p:txBody>
      </p:sp>
      <p:sp>
        <p:nvSpPr>
          <p:cNvPr id="19" name="TextBox 18">
            <a:extLst>
              <a:ext uri="{FF2B5EF4-FFF2-40B4-BE49-F238E27FC236}">
                <a16:creationId xmlns:a16="http://schemas.microsoft.com/office/drawing/2014/main" id="{10B3AAC1-7DE4-3D2D-7BF7-4810D1CC8861}"/>
              </a:ext>
            </a:extLst>
          </p:cNvPr>
          <p:cNvSpPr txBox="1"/>
          <p:nvPr/>
        </p:nvSpPr>
        <p:spPr>
          <a:xfrm>
            <a:off x="10009370" y="3651841"/>
            <a:ext cx="7454816" cy="3847207"/>
          </a:xfrm>
          <a:prstGeom prst="rect">
            <a:avLst/>
          </a:prstGeom>
          <a:noFill/>
        </p:spPr>
        <p:txBody>
          <a:bodyPr wrap="square">
            <a:spAutoFit/>
          </a:bodyPr>
          <a:lstStyle/>
          <a:p>
            <a:pPr algn="l"/>
            <a:r>
              <a:rPr lang="en-US" sz="4400" b="0" dirty="0">
                <a:solidFill>
                  <a:schemeClr val="bg1"/>
                </a:solidFill>
                <a:highlight>
                  <a:srgbClr val="84BFA4"/>
                </a:highlight>
              </a:rPr>
              <a:t>Well done. You have completed Module 1.2</a:t>
            </a:r>
          </a:p>
          <a:p>
            <a:r>
              <a:rPr lang="en-US" sz="6000" b="1" dirty="0">
                <a:solidFill>
                  <a:schemeClr val="bg1"/>
                </a:solidFill>
              </a:rPr>
              <a:t>Culinary Skills to Succeed</a:t>
            </a:r>
          </a:p>
          <a:p>
            <a:pPr algn="l"/>
            <a:endParaRPr lang="en-US" sz="3600" b="0" dirty="0">
              <a:solidFill>
                <a:srgbClr val="84BFA4"/>
              </a:solidFill>
              <a:highlight>
                <a:srgbClr val="84BFA4"/>
              </a:highligh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638920"/>
            <a:ext cx="16650918" cy="583653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 Recordings</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Keep temperature registers for fridges and freezers.</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Record the dates on which food products are received and used.</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Staff training</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Regular staff training in good hygiene and food safety practices.</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Updating knowledge and practices in line with new regulations and scientific discoveries.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3">
                <a:solidFill>
                  <a:srgbClr val="382B1B"/>
                </a:solidFill>
                <a:latin typeface="TT Rounds Condensed Bold"/>
                <a:ea typeface="TT Rounds Condensed Bold"/>
                <a:cs typeface="TT Rounds Condensed Bold"/>
                <a:sym typeface="TT Rounds Condensed Bold"/>
              </a:rPr>
              <a:t>By following these basic hygiene rules, you will contribute to food safety and customer satisfaction.</a:t>
            </a: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Documentation and Training</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grpSp>
        <p:nvGrpSpPr>
          <p:cNvPr id="3" name="Group 3"/>
          <p:cNvGrpSpPr/>
          <p:nvPr/>
        </p:nvGrpSpPr>
        <p:grpSpPr>
          <a:xfrm>
            <a:off x="-542600" y="-4507533"/>
            <a:ext cx="9119961" cy="9403383"/>
            <a:chOff x="0" y="0"/>
            <a:chExt cx="12159948" cy="12537844"/>
          </a:xfrm>
        </p:grpSpPr>
        <p:sp>
          <p:nvSpPr>
            <p:cNvPr id="4" name="Freeform 4"/>
            <p:cNvSpPr/>
            <p:nvPr/>
          </p:nvSpPr>
          <p:spPr>
            <a:xfrm>
              <a:off x="-541274" y="-205232"/>
              <a:ext cx="13522706" cy="13249020"/>
            </a:xfrm>
            <a:custGeom>
              <a:avLst/>
              <a:gdLst/>
              <a:ahLst/>
              <a:cxnLst/>
              <a:rect l="l" t="t" r="r" b="b"/>
              <a:pathLst>
                <a:path w="13522706" h="13249020">
                  <a:moveTo>
                    <a:pt x="7904353" y="498983"/>
                  </a:moveTo>
                  <a:cubicBezTo>
                    <a:pt x="6286500" y="16002"/>
                    <a:pt x="4596130" y="0"/>
                    <a:pt x="3308223" y="1448816"/>
                  </a:cubicBezTo>
                  <a:cubicBezTo>
                    <a:pt x="2060575" y="2849372"/>
                    <a:pt x="861187" y="5111242"/>
                    <a:pt x="603631" y="6978650"/>
                  </a:cubicBezTo>
                  <a:cubicBezTo>
                    <a:pt x="0" y="11333353"/>
                    <a:pt x="3879723" y="13249020"/>
                    <a:pt x="7799705" y="12629261"/>
                  </a:cubicBezTo>
                  <a:cubicBezTo>
                    <a:pt x="11623167" y="12025631"/>
                    <a:pt x="13522706" y="7010908"/>
                    <a:pt x="12363704" y="3437001"/>
                  </a:cubicBezTo>
                  <a:cubicBezTo>
                    <a:pt x="12017629" y="2358390"/>
                    <a:pt x="11011409" y="1851279"/>
                    <a:pt x="10061575" y="1384427"/>
                  </a:cubicBezTo>
                  <a:cubicBezTo>
                    <a:pt x="9377426" y="1046353"/>
                    <a:pt x="8652891" y="724408"/>
                    <a:pt x="7904353" y="498983"/>
                  </a:cubicBezTo>
                  <a:close/>
                </a:path>
              </a:pathLst>
            </a:custGeom>
            <a:solidFill>
              <a:srgbClr val="E6C8C7"/>
            </a:solidFill>
          </p:spPr>
          <p:txBody>
            <a:bodyPr/>
            <a:lstStyle/>
            <a:p>
              <a:endParaRPr lang="fr-FR"/>
            </a:p>
          </p:txBody>
        </p:sp>
      </p:grpSp>
      <p:sp>
        <p:nvSpPr>
          <p:cNvPr id="5" name="Freeform 5"/>
          <p:cNvSpPr/>
          <p:nvPr/>
        </p:nvSpPr>
        <p:spPr>
          <a:xfrm>
            <a:off x="6743072" y="1787728"/>
            <a:ext cx="11500013" cy="7325440"/>
          </a:xfrm>
          <a:custGeom>
            <a:avLst/>
            <a:gdLst/>
            <a:ahLst/>
            <a:cxnLst/>
            <a:rect l="l" t="t" r="r" b="b"/>
            <a:pathLst>
              <a:path w="11500013" h="7325440">
                <a:moveTo>
                  <a:pt x="0" y="0"/>
                </a:moveTo>
                <a:lnTo>
                  <a:pt x="11500012" y="0"/>
                </a:lnTo>
                <a:lnTo>
                  <a:pt x="11500012" y="7325441"/>
                </a:lnTo>
                <a:lnTo>
                  <a:pt x="0" y="7325441"/>
                </a:lnTo>
                <a:lnTo>
                  <a:pt x="0" y="0"/>
                </a:lnTo>
                <a:close/>
              </a:path>
            </a:pathLst>
          </a:custGeom>
          <a:blipFill>
            <a:blip r:embed="rId3"/>
            <a:stretch>
              <a:fillRect l="20556" t="-21902" r="-32795" b="-15194"/>
            </a:stretch>
          </a:blipFill>
        </p:spPr>
        <p:txBody>
          <a:bodyPr/>
          <a:lstStyle/>
          <a:p>
            <a:endParaRPr lang="fr-FR"/>
          </a:p>
        </p:txBody>
      </p:sp>
      <p:grpSp>
        <p:nvGrpSpPr>
          <p:cNvPr id="6" name="Group 6"/>
          <p:cNvGrpSpPr/>
          <p:nvPr/>
        </p:nvGrpSpPr>
        <p:grpSpPr>
          <a:xfrm>
            <a:off x="-4285000" y="-1432560"/>
            <a:ext cx="4255293" cy="17013080"/>
            <a:chOff x="0" y="0"/>
            <a:chExt cx="5673724" cy="22684106"/>
          </a:xfrm>
        </p:grpSpPr>
        <p:sp>
          <p:nvSpPr>
            <p:cNvPr id="7" name="Freeform 7"/>
            <p:cNvSpPr/>
            <p:nvPr/>
          </p:nvSpPr>
          <p:spPr>
            <a:xfrm>
              <a:off x="0" y="0"/>
              <a:ext cx="5673725" cy="22684105"/>
            </a:xfrm>
            <a:custGeom>
              <a:avLst/>
              <a:gdLst/>
              <a:ahLst/>
              <a:cxnLst/>
              <a:rect l="l" t="t" r="r" b="b"/>
              <a:pathLst>
                <a:path w="5673725" h="22684105">
                  <a:moveTo>
                    <a:pt x="0" y="0"/>
                  </a:moveTo>
                  <a:lnTo>
                    <a:pt x="5673725" y="0"/>
                  </a:lnTo>
                  <a:lnTo>
                    <a:pt x="5673725" y="22684105"/>
                  </a:lnTo>
                  <a:lnTo>
                    <a:pt x="0" y="22684105"/>
                  </a:lnTo>
                  <a:close/>
                </a:path>
              </a:pathLst>
            </a:custGeom>
            <a:solidFill>
              <a:srgbClr val="ECECEC"/>
            </a:solidFill>
          </p:spPr>
          <p:txBody>
            <a:bodyPr/>
            <a:lstStyle/>
            <a:p>
              <a:endParaRPr lang="fr-FR"/>
            </a:p>
          </p:txBody>
        </p:sp>
      </p:grpSp>
      <p:grpSp>
        <p:nvGrpSpPr>
          <p:cNvPr id="8" name="Group 8"/>
          <p:cNvGrpSpPr/>
          <p:nvPr/>
        </p:nvGrpSpPr>
        <p:grpSpPr>
          <a:xfrm>
            <a:off x="-1661932" y="-4945233"/>
            <a:ext cx="20307741" cy="4945234"/>
            <a:chOff x="0" y="0"/>
            <a:chExt cx="27076988" cy="6593646"/>
          </a:xfrm>
        </p:grpSpPr>
        <p:sp>
          <p:nvSpPr>
            <p:cNvPr id="9" name="Freeform 9"/>
            <p:cNvSpPr/>
            <p:nvPr/>
          </p:nvSpPr>
          <p:spPr>
            <a:xfrm>
              <a:off x="0" y="0"/>
              <a:ext cx="27077036" cy="6593586"/>
            </a:xfrm>
            <a:custGeom>
              <a:avLst/>
              <a:gdLst/>
              <a:ahLst/>
              <a:cxnLst/>
              <a:rect l="l" t="t" r="r" b="b"/>
              <a:pathLst>
                <a:path w="27077036" h="6593586">
                  <a:moveTo>
                    <a:pt x="0" y="0"/>
                  </a:moveTo>
                  <a:lnTo>
                    <a:pt x="27077036" y="0"/>
                  </a:lnTo>
                  <a:lnTo>
                    <a:pt x="27077036" y="6593586"/>
                  </a:lnTo>
                  <a:lnTo>
                    <a:pt x="0" y="6593586"/>
                  </a:lnTo>
                  <a:close/>
                </a:path>
              </a:pathLst>
            </a:custGeom>
            <a:solidFill>
              <a:srgbClr val="ECECEC"/>
            </a:solidFill>
          </p:spPr>
          <p:txBody>
            <a:bodyPr/>
            <a:lstStyle/>
            <a:p>
              <a:endParaRPr lang="fr-FR"/>
            </a:p>
          </p:txBody>
        </p:sp>
      </p:grpSp>
      <p:sp>
        <p:nvSpPr>
          <p:cNvPr id="10" name="Freeform 10"/>
          <p:cNvSpPr/>
          <p:nvPr/>
        </p:nvSpPr>
        <p:spPr>
          <a:xfrm>
            <a:off x="11251311" y="2117713"/>
            <a:ext cx="6991773" cy="5332526"/>
          </a:xfrm>
          <a:custGeom>
            <a:avLst/>
            <a:gdLst/>
            <a:ahLst/>
            <a:cxnLst/>
            <a:rect l="l" t="t" r="r" b="b"/>
            <a:pathLst>
              <a:path w="6991773" h="5332526">
                <a:moveTo>
                  <a:pt x="0" y="0"/>
                </a:moveTo>
                <a:lnTo>
                  <a:pt x="6991773" y="0"/>
                </a:lnTo>
                <a:lnTo>
                  <a:pt x="6991773" y="5332525"/>
                </a:lnTo>
                <a:lnTo>
                  <a:pt x="0" y="5332525"/>
                </a:lnTo>
                <a:lnTo>
                  <a:pt x="0" y="0"/>
                </a:lnTo>
                <a:close/>
              </a:path>
            </a:pathLst>
          </a:custGeom>
          <a:blipFill>
            <a:blip r:embed="rId4"/>
            <a:stretch>
              <a:fillRect l="-7201" r="-7201"/>
            </a:stretch>
          </a:blipFill>
        </p:spPr>
        <p:txBody>
          <a:bodyPr/>
          <a:lstStyle/>
          <a:p>
            <a:endParaRPr lang="fr-FR"/>
          </a:p>
        </p:txBody>
      </p:sp>
      <p:sp>
        <p:nvSpPr>
          <p:cNvPr id="11" name="TextBox 11"/>
          <p:cNvSpPr txBox="1"/>
          <p:nvPr/>
        </p:nvSpPr>
        <p:spPr>
          <a:xfrm>
            <a:off x="1338465" y="5953651"/>
            <a:ext cx="7714095" cy="2436114"/>
          </a:xfrm>
          <a:prstGeom prst="rect">
            <a:avLst/>
          </a:prstGeom>
        </p:spPr>
        <p:txBody>
          <a:bodyPr lIns="0" tIns="0" rIns="0" bIns="0" rtlCol="0" anchor="t">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Safety when handling kitchen tools is crucial to preventing accidents and injuries. Here is some detailed advice on how to handle different types of kitchen tools and equipment safely:</a:t>
            </a:r>
          </a:p>
        </p:txBody>
      </p:sp>
      <p:sp>
        <p:nvSpPr>
          <p:cNvPr id="12" name="TextBox 12"/>
          <p:cNvSpPr txBox="1"/>
          <p:nvPr/>
        </p:nvSpPr>
        <p:spPr>
          <a:xfrm>
            <a:off x="1186932" y="1350212"/>
            <a:ext cx="5660899" cy="2013737"/>
          </a:xfrm>
          <a:prstGeom prst="rect">
            <a:avLst/>
          </a:prstGeom>
        </p:spPr>
        <p:txBody>
          <a:bodyPr lIns="0" tIns="0" rIns="0" bIns="0" rtlCol="0" anchor="t">
            <a:spAutoFit/>
          </a:bodyPr>
          <a:lstStyle/>
          <a:p>
            <a:pPr algn="ctr">
              <a:lnSpc>
                <a:spcPts val="5248"/>
              </a:lnSpc>
            </a:pPr>
            <a:r>
              <a:rPr lang="en-US" sz="5400" b="1" spc="50">
                <a:solidFill>
                  <a:srgbClr val="000000"/>
                </a:solidFill>
                <a:latin typeface="TT Rounds Condensed Bold"/>
                <a:ea typeface="TT Rounds Condensed Bold"/>
                <a:cs typeface="TT Rounds Condensed Bold"/>
                <a:sym typeface="TT Rounds Condensed Bold"/>
              </a:rPr>
              <a:t>B - SAFETY RULES FOR HANDLING KITCHEN TOOLS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638920"/>
            <a:ext cx="16650918" cy="6322314"/>
          </a:xfrm>
          <a:prstGeom prst="rect">
            <a:avLst/>
          </a:prstGeom>
        </p:spPr>
        <p:txBody>
          <a:bodyPr lIns="0" tIns="0" rIns="0" bIns="0" rtlCol="0" anchor="t">
            <a:spAutoFit/>
          </a:bodyPr>
          <a:lstStyle/>
          <a:p>
            <a:pPr marL="777240" lvl="1" indent="-388620" algn="l">
              <a:lnSpc>
                <a:spcPts val="3888"/>
              </a:lnSpc>
              <a:buAutoNum type="arabicPeriod"/>
            </a:pPr>
            <a:r>
              <a:rPr lang="en-US" sz="3600" spc="32">
                <a:solidFill>
                  <a:srgbClr val="382B1B"/>
                </a:solidFill>
                <a:latin typeface="TT Rounds Condensed"/>
                <a:ea typeface="TT Rounds Condensed"/>
                <a:cs typeface="TT Rounds Condensed"/>
                <a:sym typeface="TT Rounds Condensed"/>
              </a:rPr>
              <a:t>C</a:t>
            </a:r>
            <a:r>
              <a:rPr lang="en-US" sz="3600" b="1" spc="32">
                <a:solidFill>
                  <a:srgbClr val="382B1B"/>
                </a:solidFill>
                <a:latin typeface="TT Rounds Condensed Bold"/>
                <a:ea typeface="TT Rounds Condensed Bold"/>
                <a:cs typeface="TT Rounds Condensed Bold"/>
                <a:sym typeface="TT Rounds Condensed Bold"/>
              </a:rPr>
              <a:t>hoosing the right knife</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Use the appropriate knife for each task (e.g. chef's knife for chopping, boning knife for removing bones).</a:t>
            </a:r>
          </a:p>
          <a:p>
            <a:pPr marL="777240" lvl="1" indent="-388620" algn="l">
              <a:lnSpc>
                <a:spcPts val="3888"/>
              </a:lnSpc>
              <a:buAutoNum type="arabicPeriod"/>
            </a:pPr>
            <a:r>
              <a:rPr lang="en-US" sz="3600" b="1" spc="32">
                <a:solidFill>
                  <a:srgbClr val="382B1B"/>
                </a:solidFill>
                <a:latin typeface="TT Rounds Condensed Bold"/>
                <a:ea typeface="TT Rounds Condensed Bold"/>
                <a:cs typeface="TT Rounds Condensed Bold"/>
                <a:sym typeface="TT Rounds Condensed Bold"/>
              </a:rPr>
              <a:t>Handling the knife correctly</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Hold the knife by the handle with a firm grip.</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Use a safe cutting technique: the fingers of the non-dominant hand should be folded back to avoid cuts ("claw technique").</a:t>
            </a:r>
          </a:p>
          <a:p>
            <a:pPr marL="777240" lvl="1" indent="-388620" algn="l">
              <a:lnSpc>
                <a:spcPts val="3888"/>
              </a:lnSpc>
              <a:buAutoNum type="arabicPeriod"/>
            </a:pPr>
            <a:r>
              <a:rPr lang="en-US" sz="3600" b="1" spc="32">
                <a:solidFill>
                  <a:srgbClr val="382B1B"/>
                </a:solidFill>
                <a:latin typeface="TT Rounds Condensed Bold"/>
                <a:ea typeface="TT Rounds Condensed Bold"/>
                <a:cs typeface="TT Rounds Condensed Bold"/>
                <a:sym typeface="TT Rounds Condensed Bold"/>
              </a:rPr>
              <a:t>Sharpening and maintenance</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Keep knives sharp for more precise and safer cutting.</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Store knives in a block or on a magnetic strip to prevent accidental injury.</a:t>
            </a:r>
          </a:p>
          <a:p>
            <a:pPr marL="777240" lvl="1" indent="-388620" algn="l">
              <a:lnSpc>
                <a:spcPts val="3888"/>
              </a:lnSpc>
              <a:buAutoNum type="arabicPeriod"/>
            </a:pPr>
            <a:r>
              <a:rPr lang="en-US" sz="3600" b="1" spc="32">
                <a:solidFill>
                  <a:srgbClr val="382B1B"/>
                </a:solidFill>
                <a:latin typeface="TT Rounds Condensed Bold"/>
                <a:ea typeface="TT Rounds Condensed Bold"/>
                <a:cs typeface="TT Rounds Condensed Bold"/>
                <a:sym typeface="TT Rounds Condensed Bold"/>
              </a:rPr>
              <a:t>Cutting on a Safe Surface</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Use a stable chopping board, preferably made of wood or plastic.</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Place a damp cloth under the board to prevent it from slipping.</a:t>
            </a: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Knives</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638920"/>
            <a:ext cx="16650918" cy="535076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1.Pre-use check</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Make sure that the appliance is in good working order before using it.</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Read the instruction manual to understand the functions and safety instructions.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2.Correct use</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Never insert your hands or utensils into the appliance while it is running.</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Use the accessories supplied to push food through the food processors.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3.Unplug after use</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Always unplug the appliance before cleaning it or changing the blades/accessories.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Food processors and mixers</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638920"/>
            <a:ext cx="16650918" cy="437921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1.Using adapted utensils</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Use oven gloves or potholders to handle hot food.</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Use heat-resistant utensils.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Precautions for use</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Check the temperature and condition of food regularly to avoid burns.</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Do not let the handles of pots and pans extend beyond the edges of the cooker to prevent them from being knocked over.</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Ovens and hobs</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638920"/>
            <a:ext cx="16650918" cy="340766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1.Preparation and Monitoring</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Fill the appliance with the correct amount of oil to avoid spillage.</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Keep an eye on the fryer at all times during use.</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2.Splash Precautions</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Dry food before immersing in hot oil to avoid splashing.</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Use long tools to immerse and remove food from hot oil.</a:t>
            </a: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Deep fryers and fry pans</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638920"/>
            <a:ext cx="16650918" cy="3893439"/>
          </a:xfrm>
          <a:prstGeom prst="rect">
            <a:avLst/>
          </a:prstGeom>
        </p:spPr>
        <p:txBody>
          <a:bodyPr lIns="0" tIns="0" rIns="0" bIns="0" rtlCol="0" anchor="t">
            <a:spAutoFit/>
          </a:bodyPr>
          <a:lstStyle/>
          <a:p>
            <a:pPr algn="l">
              <a:lnSpc>
                <a:spcPts val="3888"/>
              </a:lnSpc>
            </a:pPr>
            <a:r>
              <a:rPr lang="en-US" sz="3600" spc="32">
                <a:solidFill>
                  <a:srgbClr val="382B1B"/>
                </a:solidFill>
                <a:latin typeface="TT Rounds Condensed"/>
                <a:ea typeface="TT Rounds Condensed"/>
                <a:cs typeface="TT Rounds Condensed"/>
                <a:sym typeface="TT Rounds Condensed"/>
              </a:rPr>
              <a:t>1.</a:t>
            </a:r>
            <a:r>
              <a:rPr lang="en-US" sz="3600" b="1" spc="32">
                <a:solidFill>
                  <a:srgbClr val="382B1B"/>
                </a:solidFill>
                <a:latin typeface="TT Rounds Condensed Bold"/>
                <a:ea typeface="TT Rounds Condensed Bold"/>
                <a:cs typeface="TT Rounds Condensed Bold"/>
                <a:sym typeface="TT Rounds Condensed Bold"/>
              </a:rPr>
              <a:t>Safety Before Use</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Ensure that safety devices are in place.</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Make sure the machine is switched off before adjusting the settings.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2.Secure handling</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Use the pusher to guide the food towards the blade.</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Never remove trapped food with your bare hands.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Slicing machines</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grpSp>
        <p:nvGrpSpPr>
          <p:cNvPr id="3" name="Group 3"/>
          <p:cNvGrpSpPr/>
          <p:nvPr/>
        </p:nvGrpSpPr>
        <p:grpSpPr>
          <a:xfrm>
            <a:off x="7947" y="1"/>
            <a:ext cx="8277634" cy="10287000"/>
            <a:chOff x="0" y="0"/>
            <a:chExt cx="11036846" cy="13716000"/>
          </a:xfrm>
        </p:grpSpPr>
        <p:sp>
          <p:nvSpPr>
            <p:cNvPr id="4" name="Freeform 4"/>
            <p:cNvSpPr/>
            <p:nvPr/>
          </p:nvSpPr>
          <p:spPr>
            <a:xfrm>
              <a:off x="0" y="0"/>
              <a:ext cx="11036808" cy="13716000"/>
            </a:xfrm>
            <a:custGeom>
              <a:avLst/>
              <a:gdLst/>
              <a:ahLst/>
              <a:cxnLst/>
              <a:rect l="l" t="t" r="r" b="b"/>
              <a:pathLst>
                <a:path w="11036808" h="13716000">
                  <a:moveTo>
                    <a:pt x="0" y="0"/>
                  </a:moveTo>
                  <a:lnTo>
                    <a:pt x="11036808" y="0"/>
                  </a:lnTo>
                  <a:lnTo>
                    <a:pt x="11036808" y="13716000"/>
                  </a:lnTo>
                  <a:lnTo>
                    <a:pt x="0" y="13716000"/>
                  </a:lnTo>
                  <a:close/>
                </a:path>
              </a:pathLst>
            </a:custGeom>
            <a:solidFill>
              <a:srgbClr val="B6D1E1"/>
            </a:solidFill>
          </p:spPr>
          <p:txBody>
            <a:bodyPr/>
            <a:lstStyle/>
            <a:p>
              <a:endParaRPr lang="fr-FR"/>
            </a:p>
          </p:txBody>
        </p:sp>
      </p:grpSp>
      <p:grpSp>
        <p:nvGrpSpPr>
          <p:cNvPr id="5" name="Group 5"/>
          <p:cNvGrpSpPr/>
          <p:nvPr/>
        </p:nvGrpSpPr>
        <p:grpSpPr>
          <a:xfrm>
            <a:off x="4719666" y="7433022"/>
            <a:ext cx="4418454" cy="4555767"/>
            <a:chOff x="0" y="0"/>
            <a:chExt cx="5891272" cy="6074356"/>
          </a:xfrm>
        </p:grpSpPr>
        <p:sp>
          <p:nvSpPr>
            <p:cNvPr id="6" name="Freeform 6"/>
            <p:cNvSpPr/>
            <p:nvPr/>
          </p:nvSpPr>
          <p:spPr>
            <a:xfrm>
              <a:off x="-262255" y="-99441"/>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solidFill>
              <a:srgbClr val="E6C8C7"/>
            </a:solidFill>
          </p:spPr>
          <p:txBody>
            <a:bodyPr/>
            <a:lstStyle/>
            <a:p>
              <a:endParaRPr lang="fr-FR"/>
            </a:p>
          </p:txBody>
        </p:sp>
      </p:grpSp>
      <p:grpSp>
        <p:nvGrpSpPr>
          <p:cNvPr id="7" name="Group 7"/>
          <p:cNvGrpSpPr/>
          <p:nvPr/>
        </p:nvGrpSpPr>
        <p:grpSpPr>
          <a:xfrm>
            <a:off x="-4587078" y="10287000"/>
            <a:ext cx="24222254" cy="2679813"/>
            <a:chOff x="0" y="0"/>
            <a:chExt cx="32296338" cy="3573084"/>
          </a:xfrm>
        </p:grpSpPr>
        <p:sp>
          <p:nvSpPr>
            <p:cNvPr id="8" name="Freeform 8"/>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txBody>
            <a:bodyPr/>
            <a:lstStyle/>
            <a:p>
              <a:endParaRPr lang="fr-FR"/>
            </a:p>
          </p:txBody>
        </p:sp>
      </p:grpSp>
      <p:sp>
        <p:nvSpPr>
          <p:cNvPr id="11" name="TextBox 11"/>
          <p:cNvSpPr txBox="1"/>
          <p:nvPr/>
        </p:nvSpPr>
        <p:spPr>
          <a:xfrm>
            <a:off x="1012184" y="1138590"/>
            <a:ext cx="11038451" cy="1305497"/>
          </a:xfrm>
          <a:prstGeom prst="rect">
            <a:avLst/>
          </a:prstGeom>
        </p:spPr>
        <p:txBody>
          <a:bodyPr lIns="0" tIns="0" rIns="0" bIns="0" rtlCol="0" anchor="t">
            <a:spAutoFit/>
          </a:bodyPr>
          <a:lstStyle/>
          <a:p>
            <a:pPr algn="l">
              <a:lnSpc>
                <a:spcPts val="10082"/>
              </a:lnSpc>
            </a:pPr>
            <a:r>
              <a:rPr lang="en-US" sz="9335" b="1" spc="87" dirty="0">
                <a:solidFill>
                  <a:schemeClr val="bg1"/>
                </a:solidFill>
                <a:latin typeface="TT Rounds Condensed Bold"/>
                <a:ea typeface="TT Rounds Condensed Bold"/>
                <a:cs typeface="TT Rounds Condensed Bold"/>
                <a:sym typeface="TT Rounds Condensed Bold"/>
              </a:rPr>
              <a:t>Contents</a:t>
            </a:r>
          </a:p>
        </p:txBody>
      </p:sp>
      <p:sp>
        <p:nvSpPr>
          <p:cNvPr id="12" name="TextBox 12"/>
          <p:cNvSpPr txBox="1"/>
          <p:nvPr/>
        </p:nvSpPr>
        <p:spPr>
          <a:xfrm>
            <a:off x="9547042" y="962133"/>
            <a:ext cx="867700" cy="885687"/>
          </a:xfrm>
          <a:prstGeom prst="rect">
            <a:avLst/>
          </a:prstGeom>
        </p:spPr>
        <p:txBody>
          <a:bodyPr lIns="0" tIns="0" rIns="0" bIns="0" rtlCol="0" anchor="t">
            <a:spAutoFit/>
          </a:bodyPr>
          <a:lstStyle/>
          <a:p>
            <a:pPr algn="l">
              <a:lnSpc>
                <a:spcPts val="5184"/>
              </a:lnSpc>
            </a:pPr>
            <a:r>
              <a:rPr lang="en-US" sz="4800" b="1" spc="44">
                <a:solidFill>
                  <a:srgbClr val="84BFA4"/>
                </a:solidFill>
                <a:latin typeface="TT Rounds Condensed Bold"/>
                <a:ea typeface="TT Rounds Condensed Bold"/>
                <a:cs typeface="TT Rounds Condensed Bold"/>
                <a:sym typeface="TT Rounds Condensed Bold"/>
              </a:rPr>
              <a:t>01</a:t>
            </a:r>
          </a:p>
        </p:txBody>
      </p:sp>
      <p:sp>
        <p:nvSpPr>
          <p:cNvPr id="13" name="TextBox 13"/>
          <p:cNvSpPr txBox="1"/>
          <p:nvPr/>
        </p:nvSpPr>
        <p:spPr>
          <a:xfrm>
            <a:off x="10629344" y="1156140"/>
            <a:ext cx="7024596" cy="410369"/>
          </a:xfrm>
          <a:prstGeom prst="rect">
            <a:avLst/>
          </a:prstGeom>
        </p:spPr>
        <p:txBody>
          <a:bodyPr lIns="0" tIns="0" rIns="0" bIns="0" rtlCol="0" anchor="t">
            <a:spAutoFit/>
          </a:bodyPr>
          <a:lstStyle/>
          <a:p>
            <a:pPr algn="l">
              <a:lnSpc>
                <a:spcPts val="3240"/>
              </a:lnSpc>
            </a:pPr>
            <a:r>
              <a:rPr lang="en-US" sz="3000" spc="27" dirty="0">
                <a:solidFill>
                  <a:srgbClr val="382B1B"/>
                </a:solidFill>
                <a:latin typeface="TT Rounds Condensed"/>
                <a:ea typeface="TT Rounds Condensed"/>
                <a:cs typeface="TT Rounds Condensed"/>
                <a:sym typeface="TT Rounds Condensed"/>
              </a:rPr>
              <a:t>Introduction to  C</a:t>
            </a:r>
            <a:r>
              <a:rPr lang="en-US" sz="3000" spc="28" dirty="0">
                <a:solidFill>
                  <a:srgbClr val="382B1B"/>
                </a:solidFill>
                <a:latin typeface="TT Rounds Condensed"/>
                <a:ea typeface="TT Rounds Condensed"/>
                <a:cs typeface="TT Rounds Condensed"/>
                <a:sym typeface="TT Rounds Condensed"/>
              </a:rPr>
              <a:t>ulinary Skills</a:t>
            </a:r>
          </a:p>
        </p:txBody>
      </p:sp>
      <p:sp>
        <p:nvSpPr>
          <p:cNvPr id="14" name="TextBox 14"/>
          <p:cNvSpPr txBox="1"/>
          <p:nvPr/>
        </p:nvSpPr>
        <p:spPr>
          <a:xfrm>
            <a:off x="9547042" y="2029818"/>
            <a:ext cx="867700" cy="885687"/>
          </a:xfrm>
          <a:prstGeom prst="rect">
            <a:avLst/>
          </a:prstGeom>
        </p:spPr>
        <p:txBody>
          <a:bodyPr lIns="0" tIns="0" rIns="0" bIns="0" rtlCol="0" anchor="t">
            <a:spAutoFit/>
          </a:bodyPr>
          <a:lstStyle/>
          <a:p>
            <a:pPr algn="l">
              <a:lnSpc>
                <a:spcPts val="5184"/>
              </a:lnSpc>
            </a:pPr>
            <a:r>
              <a:rPr lang="en-US" sz="4800" b="1" spc="44">
                <a:solidFill>
                  <a:srgbClr val="84BFA4"/>
                </a:solidFill>
                <a:latin typeface="TT Rounds Condensed Bold"/>
                <a:ea typeface="TT Rounds Condensed Bold"/>
                <a:cs typeface="TT Rounds Condensed Bold"/>
                <a:sym typeface="TT Rounds Condensed Bold"/>
              </a:rPr>
              <a:t>02</a:t>
            </a:r>
          </a:p>
        </p:txBody>
      </p:sp>
      <p:sp>
        <p:nvSpPr>
          <p:cNvPr id="15" name="TextBox 15"/>
          <p:cNvSpPr txBox="1"/>
          <p:nvPr/>
        </p:nvSpPr>
        <p:spPr>
          <a:xfrm>
            <a:off x="10620108" y="2040226"/>
            <a:ext cx="7024596" cy="836295"/>
          </a:xfrm>
          <a:prstGeom prst="rect">
            <a:avLst/>
          </a:prstGeom>
        </p:spPr>
        <p:txBody>
          <a:bodyPr lIns="0" tIns="0" rIns="0" bIns="0" rtlCol="0" anchor="t">
            <a:spAutoFit/>
          </a:bodyPr>
          <a:lstStyle/>
          <a:p>
            <a:pPr algn="l">
              <a:lnSpc>
                <a:spcPts val="3240"/>
              </a:lnSpc>
            </a:pPr>
            <a:r>
              <a:rPr lang="en-US" sz="3000" b="1" spc="28">
                <a:solidFill>
                  <a:srgbClr val="382B1B"/>
                </a:solidFill>
                <a:latin typeface="TT Rounds Condensed Bold"/>
                <a:ea typeface="TT Rounds Condensed Bold"/>
                <a:cs typeface="TT Rounds Condensed Bold"/>
                <a:sym typeface="TT Rounds Condensed Bold"/>
              </a:rPr>
              <a:t>DAY 1</a:t>
            </a:r>
            <a:r>
              <a:rPr lang="en-US" sz="3000" spc="28">
                <a:solidFill>
                  <a:srgbClr val="382B1B"/>
                </a:solidFill>
                <a:latin typeface="TT Rounds Condensed"/>
                <a:ea typeface="TT Rounds Condensed"/>
                <a:cs typeface="TT Rounds Condensed"/>
                <a:sym typeface="TT Rounds Condensed"/>
              </a:rPr>
              <a:t> - Basic hygiene, safety, maintenance and organization in the kitchen</a:t>
            </a:r>
          </a:p>
        </p:txBody>
      </p:sp>
      <p:sp>
        <p:nvSpPr>
          <p:cNvPr id="16" name="TextBox 16"/>
          <p:cNvSpPr txBox="1"/>
          <p:nvPr/>
        </p:nvSpPr>
        <p:spPr>
          <a:xfrm>
            <a:off x="9547042" y="3097498"/>
            <a:ext cx="867700" cy="885687"/>
          </a:xfrm>
          <a:prstGeom prst="rect">
            <a:avLst/>
          </a:prstGeom>
        </p:spPr>
        <p:txBody>
          <a:bodyPr lIns="0" tIns="0" rIns="0" bIns="0" rtlCol="0" anchor="t">
            <a:spAutoFit/>
          </a:bodyPr>
          <a:lstStyle/>
          <a:p>
            <a:pPr algn="l">
              <a:lnSpc>
                <a:spcPts val="5184"/>
              </a:lnSpc>
            </a:pPr>
            <a:r>
              <a:rPr lang="en-US" sz="4800" b="1" spc="44">
                <a:solidFill>
                  <a:srgbClr val="84BFA4"/>
                </a:solidFill>
                <a:latin typeface="TT Rounds Condensed Bold"/>
                <a:ea typeface="TT Rounds Condensed Bold"/>
                <a:cs typeface="TT Rounds Condensed Bold"/>
                <a:sym typeface="TT Rounds Condensed Bold"/>
              </a:rPr>
              <a:t>03</a:t>
            </a:r>
          </a:p>
        </p:txBody>
      </p:sp>
      <p:sp>
        <p:nvSpPr>
          <p:cNvPr id="17" name="TextBox 17"/>
          <p:cNvSpPr txBox="1"/>
          <p:nvPr/>
        </p:nvSpPr>
        <p:spPr>
          <a:xfrm>
            <a:off x="10620108" y="3046679"/>
            <a:ext cx="7024596" cy="836295"/>
          </a:xfrm>
          <a:prstGeom prst="rect">
            <a:avLst/>
          </a:prstGeom>
        </p:spPr>
        <p:txBody>
          <a:bodyPr lIns="0" tIns="0" rIns="0" bIns="0" rtlCol="0" anchor="t">
            <a:spAutoFit/>
          </a:bodyPr>
          <a:lstStyle/>
          <a:p>
            <a:pPr algn="l">
              <a:lnSpc>
                <a:spcPts val="3240"/>
              </a:lnSpc>
            </a:pPr>
            <a:r>
              <a:rPr lang="en-US" sz="3000" b="1" spc="28">
                <a:solidFill>
                  <a:srgbClr val="382B1B"/>
                </a:solidFill>
                <a:latin typeface="TT Rounds Condensed Bold"/>
                <a:ea typeface="TT Rounds Condensed Bold"/>
                <a:cs typeface="TT Rounds Condensed Bold"/>
                <a:sym typeface="TT Rounds Condensed Bold"/>
              </a:rPr>
              <a:t>DAY 2</a:t>
            </a:r>
            <a:r>
              <a:rPr lang="en-US" sz="3000" spc="28">
                <a:solidFill>
                  <a:srgbClr val="382B1B"/>
                </a:solidFill>
                <a:latin typeface="TT Rounds Condensed"/>
                <a:ea typeface="TT Rounds Condensed"/>
                <a:cs typeface="TT Rounds Condensed"/>
                <a:sym typeface="TT Rounds Condensed"/>
              </a:rPr>
              <a:t> - Preparation terms and techniques, Utensils and equipment</a:t>
            </a:r>
          </a:p>
        </p:txBody>
      </p:sp>
      <p:sp>
        <p:nvSpPr>
          <p:cNvPr id="18" name="TextBox 18"/>
          <p:cNvSpPr txBox="1"/>
          <p:nvPr/>
        </p:nvSpPr>
        <p:spPr>
          <a:xfrm>
            <a:off x="9547042" y="4165186"/>
            <a:ext cx="867700" cy="885687"/>
          </a:xfrm>
          <a:prstGeom prst="rect">
            <a:avLst/>
          </a:prstGeom>
        </p:spPr>
        <p:txBody>
          <a:bodyPr lIns="0" tIns="0" rIns="0" bIns="0" rtlCol="0" anchor="t">
            <a:spAutoFit/>
          </a:bodyPr>
          <a:lstStyle/>
          <a:p>
            <a:pPr algn="l">
              <a:lnSpc>
                <a:spcPts val="5184"/>
              </a:lnSpc>
            </a:pPr>
            <a:r>
              <a:rPr lang="en-US" sz="4800" b="1" spc="44">
                <a:solidFill>
                  <a:srgbClr val="84BFA4"/>
                </a:solidFill>
                <a:latin typeface="TT Rounds Condensed Bold"/>
                <a:ea typeface="TT Rounds Condensed Bold"/>
                <a:cs typeface="TT Rounds Condensed Bold"/>
                <a:sym typeface="TT Rounds Condensed Bold"/>
              </a:rPr>
              <a:t>04</a:t>
            </a:r>
          </a:p>
        </p:txBody>
      </p:sp>
      <p:sp>
        <p:nvSpPr>
          <p:cNvPr id="19" name="TextBox 19"/>
          <p:cNvSpPr txBox="1"/>
          <p:nvPr/>
        </p:nvSpPr>
        <p:spPr>
          <a:xfrm>
            <a:off x="10620108" y="4053130"/>
            <a:ext cx="7024596" cy="836295"/>
          </a:xfrm>
          <a:prstGeom prst="rect">
            <a:avLst/>
          </a:prstGeom>
        </p:spPr>
        <p:txBody>
          <a:bodyPr lIns="0" tIns="0" rIns="0" bIns="0" rtlCol="0" anchor="t">
            <a:spAutoFit/>
          </a:bodyPr>
          <a:lstStyle/>
          <a:p>
            <a:pPr algn="l">
              <a:lnSpc>
                <a:spcPts val="3240"/>
              </a:lnSpc>
            </a:pPr>
            <a:r>
              <a:rPr lang="en-US" sz="3000" b="1" spc="28">
                <a:solidFill>
                  <a:srgbClr val="382B1B"/>
                </a:solidFill>
                <a:latin typeface="TT Rounds Condensed Bold"/>
                <a:ea typeface="TT Rounds Condensed Bold"/>
                <a:cs typeface="TT Rounds Condensed Bold"/>
                <a:sym typeface="TT Rounds Condensed Bold"/>
              </a:rPr>
              <a:t>DAY 3</a:t>
            </a:r>
            <a:r>
              <a:rPr lang="en-US" sz="3000" spc="28">
                <a:solidFill>
                  <a:srgbClr val="382B1B"/>
                </a:solidFill>
                <a:latin typeface="TT Rounds Condensed"/>
                <a:ea typeface="TT Rounds Condensed"/>
                <a:cs typeface="TT Rounds Condensed"/>
                <a:sym typeface="TT Rounds Condensed"/>
              </a:rPr>
              <a:t>- Kitchen management, nutrition and creativity</a:t>
            </a:r>
          </a:p>
        </p:txBody>
      </p:sp>
      <p:sp>
        <p:nvSpPr>
          <p:cNvPr id="20" name="TextBox 20"/>
          <p:cNvSpPr txBox="1"/>
          <p:nvPr/>
        </p:nvSpPr>
        <p:spPr>
          <a:xfrm>
            <a:off x="9547042" y="5207466"/>
            <a:ext cx="867700" cy="885687"/>
          </a:xfrm>
          <a:prstGeom prst="rect">
            <a:avLst/>
          </a:prstGeom>
        </p:spPr>
        <p:txBody>
          <a:bodyPr lIns="0" tIns="0" rIns="0" bIns="0" rtlCol="0" anchor="t">
            <a:spAutoFit/>
          </a:bodyPr>
          <a:lstStyle/>
          <a:p>
            <a:pPr algn="l">
              <a:lnSpc>
                <a:spcPts val="5184"/>
              </a:lnSpc>
            </a:pPr>
            <a:r>
              <a:rPr lang="en-US" sz="4800" b="1" spc="44">
                <a:solidFill>
                  <a:srgbClr val="84BFA4"/>
                </a:solidFill>
                <a:latin typeface="TT Rounds Condensed Bold"/>
                <a:ea typeface="TT Rounds Condensed Bold"/>
                <a:cs typeface="TT Rounds Condensed Bold"/>
                <a:sym typeface="TT Rounds Condensed Bold"/>
              </a:rPr>
              <a:t>05</a:t>
            </a:r>
          </a:p>
        </p:txBody>
      </p:sp>
      <p:sp>
        <p:nvSpPr>
          <p:cNvPr id="21" name="TextBox 21"/>
          <p:cNvSpPr txBox="1"/>
          <p:nvPr/>
        </p:nvSpPr>
        <p:spPr>
          <a:xfrm>
            <a:off x="10610583" y="5327412"/>
            <a:ext cx="7024596" cy="820738"/>
          </a:xfrm>
          <a:prstGeom prst="rect">
            <a:avLst/>
          </a:prstGeom>
        </p:spPr>
        <p:txBody>
          <a:bodyPr lIns="0" tIns="0" rIns="0" bIns="0" rtlCol="0" anchor="t">
            <a:spAutoFit/>
          </a:bodyPr>
          <a:lstStyle/>
          <a:p>
            <a:pPr algn="l">
              <a:lnSpc>
                <a:spcPts val="3240"/>
              </a:lnSpc>
            </a:pPr>
            <a:r>
              <a:rPr lang="en-US" sz="3000" b="1" spc="28" dirty="0">
                <a:solidFill>
                  <a:srgbClr val="382B1B"/>
                </a:solidFill>
                <a:latin typeface="TT Rounds Condensed Bold"/>
                <a:ea typeface="TT Rounds Condensed Bold"/>
                <a:cs typeface="TT Rounds Condensed Bold"/>
                <a:sym typeface="TT Rounds Condensed Bold"/>
              </a:rPr>
              <a:t>DAY 4</a:t>
            </a:r>
            <a:r>
              <a:rPr lang="en-US" sz="3000" spc="28" dirty="0">
                <a:solidFill>
                  <a:srgbClr val="382B1B"/>
                </a:solidFill>
                <a:latin typeface="TT Rounds Condensed"/>
                <a:ea typeface="TT Rounds Condensed"/>
                <a:cs typeface="TT Rounds Condensed"/>
                <a:sym typeface="TT Rounds Condensed"/>
              </a:rPr>
              <a:t> – Let’s get technical! Basic pastry-making techniques</a:t>
            </a:r>
          </a:p>
        </p:txBody>
      </p:sp>
      <p:pic>
        <p:nvPicPr>
          <p:cNvPr id="23" name="Picture 22">
            <a:extLst>
              <a:ext uri="{FF2B5EF4-FFF2-40B4-BE49-F238E27FC236}">
                <a16:creationId xmlns:a16="http://schemas.microsoft.com/office/drawing/2014/main" id="{B6E9B7BF-A9CE-79A0-F055-B54EA5AC9F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70818" y="8120585"/>
            <a:ext cx="2269246" cy="478455"/>
          </a:xfrm>
          <a:prstGeom prst="rect">
            <a:avLst/>
          </a:prstGeom>
        </p:spPr>
      </p:pic>
      <p:pic>
        <p:nvPicPr>
          <p:cNvPr id="25" name="Picture 24" descr="A close-up of a text&#10;&#10;Description automatically generated">
            <a:extLst>
              <a:ext uri="{FF2B5EF4-FFF2-40B4-BE49-F238E27FC236}">
                <a16:creationId xmlns:a16="http://schemas.microsoft.com/office/drawing/2014/main" id="{66C9FFCC-319D-CBB5-EC28-2FF22F5503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726148" y="7873712"/>
            <a:ext cx="5259803" cy="927387"/>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638920"/>
            <a:ext cx="16650918" cy="340766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1.Secure use</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Read and follow the manufacturer's instructions.</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Check that the appliances are correctly assembled before using them.</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2.Cleaning</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Unplug appliances before cleaning.</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Use suitable brushes or tools to clean hard-to-reach areas.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Other equipment (juicers, immersion blenders, etc.)</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638920"/>
            <a:ext cx="16650918" cy="632231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1.Organisation and tidying</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Keep workstations tidy to avoid accidents.</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Store tools and equipment in an orderly fashion after use.</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2.Training and Vigilance</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Regular staff training in safety rules.</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Remain vigilant and attentive when handling tools and equipment.</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By following these tips, you can help to create a safe working environment and reduce the risk of injury in the kitchen.</a:t>
            </a:r>
          </a:p>
          <a:p>
            <a:pPr algn="l">
              <a:lnSpc>
                <a:spcPts val="3888"/>
              </a:lnSpc>
            </a:pPr>
            <a:endParaRPr lang="en-US" sz="3600" b="1" spc="32">
              <a:solidFill>
                <a:srgbClr val="382B1B"/>
              </a:solidFill>
              <a:latin typeface="TT Rounds Condensed Bold"/>
              <a:ea typeface="TT Rounds Condensed Bold"/>
              <a:cs typeface="TT Rounds Condensed Bold"/>
              <a:sym typeface="TT Rounds Condensed Bol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General Rules</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grpSp>
        <p:nvGrpSpPr>
          <p:cNvPr id="3" name="Group 3"/>
          <p:cNvGrpSpPr/>
          <p:nvPr/>
        </p:nvGrpSpPr>
        <p:grpSpPr>
          <a:xfrm>
            <a:off x="-542600" y="-4507533"/>
            <a:ext cx="9119961" cy="9403383"/>
            <a:chOff x="0" y="0"/>
            <a:chExt cx="12159948" cy="12537844"/>
          </a:xfrm>
        </p:grpSpPr>
        <p:sp>
          <p:nvSpPr>
            <p:cNvPr id="4" name="Freeform 4"/>
            <p:cNvSpPr/>
            <p:nvPr/>
          </p:nvSpPr>
          <p:spPr>
            <a:xfrm>
              <a:off x="-541274" y="-205232"/>
              <a:ext cx="13522706" cy="13249020"/>
            </a:xfrm>
            <a:custGeom>
              <a:avLst/>
              <a:gdLst/>
              <a:ahLst/>
              <a:cxnLst/>
              <a:rect l="l" t="t" r="r" b="b"/>
              <a:pathLst>
                <a:path w="13522706" h="13249020">
                  <a:moveTo>
                    <a:pt x="7904353" y="498983"/>
                  </a:moveTo>
                  <a:cubicBezTo>
                    <a:pt x="6286500" y="16002"/>
                    <a:pt x="4596130" y="0"/>
                    <a:pt x="3308223" y="1448816"/>
                  </a:cubicBezTo>
                  <a:cubicBezTo>
                    <a:pt x="2060575" y="2849372"/>
                    <a:pt x="861187" y="5111242"/>
                    <a:pt x="603631" y="6978650"/>
                  </a:cubicBezTo>
                  <a:cubicBezTo>
                    <a:pt x="0" y="11333353"/>
                    <a:pt x="3879723" y="13249020"/>
                    <a:pt x="7799705" y="12629261"/>
                  </a:cubicBezTo>
                  <a:cubicBezTo>
                    <a:pt x="11623167" y="12025631"/>
                    <a:pt x="13522706" y="7010908"/>
                    <a:pt x="12363704" y="3437001"/>
                  </a:cubicBezTo>
                  <a:cubicBezTo>
                    <a:pt x="12017629" y="2358390"/>
                    <a:pt x="11011409" y="1851279"/>
                    <a:pt x="10061575" y="1384427"/>
                  </a:cubicBezTo>
                  <a:cubicBezTo>
                    <a:pt x="9377426" y="1046353"/>
                    <a:pt x="8652891" y="724408"/>
                    <a:pt x="7904353" y="498983"/>
                  </a:cubicBezTo>
                  <a:close/>
                </a:path>
              </a:pathLst>
            </a:custGeom>
            <a:solidFill>
              <a:srgbClr val="E6C8C7"/>
            </a:solidFill>
          </p:spPr>
          <p:txBody>
            <a:bodyPr/>
            <a:lstStyle/>
            <a:p>
              <a:endParaRPr lang="fr-FR"/>
            </a:p>
          </p:txBody>
        </p:sp>
      </p:grpSp>
      <p:sp>
        <p:nvSpPr>
          <p:cNvPr id="5" name="Freeform 5"/>
          <p:cNvSpPr/>
          <p:nvPr/>
        </p:nvSpPr>
        <p:spPr>
          <a:xfrm>
            <a:off x="6743072" y="1787728"/>
            <a:ext cx="11500013" cy="7325440"/>
          </a:xfrm>
          <a:custGeom>
            <a:avLst/>
            <a:gdLst/>
            <a:ahLst/>
            <a:cxnLst/>
            <a:rect l="l" t="t" r="r" b="b"/>
            <a:pathLst>
              <a:path w="11500013" h="7325440">
                <a:moveTo>
                  <a:pt x="0" y="0"/>
                </a:moveTo>
                <a:lnTo>
                  <a:pt x="11500012" y="0"/>
                </a:lnTo>
                <a:lnTo>
                  <a:pt x="11500012" y="7325441"/>
                </a:lnTo>
                <a:lnTo>
                  <a:pt x="0" y="7325441"/>
                </a:lnTo>
                <a:lnTo>
                  <a:pt x="0" y="0"/>
                </a:lnTo>
                <a:close/>
              </a:path>
            </a:pathLst>
          </a:custGeom>
          <a:blipFill>
            <a:blip r:embed="rId3"/>
            <a:stretch>
              <a:fillRect l="20556" t="-21902" r="-32795" b="-15194"/>
            </a:stretch>
          </a:blipFill>
        </p:spPr>
        <p:txBody>
          <a:bodyPr/>
          <a:lstStyle/>
          <a:p>
            <a:endParaRPr lang="fr-FR"/>
          </a:p>
        </p:txBody>
      </p:sp>
      <p:grpSp>
        <p:nvGrpSpPr>
          <p:cNvPr id="6" name="Group 6"/>
          <p:cNvGrpSpPr/>
          <p:nvPr/>
        </p:nvGrpSpPr>
        <p:grpSpPr>
          <a:xfrm>
            <a:off x="-4285000" y="-1432560"/>
            <a:ext cx="4255293" cy="17013080"/>
            <a:chOff x="0" y="0"/>
            <a:chExt cx="5673724" cy="22684106"/>
          </a:xfrm>
        </p:grpSpPr>
        <p:sp>
          <p:nvSpPr>
            <p:cNvPr id="7" name="Freeform 7"/>
            <p:cNvSpPr/>
            <p:nvPr/>
          </p:nvSpPr>
          <p:spPr>
            <a:xfrm>
              <a:off x="0" y="0"/>
              <a:ext cx="5673725" cy="22684105"/>
            </a:xfrm>
            <a:custGeom>
              <a:avLst/>
              <a:gdLst/>
              <a:ahLst/>
              <a:cxnLst/>
              <a:rect l="l" t="t" r="r" b="b"/>
              <a:pathLst>
                <a:path w="5673725" h="22684105">
                  <a:moveTo>
                    <a:pt x="0" y="0"/>
                  </a:moveTo>
                  <a:lnTo>
                    <a:pt x="5673725" y="0"/>
                  </a:lnTo>
                  <a:lnTo>
                    <a:pt x="5673725" y="22684105"/>
                  </a:lnTo>
                  <a:lnTo>
                    <a:pt x="0" y="22684105"/>
                  </a:lnTo>
                  <a:close/>
                </a:path>
              </a:pathLst>
            </a:custGeom>
            <a:solidFill>
              <a:srgbClr val="ECECEC"/>
            </a:solidFill>
          </p:spPr>
          <p:txBody>
            <a:bodyPr/>
            <a:lstStyle/>
            <a:p>
              <a:endParaRPr lang="fr-FR"/>
            </a:p>
          </p:txBody>
        </p:sp>
      </p:grpSp>
      <p:grpSp>
        <p:nvGrpSpPr>
          <p:cNvPr id="8" name="Group 8"/>
          <p:cNvGrpSpPr/>
          <p:nvPr/>
        </p:nvGrpSpPr>
        <p:grpSpPr>
          <a:xfrm>
            <a:off x="-1661932" y="-4945233"/>
            <a:ext cx="20307741" cy="4945234"/>
            <a:chOff x="0" y="0"/>
            <a:chExt cx="27076988" cy="6593646"/>
          </a:xfrm>
        </p:grpSpPr>
        <p:sp>
          <p:nvSpPr>
            <p:cNvPr id="9" name="Freeform 9"/>
            <p:cNvSpPr/>
            <p:nvPr/>
          </p:nvSpPr>
          <p:spPr>
            <a:xfrm>
              <a:off x="0" y="0"/>
              <a:ext cx="27077036" cy="6593586"/>
            </a:xfrm>
            <a:custGeom>
              <a:avLst/>
              <a:gdLst/>
              <a:ahLst/>
              <a:cxnLst/>
              <a:rect l="l" t="t" r="r" b="b"/>
              <a:pathLst>
                <a:path w="27077036" h="6593586">
                  <a:moveTo>
                    <a:pt x="0" y="0"/>
                  </a:moveTo>
                  <a:lnTo>
                    <a:pt x="27077036" y="0"/>
                  </a:lnTo>
                  <a:lnTo>
                    <a:pt x="27077036" y="6593586"/>
                  </a:lnTo>
                  <a:lnTo>
                    <a:pt x="0" y="6593586"/>
                  </a:lnTo>
                  <a:close/>
                </a:path>
              </a:pathLst>
            </a:custGeom>
            <a:solidFill>
              <a:srgbClr val="ECECEC"/>
            </a:solidFill>
          </p:spPr>
          <p:txBody>
            <a:bodyPr/>
            <a:lstStyle/>
            <a:p>
              <a:endParaRPr lang="fr-FR"/>
            </a:p>
          </p:txBody>
        </p:sp>
      </p:grpSp>
      <p:sp>
        <p:nvSpPr>
          <p:cNvPr id="10" name="Freeform 10"/>
          <p:cNvSpPr/>
          <p:nvPr/>
        </p:nvSpPr>
        <p:spPr>
          <a:xfrm>
            <a:off x="11251311" y="2117713"/>
            <a:ext cx="6991773" cy="5332526"/>
          </a:xfrm>
          <a:custGeom>
            <a:avLst/>
            <a:gdLst/>
            <a:ahLst/>
            <a:cxnLst/>
            <a:rect l="l" t="t" r="r" b="b"/>
            <a:pathLst>
              <a:path w="6991773" h="5332526">
                <a:moveTo>
                  <a:pt x="0" y="0"/>
                </a:moveTo>
                <a:lnTo>
                  <a:pt x="6991773" y="0"/>
                </a:lnTo>
                <a:lnTo>
                  <a:pt x="6991773" y="5332525"/>
                </a:lnTo>
                <a:lnTo>
                  <a:pt x="0" y="5332525"/>
                </a:lnTo>
                <a:lnTo>
                  <a:pt x="0" y="0"/>
                </a:lnTo>
                <a:close/>
              </a:path>
            </a:pathLst>
          </a:custGeom>
          <a:blipFill>
            <a:blip r:embed="rId4"/>
            <a:stretch>
              <a:fillRect l="-17876" r="-17876"/>
            </a:stretch>
          </a:blipFill>
        </p:spPr>
        <p:txBody>
          <a:bodyPr/>
          <a:lstStyle/>
          <a:p>
            <a:endParaRPr lang="fr-FR"/>
          </a:p>
        </p:txBody>
      </p:sp>
      <p:sp>
        <p:nvSpPr>
          <p:cNvPr id="11" name="TextBox 11"/>
          <p:cNvSpPr txBox="1"/>
          <p:nvPr/>
        </p:nvSpPr>
        <p:spPr>
          <a:xfrm>
            <a:off x="1338465" y="5953651"/>
            <a:ext cx="7714095" cy="2436114"/>
          </a:xfrm>
          <a:prstGeom prst="rect">
            <a:avLst/>
          </a:prstGeom>
        </p:spPr>
        <p:txBody>
          <a:bodyPr lIns="0" tIns="0" rIns="0" bIns="0" rtlCol="0" anchor="t">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Correctly maintaining your kitchen workstation is essential for ensuring food safety, efficiency and the durability of your equipment. Here are a few steps and tips for optimum maintenance:</a:t>
            </a:r>
          </a:p>
        </p:txBody>
      </p:sp>
      <p:sp>
        <p:nvSpPr>
          <p:cNvPr id="12" name="TextBox 12"/>
          <p:cNvSpPr txBox="1"/>
          <p:nvPr/>
        </p:nvSpPr>
        <p:spPr>
          <a:xfrm>
            <a:off x="1186932" y="1350212"/>
            <a:ext cx="5660899" cy="2670962"/>
          </a:xfrm>
          <a:prstGeom prst="rect">
            <a:avLst/>
          </a:prstGeom>
        </p:spPr>
        <p:txBody>
          <a:bodyPr lIns="0" tIns="0" rIns="0" bIns="0" rtlCol="0" anchor="t">
            <a:spAutoFit/>
          </a:bodyPr>
          <a:lstStyle/>
          <a:p>
            <a:pPr algn="ctr">
              <a:lnSpc>
                <a:spcPts val="5248"/>
              </a:lnSpc>
            </a:pPr>
            <a:r>
              <a:rPr lang="en-US" sz="5400" b="1" spc="48">
                <a:solidFill>
                  <a:srgbClr val="000000"/>
                </a:solidFill>
                <a:latin typeface="TT Rounds Condensed Bold"/>
                <a:ea typeface="TT Rounds Condensed Bold"/>
                <a:cs typeface="TT Rounds Condensed Bold"/>
                <a:sym typeface="TT Rounds Condensed Bold"/>
              </a:rPr>
              <a:t>C- HOW TO MAINTAIN YOUR WORKSTATION</a:t>
            </a:r>
          </a:p>
          <a:p>
            <a:pPr algn="ctr">
              <a:lnSpc>
                <a:spcPts val="5248"/>
              </a:lnSpc>
            </a:pPr>
            <a:endParaRPr lang="en-US" sz="5400" b="1" spc="48">
              <a:solidFill>
                <a:srgbClr val="000000"/>
              </a:solidFill>
              <a:latin typeface="TT Rounds Condensed Bold"/>
              <a:ea typeface="TT Rounds Condensed Bold"/>
              <a:cs typeface="TT Rounds Condensed Bold"/>
              <a:sym typeface="TT Rounds Condensed Bo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638920"/>
            <a:ext cx="16650918" cy="583653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 Work plan</a:t>
            </a:r>
          </a:p>
          <a:p>
            <a:pPr algn="l">
              <a:lnSpc>
                <a:spcPts val="3888"/>
              </a:lnSpc>
            </a:pPr>
            <a:r>
              <a:rPr lang="en-US" sz="3600" spc="32">
                <a:solidFill>
                  <a:srgbClr val="382B1B"/>
                </a:solidFill>
                <a:latin typeface="TT Rounds Condensed"/>
                <a:ea typeface="TT Rounds Condensed"/>
                <a:cs typeface="TT Rounds Condensed"/>
                <a:sym typeface="TT Rounds Condensed"/>
              </a:rPr>
              <a:t> </a:t>
            </a:r>
            <a:r>
              <a:rPr lang="en-US" sz="3600" b="1" spc="32">
                <a:solidFill>
                  <a:srgbClr val="382B1B"/>
                </a:solidFill>
                <a:latin typeface="TT Rounds Condensed Bold"/>
                <a:ea typeface="TT Rounds Condensed Bold"/>
                <a:cs typeface="TT Rounds Condensed Bold"/>
                <a:sym typeface="TT Rounds Condensed Bold"/>
              </a:rPr>
              <a:t>Disinfection</a:t>
            </a:r>
            <a:r>
              <a:rPr lang="en-US" sz="3600" spc="32">
                <a:solidFill>
                  <a:srgbClr val="382B1B"/>
                </a:solidFill>
                <a:latin typeface="TT Rounds Condensed"/>
                <a:ea typeface="TT Rounds Condensed"/>
                <a:cs typeface="TT Rounds Condensed"/>
                <a:sym typeface="TT Rounds Condensed"/>
              </a:rPr>
              <a:t>: Use an approved food disinfectant after each service.</a:t>
            </a:r>
          </a:p>
          <a:p>
            <a:pPr algn="l">
              <a:lnSpc>
                <a:spcPts val="3888"/>
              </a:lnSpc>
            </a:pPr>
            <a:r>
              <a:rPr lang="en-US" sz="3600" spc="32">
                <a:solidFill>
                  <a:srgbClr val="382B1B"/>
                </a:solidFill>
                <a:latin typeface="TT Rounds Condensed"/>
                <a:ea typeface="TT Rounds Condensed"/>
                <a:cs typeface="TT Rounds Condensed"/>
                <a:sym typeface="TT Rounds Condensed"/>
              </a:rPr>
              <a:t>Wiping: Wipe with a clean damp cloth, then dry with a dry cloth.</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b. Utensils and equipment</a:t>
            </a:r>
          </a:p>
          <a:p>
            <a:pPr algn="l">
              <a:lnSpc>
                <a:spcPts val="3888"/>
              </a:lnSpc>
            </a:pPr>
            <a:r>
              <a:rPr lang="en-US" sz="3600" spc="32">
                <a:solidFill>
                  <a:srgbClr val="382B1B"/>
                </a:solidFill>
                <a:latin typeface="TT Rounds Condensed"/>
                <a:ea typeface="TT Rounds Condensed"/>
                <a:cs typeface="TT Rounds Condensed"/>
                <a:sym typeface="TT Rounds Condensed"/>
              </a:rPr>
              <a:t> </a:t>
            </a:r>
            <a:r>
              <a:rPr lang="en-US" sz="3600" b="1" spc="32">
                <a:solidFill>
                  <a:srgbClr val="382B1B"/>
                </a:solidFill>
                <a:latin typeface="TT Rounds Condensed Bold"/>
                <a:ea typeface="TT Rounds Condensed Bold"/>
                <a:cs typeface="TT Rounds Condensed Bold"/>
                <a:sym typeface="TT Rounds Condensed Bold"/>
              </a:rPr>
              <a:t>Washing</a:t>
            </a:r>
            <a:r>
              <a:rPr lang="en-US" sz="3600" spc="32">
                <a:solidFill>
                  <a:srgbClr val="382B1B"/>
                </a:solidFill>
                <a:latin typeface="TT Rounds Condensed"/>
                <a:ea typeface="TT Rounds Condensed"/>
                <a:cs typeface="TT Rounds Condensed"/>
                <a:sym typeface="TT Rounds Condensed"/>
              </a:rPr>
              <a:t>: Wash knives, chopping boards and other utensils in hot soapy water.</a:t>
            </a:r>
          </a:p>
          <a:p>
            <a:pPr algn="l">
              <a:lnSpc>
                <a:spcPts val="3888"/>
              </a:lnSpc>
            </a:pPr>
            <a:r>
              <a:rPr lang="en-US" sz="3600" spc="32">
                <a:solidFill>
                  <a:srgbClr val="382B1B"/>
                </a:solidFill>
                <a:latin typeface="TT Rounds Condensed"/>
                <a:ea typeface="TT Rounds Condensed"/>
                <a:cs typeface="TT Rounds Condensed"/>
                <a:sym typeface="TT Rounds Condensed"/>
              </a:rPr>
              <a:t> </a:t>
            </a:r>
            <a:r>
              <a:rPr lang="en-US" sz="3600" b="1" spc="32">
                <a:solidFill>
                  <a:srgbClr val="382B1B"/>
                </a:solidFill>
                <a:latin typeface="TT Rounds Condensed Bold"/>
                <a:ea typeface="TT Rounds Condensed Bold"/>
                <a:cs typeface="TT Rounds Condensed Bold"/>
                <a:sym typeface="TT Rounds Condensed Bold"/>
              </a:rPr>
              <a:t>Disinfection</a:t>
            </a:r>
            <a:r>
              <a:rPr lang="en-US" sz="3600" spc="32">
                <a:solidFill>
                  <a:srgbClr val="382B1B"/>
                </a:solidFill>
                <a:latin typeface="TT Rounds Condensed"/>
                <a:ea typeface="TT Rounds Condensed"/>
                <a:cs typeface="TT Rounds Condensed"/>
                <a:sym typeface="TT Rounds Condensed"/>
              </a:rPr>
              <a:t>: Use a disinfectant solution for utensils.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Storage</a:t>
            </a:r>
            <a:r>
              <a:rPr lang="en-US" sz="3600" spc="32">
                <a:solidFill>
                  <a:srgbClr val="382B1B"/>
                </a:solidFill>
                <a:latin typeface="TT Rounds Condensed"/>
                <a:ea typeface="TT Rounds Condensed"/>
                <a:cs typeface="TT Rounds Condensed"/>
                <a:sym typeface="TT Rounds Condensed"/>
              </a:rPr>
              <a:t>: Store clean utensils in appropriate places to avoid contamination.</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c. Soil</a:t>
            </a:r>
          </a:p>
          <a:p>
            <a:pPr algn="l">
              <a:lnSpc>
                <a:spcPts val="3888"/>
              </a:lnSpc>
            </a:pPr>
            <a:r>
              <a:rPr lang="en-US" sz="3600" spc="32">
                <a:solidFill>
                  <a:srgbClr val="382B1B"/>
                </a:solidFill>
                <a:latin typeface="TT Rounds Condensed"/>
                <a:ea typeface="TT Rounds Condensed"/>
                <a:cs typeface="TT Rounds Condensed"/>
                <a:sym typeface="TT Rounds Condensed"/>
              </a:rPr>
              <a:t> </a:t>
            </a:r>
            <a:r>
              <a:rPr lang="en-US" sz="3600" b="1" spc="32">
                <a:solidFill>
                  <a:srgbClr val="382B1B"/>
                </a:solidFill>
                <a:latin typeface="TT Rounds Condensed Bold"/>
                <a:ea typeface="TT Rounds Condensed Bold"/>
                <a:cs typeface="TT Rounds Condensed Bold"/>
                <a:sym typeface="TT Rounds Condensed Bold"/>
              </a:rPr>
              <a:t>Sweeping</a:t>
            </a:r>
            <a:r>
              <a:rPr lang="en-US" sz="3600" spc="32">
                <a:solidFill>
                  <a:srgbClr val="382B1B"/>
                </a:solidFill>
                <a:latin typeface="TT Rounds Condensed"/>
                <a:ea typeface="TT Rounds Condensed"/>
                <a:cs typeface="TT Rounds Condensed"/>
                <a:sym typeface="TT Rounds Condensed"/>
              </a:rPr>
              <a:t>: Sweep the floor to remove debris.</a:t>
            </a:r>
          </a:p>
          <a:p>
            <a:pPr algn="l">
              <a:lnSpc>
                <a:spcPts val="3888"/>
              </a:lnSpc>
            </a:pPr>
            <a:r>
              <a:rPr lang="en-US" sz="3600" spc="32">
                <a:solidFill>
                  <a:srgbClr val="382B1B"/>
                </a:solidFill>
                <a:latin typeface="TT Rounds Condensed"/>
                <a:ea typeface="TT Rounds Condensed"/>
                <a:cs typeface="TT Rounds Condensed"/>
                <a:sym typeface="TT Rounds Condensed"/>
              </a:rPr>
              <a:t> </a:t>
            </a:r>
            <a:r>
              <a:rPr lang="en-US" sz="3600" b="1" spc="32">
                <a:solidFill>
                  <a:srgbClr val="382B1B"/>
                </a:solidFill>
                <a:latin typeface="TT Rounds Condensed Bold"/>
                <a:ea typeface="TT Rounds Condensed Bold"/>
                <a:cs typeface="TT Rounds Condensed Bold"/>
                <a:sym typeface="TT Rounds Condensed Bold"/>
              </a:rPr>
              <a:t>Cleaning</a:t>
            </a:r>
            <a:r>
              <a:rPr lang="en-US" sz="3600" spc="32">
                <a:solidFill>
                  <a:srgbClr val="382B1B"/>
                </a:solidFill>
                <a:latin typeface="TT Rounds Condensed"/>
                <a:ea typeface="TT Rounds Condensed"/>
                <a:cs typeface="TT Rounds Condensed"/>
                <a:sym typeface="TT Rounds Condensed"/>
              </a:rPr>
              <a:t>: Wash with a suitable cleaning solution, then rinse and dry.</a:t>
            </a: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1. Daily cleaning </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638920"/>
            <a:ext cx="16650918" cy="389343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 Kitchen appliances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Fridges and freezers</a:t>
            </a:r>
            <a:r>
              <a:rPr lang="en-US" sz="3600" spc="32">
                <a:solidFill>
                  <a:srgbClr val="382B1B"/>
                </a:solidFill>
                <a:latin typeface="TT Rounds Condensed"/>
                <a:ea typeface="TT Rounds Condensed"/>
                <a:cs typeface="TT Rounds Condensed"/>
                <a:sym typeface="TT Rounds Condensed"/>
              </a:rPr>
              <a:t>: Clean the shelves and inside walls with a disinfectant solution.</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Ovens and hobs</a:t>
            </a:r>
            <a:r>
              <a:rPr lang="en-US" sz="3600" spc="32">
                <a:solidFill>
                  <a:srgbClr val="382B1B"/>
                </a:solidFill>
                <a:latin typeface="TT Rounds Condensed"/>
                <a:ea typeface="TT Rounds Condensed"/>
                <a:cs typeface="TT Rounds Condensed"/>
                <a:sym typeface="TT Rounds Condensed"/>
              </a:rPr>
              <a:t>: Clean grills and surfaces with a suitable detergent.</a:t>
            </a:r>
          </a:p>
          <a:p>
            <a:pPr algn="l">
              <a:lnSpc>
                <a:spcPts val="3888"/>
              </a:lnSpc>
            </a:pPr>
            <a:r>
              <a:rPr lang="en-US" sz="3600" spc="32">
                <a:solidFill>
                  <a:srgbClr val="382B1B"/>
                </a:solidFill>
                <a:latin typeface="TT Rounds Condensed"/>
                <a:ea typeface="TT Rounds Condensed"/>
                <a:cs typeface="TT Rounds Condensed"/>
                <a:sym typeface="TT Rounds Condensed"/>
              </a:rPr>
              <a:t> </a:t>
            </a:r>
            <a:r>
              <a:rPr lang="en-US" sz="3600" b="1" spc="32">
                <a:solidFill>
                  <a:srgbClr val="382B1B"/>
                </a:solidFill>
                <a:latin typeface="TT Rounds Condensed Bold"/>
                <a:ea typeface="TT Rounds Condensed Bold"/>
                <a:cs typeface="TT Rounds Condensed Bold"/>
                <a:sym typeface="TT Rounds Condensed Bold"/>
              </a:rPr>
              <a:t>Extraction hoods</a:t>
            </a:r>
            <a:r>
              <a:rPr lang="en-US" sz="3600" spc="32">
                <a:solidFill>
                  <a:srgbClr val="382B1B"/>
                </a:solidFill>
                <a:latin typeface="TT Rounds Condensed"/>
                <a:ea typeface="TT Rounds Condensed"/>
                <a:cs typeface="TT Rounds Condensed"/>
                <a:sym typeface="TT Rounds Condensed"/>
              </a:rPr>
              <a:t>: Degrease filters and external surfaces.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b. Sinks and taps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Descaling</a:t>
            </a:r>
            <a:r>
              <a:rPr lang="en-US" sz="3600" spc="32">
                <a:solidFill>
                  <a:srgbClr val="382B1B"/>
                </a:solidFill>
                <a:latin typeface="TT Rounds Condensed"/>
                <a:ea typeface="TT Rounds Condensed"/>
                <a:cs typeface="TT Rounds Condensed"/>
                <a:sym typeface="TT Rounds Condensed"/>
              </a:rPr>
              <a:t>: Use an anti-scale product to remove deposits.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Disinfection</a:t>
            </a:r>
            <a:r>
              <a:rPr lang="en-US" sz="3600" spc="32">
                <a:solidFill>
                  <a:srgbClr val="382B1B"/>
                </a:solidFill>
                <a:latin typeface="TT Rounds Condensed"/>
                <a:ea typeface="TT Rounds Condensed"/>
                <a:cs typeface="TT Rounds Condensed"/>
                <a:sym typeface="TT Rounds Condensed"/>
              </a:rPr>
              <a:t>: Apply a disinfectant solution to all surfaces.</a:t>
            </a: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2. Weekly maintenance </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638920"/>
            <a:ext cx="16650918" cy="437921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 Machinery and Specialised Equipment</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Maintenance</a:t>
            </a:r>
            <a:r>
              <a:rPr lang="en-US" sz="3600" spc="32">
                <a:solidFill>
                  <a:srgbClr val="382B1B"/>
                </a:solidFill>
                <a:latin typeface="TT Rounds Condensed"/>
                <a:ea typeface="TT Rounds Condensed"/>
                <a:cs typeface="TT Rounds Condensed"/>
                <a:sym typeface="TT Rounds Condensed"/>
              </a:rPr>
              <a:t>: Check and maintain equipment such as slicers, mixers and grinders.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Deep cleaning</a:t>
            </a:r>
            <a:r>
              <a:rPr lang="en-US" sz="3600" spc="32">
                <a:solidFill>
                  <a:srgbClr val="382B1B"/>
                </a:solidFill>
                <a:latin typeface="TT Rounds Condensed"/>
                <a:ea typeface="TT Rounds Condensed"/>
                <a:cs typeface="TT Rounds Condensed"/>
                <a:sym typeface="TT Rounds Condensed"/>
              </a:rPr>
              <a:t>: Deep clean seldom-used equipment.</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b. Storage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Organisation</a:t>
            </a:r>
            <a:r>
              <a:rPr lang="en-US" sz="3600" spc="32">
                <a:solidFill>
                  <a:srgbClr val="382B1B"/>
                </a:solidFill>
                <a:latin typeface="TT Rounds Condensed"/>
                <a:ea typeface="TT Rounds Condensed"/>
                <a:cs typeface="TT Rounds Condensed"/>
                <a:sym typeface="TT Rounds Condensed"/>
              </a:rPr>
              <a:t>: Reorganise stocks to ensure product rotation and avoid products going out of date.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Cleaning Storage Areas</a:t>
            </a:r>
            <a:r>
              <a:rPr lang="en-US" sz="3600" spc="32">
                <a:solidFill>
                  <a:srgbClr val="382B1B"/>
                </a:solidFill>
                <a:latin typeface="TT Rounds Condensed"/>
                <a:ea typeface="TT Rounds Condensed"/>
                <a:cs typeface="TT Rounds Condensed"/>
                <a:sym typeface="TT Rounds Condensed"/>
              </a:rPr>
              <a:t>: Wash shelves and containers.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3. Monthly maintenance </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362695"/>
            <a:ext cx="16650918" cy="826541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 Food safety</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Temperatures</a:t>
            </a:r>
            <a:r>
              <a:rPr lang="en-US" sz="3600" spc="32">
                <a:solidFill>
                  <a:srgbClr val="382B1B"/>
                </a:solidFill>
                <a:latin typeface="TT Rounds Condensed"/>
                <a:ea typeface="TT Rounds Condensed"/>
                <a:cs typeface="TT Rounds Condensed"/>
                <a:sym typeface="TT Rounds Condensed"/>
              </a:rPr>
              <a:t>: Check refrigerator and freezer temperatures regularly.</a:t>
            </a:r>
          </a:p>
          <a:p>
            <a:pPr algn="l">
              <a:lnSpc>
                <a:spcPts val="3888"/>
              </a:lnSpc>
            </a:pPr>
            <a:r>
              <a:rPr lang="en-US" sz="3600" spc="32">
                <a:solidFill>
                  <a:srgbClr val="382B1B"/>
                </a:solidFill>
                <a:latin typeface="TT Rounds Condensed"/>
                <a:ea typeface="TT Rounds Condensed"/>
                <a:cs typeface="TT Rounds Condensed"/>
                <a:sym typeface="TT Rounds Condensed"/>
              </a:rPr>
              <a:t> </a:t>
            </a:r>
            <a:r>
              <a:rPr lang="en-US" sz="3600" b="1" spc="32">
                <a:solidFill>
                  <a:srgbClr val="382B1B"/>
                </a:solidFill>
                <a:latin typeface="TT Rounds Condensed Bold"/>
                <a:ea typeface="TT Rounds Condensed Bold"/>
                <a:cs typeface="TT Rounds Condensed Bold"/>
                <a:sym typeface="TT Rounds Condensed Bold"/>
              </a:rPr>
              <a:t>Labelling</a:t>
            </a:r>
            <a:r>
              <a:rPr lang="en-US" sz="3600" spc="32">
                <a:solidFill>
                  <a:srgbClr val="382B1B"/>
                </a:solidFill>
                <a:latin typeface="TT Rounds Condensed"/>
                <a:ea typeface="TT Rounds Condensed"/>
                <a:cs typeface="TT Rounds Condensed"/>
                <a:sym typeface="TT Rounds Condensed"/>
              </a:rPr>
              <a:t>: Label all food correctly with the date of preparation.</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b. Training and awareness-raising</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Staff training</a:t>
            </a:r>
            <a:r>
              <a:rPr lang="en-US" sz="3600" spc="32">
                <a:solidFill>
                  <a:srgbClr val="382B1B"/>
                </a:solidFill>
                <a:latin typeface="TT Rounds Condensed"/>
                <a:ea typeface="TT Rounds Condensed"/>
                <a:cs typeface="TT Rounds Condensed"/>
                <a:sym typeface="TT Rounds Condensed"/>
              </a:rPr>
              <a:t>: Ensure that all staff are trained in cleaning and maintenance protocols.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Regular inspections</a:t>
            </a:r>
            <a:r>
              <a:rPr lang="en-US" sz="3600" spc="32">
                <a:solidFill>
                  <a:srgbClr val="382B1B"/>
                </a:solidFill>
                <a:latin typeface="TT Rounds Condensed"/>
                <a:ea typeface="TT Rounds Condensed"/>
                <a:cs typeface="TT Rounds Condensed"/>
                <a:sym typeface="TT Rounds Condensed"/>
              </a:rPr>
              <a:t>: Carry out regular inspections to ensure that standards are being met.</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c. Use of Appropriate Products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Certified products</a:t>
            </a:r>
            <a:r>
              <a:rPr lang="en-US" sz="3600" spc="32">
                <a:solidFill>
                  <a:srgbClr val="382B1B"/>
                </a:solidFill>
                <a:latin typeface="TT Rounds Condensed"/>
                <a:ea typeface="TT Rounds Condensed"/>
                <a:cs typeface="TT Rounds Condensed"/>
                <a:sym typeface="TT Rounds Condensed"/>
              </a:rPr>
              <a:t>: Use cleaning products certified for food use.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Protective equipment</a:t>
            </a:r>
            <a:r>
              <a:rPr lang="en-US" sz="3600" spc="32">
                <a:solidFill>
                  <a:srgbClr val="382B1B"/>
                </a:solidFill>
                <a:latin typeface="TT Rounds Condensed"/>
                <a:ea typeface="TT Rounds Condensed"/>
                <a:cs typeface="TT Rounds Condensed"/>
                <a:sym typeface="TT Rounds Condensed"/>
              </a:rPr>
              <a:t>: Wear gloves and aprons when using chemicals.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By following these steps, you will not only ensure a clean and safe working environment, but also a longer life for your equipment and greater efficiency in your day-to-day operations</a:t>
            </a:r>
          </a:p>
          <a:p>
            <a:pPr algn="l">
              <a:lnSpc>
                <a:spcPts val="3888"/>
              </a:lnSpc>
            </a:pPr>
            <a:endParaRPr lang="en-US" sz="3600" b="1" spc="32">
              <a:solidFill>
                <a:srgbClr val="382B1B"/>
              </a:solidFill>
              <a:latin typeface="TT Rounds Condensed Bold"/>
              <a:ea typeface="TT Rounds Condensed Bold"/>
              <a:cs typeface="TT Rounds Condensed Bold"/>
              <a:sym typeface="TT Rounds Condensed Bol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4. General Good Practice</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grpSp>
        <p:nvGrpSpPr>
          <p:cNvPr id="3" name="Group 3"/>
          <p:cNvGrpSpPr/>
          <p:nvPr/>
        </p:nvGrpSpPr>
        <p:grpSpPr>
          <a:xfrm>
            <a:off x="-542600" y="-4507533"/>
            <a:ext cx="9119961" cy="9403383"/>
            <a:chOff x="0" y="0"/>
            <a:chExt cx="12159948" cy="12537844"/>
          </a:xfrm>
        </p:grpSpPr>
        <p:sp>
          <p:nvSpPr>
            <p:cNvPr id="4" name="Freeform 4"/>
            <p:cNvSpPr/>
            <p:nvPr/>
          </p:nvSpPr>
          <p:spPr>
            <a:xfrm>
              <a:off x="-541274" y="-205232"/>
              <a:ext cx="13522706" cy="13249020"/>
            </a:xfrm>
            <a:custGeom>
              <a:avLst/>
              <a:gdLst/>
              <a:ahLst/>
              <a:cxnLst/>
              <a:rect l="l" t="t" r="r" b="b"/>
              <a:pathLst>
                <a:path w="13522706" h="13249020">
                  <a:moveTo>
                    <a:pt x="7904353" y="498983"/>
                  </a:moveTo>
                  <a:cubicBezTo>
                    <a:pt x="6286500" y="16002"/>
                    <a:pt x="4596130" y="0"/>
                    <a:pt x="3308223" y="1448816"/>
                  </a:cubicBezTo>
                  <a:cubicBezTo>
                    <a:pt x="2060575" y="2849372"/>
                    <a:pt x="861187" y="5111242"/>
                    <a:pt x="603631" y="6978650"/>
                  </a:cubicBezTo>
                  <a:cubicBezTo>
                    <a:pt x="0" y="11333353"/>
                    <a:pt x="3879723" y="13249020"/>
                    <a:pt x="7799705" y="12629261"/>
                  </a:cubicBezTo>
                  <a:cubicBezTo>
                    <a:pt x="11623167" y="12025631"/>
                    <a:pt x="13522706" y="7010908"/>
                    <a:pt x="12363704" y="3437001"/>
                  </a:cubicBezTo>
                  <a:cubicBezTo>
                    <a:pt x="12017629" y="2358390"/>
                    <a:pt x="11011409" y="1851279"/>
                    <a:pt x="10061575" y="1384427"/>
                  </a:cubicBezTo>
                  <a:cubicBezTo>
                    <a:pt x="9377426" y="1046353"/>
                    <a:pt x="8652891" y="724408"/>
                    <a:pt x="7904353" y="498983"/>
                  </a:cubicBezTo>
                  <a:close/>
                </a:path>
              </a:pathLst>
            </a:custGeom>
            <a:solidFill>
              <a:srgbClr val="E6C8C7"/>
            </a:solidFill>
          </p:spPr>
          <p:txBody>
            <a:bodyPr/>
            <a:lstStyle/>
            <a:p>
              <a:endParaRPr lang="fr-FR"/>
            </a:p>
          </p:txBody>
        </p:sp>
      </p:grpSp>
      <p:sp>
        <p:nvSpPr>
          <p:cNvPr id="5" name="Freeform 5"/>
          <p:cNvSpPr/>
          <p:nvPr/>
        </p:nvSpPr>
        <p:spPr>
          <a:xfrm>
            <a:off x="6743072" y="1787728"/>
            <a:ext cx="11500013" cy="7325440"/>
          </a:xfrm>
          <a:custGeom>
            <a:avLst/>
            <a:gdLst/>
            <a:ahLst/>
            <a:cxnLst/>
            <a:rect l="l" t="t" r="r" b="b"/>
            <a:pathLst>
              <a:path w="11500013" h="7325440">
                <a:moveTo>
                  <a:pt x="0" y="0"/>
                </a:moveTo>
                <a:lnTo>
                  <a:pt x="11500012" y="0"/>
                </a:lnTo>
                <a:lnTo>
                  <a:pt x="11500012" y="7325441"/>
                </a:lnTo>
                <a:lnTo>
                  <a:pt x="0" y="7325441"/>
                </a:lnTo>
                <a:lnTo>
                  <a:pt x="0" y="0"/>
                </a:lnTo>
                <a:close/>
              </a:path>
            </a:pathLst>
          </a:custGeom>
          <a:blipFill>
            <a:blip r:embed="rId3"/>
            <a:stretch>
              <a:fillRect l="20556" t="-21902" r="-32795" b="-15194"/>
            </a:stretch>
          </a:blipFill>
        </p:spPr>
        <p:txBody>
          <a:bodyPr/>
          <a:lstStyle/>
          <a:p>
            <a:endParaRPr lang="fr-FR"/>
          </a:p>
        </p:txBody>
      </p:sp>
      <p:grpSp>
        <p:nvGrpSpPr>
          <p:cNvPr id="6" name="Group 6"/>
          <p:cNvGrpSpPr/>
          <p:nvPr/>
        </p:nvGrpSpPr>
        <p:grpSpPr>
          <a:xfrm>
            <a:off x="-4285000" y="-1432560"/>
            <a:ext cx="4255293" cy="17013080"/>
            <a:chOff x="0" y="0"/>
            <a:chExt cx="5673724" cy="22684106"/>
          </a:xfrm>
        </p:grpSpPr>
        <p:sp>
          <p:nvSpPr>
            <p:cNvPr id="7" name="Freeform 7"/>
            <p:cNvSpPr/>
            <p:nvPr/>
          </p:nvSpPr>
          <p:spPr>
            <a:xfrm>
              <a:off x="0" y="0"/>
              <a:ext cx="5673725" cy="22684105"/>
            </a:xfrm>
            <a:custGeom>
              <a:avLst/>
              <a:gdLst/>
              <a:ahLst/>
              <a:cxnLst/>
              <a:rect l="l" t="t" r="r" b="b"/>
              <a:pathLst>
                <a:path w="5673725" h="22684105">
                  <a:moveTo>
                    <a:pt x="0" y="0"/>
                  </a:moveTo>
                  <a:lnTo>
                    <a:pt x="5673725" y="0"/>
                  </a:lnTo>
                  <a:lnTo>
                    <a:pt x="5673725" y="22684105"/>
                  </a:lnTo>
                  <a:lnTo>
                    <a:pt x="0" y="22684105"/>
                  </a:lnTo>
                  <a:close/>
                </a:path>
              </a:pathLst>
            </a:custGeom>
            <a:solidFill>
              <a:srgbClr val="ECECEC"/>
            </a:solidFill>
          </p:spPr>
          <p:txBody>
            <a:bodyPr/>
            <a:lstStyle/>
            <a:p>
              <a:endParaRPr lang="fr-FR"/>
            </a:p>
          </p:txBody>
        </p:sp>
      </p:grpSp>
      <p:grpSp>
        <p:nvGrpSpPr>
          <p:cNvPr id="8" name="Group 8"/>
          <p:cNvGrpSpPr/>
          <p:nvPr/>
        </p:nvGrpSpPr>
        <p:grpSpPr>
          <a:xfrm>
            <a:off x="-1661932" y="-4945233"/>
            <a:ext cx="20307741" cy="4945234"/>
            <a:chOff x="0" y="0"/>
            <a:chExt cx="27076988" cy="6593646"/>
          </a:xfrm>
        </p:grpSpPr>
        <p:sp>
          <p:nvSpPr>
            <p:cNvPr id="9" name="Freeform 9"/>
            <p:cNvSpPr/>
            <p:nvPr/>
          </p:nvSpPr>
          <p:spPr>
            <a:xfrm>
              <a:off x="0" y="0"/>
              <a:ext cx="27077036" cy="6593586"/>
            </a:xfrm>
            <a:custGeom>
              <a:avLst/>
              <a:gdLst/>
              <a:ahLst/>
              <a:cxnLst/>
              <a:rect l="l" t="t" r="r" b="b"/>
              <a:pathLst>
                <a:path w="27077036" h="6593586">
                  <a:moveTo>
                    <a:pt x="0" y="0"/>
                  </a:moveTo>
                  <a:lnTo>
                    <a:pt x="27077036" y="0"/>
                  </a:lnTo>
                  <a:lnTo>
                    <a:pt x="27077036" y="6593586"/>
                  </a:lnTo>
                  <a:lnTo>
                    <a:pt x="0" y="6593586"/>
                  </a:lnTo>
                  <a:close/>
                </a:path>
              </a:pathLst>
            </a:custGeom>
            <a:solidFill>
              <a:srgbClr val="ECECEC"/>
            </a:solidFill>
          </p:spPr>
          <p:txBody>
            <a:bodyPr/>
            <a:lstStyle/>
            <a:p>
              <a:endParaRPr lang="fr-FR"/>
            </a:p>
          </p:txBody>
        </p:sp>
      </p:grpSp>
      <p:sp>
        <p:nvSpPr>
          <p:cNvPr id="10" name="Freeform 10"/>
          <p:cNvSpPr/>
          <p:nvPr/>
        </p:nvSpPr>
        <p:spPr>
          <a:xfrm>
            <a:off x="11251311" y="2117713"/>
            <a:ext cx="6991773" cy="5332526"/>
          </a:xfrm>
          <a:custGeom>
            <a:avLst/>
            <a:gdLst/>
            <a:ahLst/>
            <a:cxnLst/>
            <a:rect l="l" t="t" r="r" b="b"/>
            <a:pathLst>
              <a:path w="6991773" h="5332526">
                <a:moveTo>
                  <a:pt x="0" y="0"/>
                </a:moveTo>
                <a:lnTo>
                  <a:pt x="6991773" y="0"/>
                </a:lnTo>
                <a:lnTo>
                  <a:pt x="6991773" y="5332525"/>
                </a:lnTo>
                <a:lnTo>
                  <a:pt x="0" y="5332525"/>
                </a:lnTo>
                <a:lnTo>
                  <a:pt x="0" y="0"/>
                </a:lnTo>
                <a:close/>
              </a:path>
            </a:pathLst>
          </a:custGeom>
          <a:blipFill>
            <a:blip r:embed="rId4"/>
            <a:stretch>
              <a:fillRect l="-17876" r="-17876"/>
            </a:stretch>
          </a:blipFill>
        </p:spPr>
        <p:txBody>
          <a:bodyPr/>
          <a:lstStyle/>
          <a:p>
            <a:endParaRPr lang="fr-FR"/>
          </a:p>
        </p:txBody>
      </p:sp>
      <p:sp>
        <p:nvSpPr>
          <p:cNvPr id="11" name="TextBox 11"/>
          <p:cNvSpPr txBox="1"/>
          <p:nvPr/>
        </p:nvSpPr>
        <p:spPr>
          <a:xfrm>
            <a:off x="1338465" y="5953651"/>
            <a:ext cx="7714095" cy="2921889"/>
          </a:xfrm>
          <a:prstGeom prst="rect">
            <a:avLst/>
          </a:prstGeom>
        </p:spPr>
        <p:txBody>
          <a:bodyPr lIns="0" tIns="0" rIns="0" bIns="0" rtlCol="0" anchor="t">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Organising your kitchen workstation efficiently is essential to optimising productivity, ensuring food safety and maintaining a clean and tidy working environment. Here are a few steps and tips for optimum organisation:</a:t>
            </a:r>
          </a:p>
        </p:txBody>
      </p:sp>
      <p:sp>
        <p:nvSpPr>
          <p:cNvPr id="12" name="TextBox 12"/>
          <p:cNvSpPr txBox="1"/>
          <p:nvPr/>
        </p:nvSpPr>
        <p:spPr>
          <a:xfrm>
            <a:off x="1186932" y="1350212"/>
            <a:ext cx="5660899" cy="2013737"/>
          </a:xfrm>
          <a:prstGeom prst="rect">
            <a:avLst/>
          </a:prstGeom>
        </p:spPr>
        <p:txBody>
          <a:bodyPr lIns="0" tIns="0" rIns="0" bIns="0" rtlCol="0" anchor="t">
            <a:spAutoFit/>
          </a:bodyPr>
          <a:lstStyle/>
          <a:p>
            <a:pPr algn="ctr">
              <a:lnSpc>
                <a:spcPts val="5248"/>
              </a:lnSpc>
            </a:pPr>
            <a:r>
              <a:rPr lang="en-US" sz="5400" b="1" spc="50">
                <a:solidFill>
                  <a:srgbClr val="000000"/>
                </a:solidFill>
                <a:latin typeface="TT Rounds Condensed Bold"/>
                <a:ea typeface="TT Rounds Condensed Bold"/>
                <a:cs typeface="TT Rounds Condensed Bold"/>
                <a:sym typeface="TT Rounds Condensed Bold"/>
              </a:rPr>
              <a:t>D - HOW TO ORGANISE YOUR WORKSTATION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632231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 Dedicated work areas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Preparation:</a:t>
            </a:r>
            <a:r>
              <a:rPr lang="en-US" sz="3600" spc="32">
                <a:solidFill>
                  <a:srgbClr val="382B1B"/>
                </a:solidFill>
                <a:latin typeface="TT Rounds Condensed"/>
                <a:ea typeface="TT Rounds Condensed"/>
                <a:cs typeface="TT Rounds Condensed"/>
                <a:sym typeface="TT Rounds Condensed"/>
              </a:rPr>
              <a:t> Gather together the utensils and equipment you need to prepare your food (knives, chopping boards, bowls).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Cooking: </a:t>
            </a:r>
            <a:r>
              <a:rPr lang="en-US" sz="3600" spc="32">
                <a:solidFill>
                  <a:srgbClr val="382B1B"/>
                </a:solidFill>
                <a:latin typeface="TT Rounds Condensed"/>
                <a:ea typeface="TT Rounds Condensed"/>
                <a:cs typeface="TT Rounds Condensed"/>
                <a:sym typeface="TT Rounds Condensed"/>
              </a:rPr>
              <a:t>Keep cooking utensils (saucepans, frying pans, spatulas) close to the cooker or oven.</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Assembling and setting up: </a:t>
            </a:r>
            <a:r>
              <a:rPr lang="en-US" sz="3600" spc="32">
                <a:solidFill>
                  <a:srgbClr val="382B1B"/>
                </a:solidFill>
                <a:latin typeface="TT Rounds Condensed"/>
                <a:ea typeface="TT Rounds Condensed"/>
                <a:cs typeface="TT Rounds Condensed"/>
                <a:sym typeface="TT Rounds Condensed"/>
              </a:rPr>
              <a:t>Create an area for assembling dishes, with the necessary ingredients and garnishes close at hand.</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b. Ergonomics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Working height: </a:t>
            </a:r>
            <a:r>
              <a:rPr lang="en-US" sz="3600" spc="32">
                <a:solidFill>
                  <a:srgbClr val="382B1B"/>
                </a:solidFill>
                <a:latin typeface="TT Rounds Condensed"/>
                <a:ea typeface="TT Rounds Condensed"/>
                <a:cs typeface="TT Rounds Condensed"/>
                <a:sym typeface="TT Rounds Condensed"/>
              </a:rPr>
              <a:t>Make sure that working surfaces are at a comfortable height to avoid fatigue.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Easy access: </a:t>
            </a:r>
            <a:r>
              <a:rPr lang="en-US" sz="3600" spc="32">
                <a:solidFill>
                  <a:srgbClr val="382B1B"/>
                </a:solidFill>
                <a:latin typeface="TT Rounds Condensed"/>
                <a:ea typeface="TT Rounds Condensed"/>
                <a:cs typeface="TT Rounds Condensed"/>
                <a:sym typeface="TT Rounds Condensed"/>
              </a:rPr>
              <a:t>Place heavy equipment at easy-to-reach levels to reduce the risk of injury.</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1. Planning and Layout of the Workstation </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680808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 Utensils and equipment</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Frequently used utensils: </a:t>
            </a:r>
            <a:r>
              <a:rPr lang="en-US" sz="3600" spc="32">
                <a:solidFill>
                  <a:srgbClr val="382B1B"/>
                </a:solidFill>
                <a:latin typeface="TT Rounds Condensed"/>
                <a:ea typeface="TT Rounds Condensed"/>
                <a:cs typeface="TT Rounds Condensed"/>
                <a:sym typeface="TT Rounds Condensed"/>
              </a:rPr>
              <a:t>Keep the tools you use often within easy reach.</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Vertical organisation: </a:t>
            </a:r>
            <a:r>
              <a:rPr lang="en-US" sz="3600" spc="32">
                <a:solidFill>
                  <a:srgbClr val="382B1B"/>
                </a:solidFill>
                <a:latin typeface="TT Rounds Condensed"/>
                <a:ea typeface="TT Rounds Condensed"/>
                <a:cs typeface="TT Rounds Condensed"/>
                <a:sym typeface="TT Rounds Condensed"/>
              </a:rPr>
              <a:t>Use hooks or bars to hang utensils, freeing up space on the worktop.</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Drawers and shelves:</a:t>
            </a:r>
            <a:r>
              <a:rPr lang="en-US" sz="3600" spc="32">
                <a:solidFill>
                  <a:srgbClr val="382B1B"/>
                </a:solidFill>
                <a:latin typeface="TT Rounds Condensed"/>
                <a:ea typeface="TT Rounds Condensed"/>
                <a:cs typeface="TT Rounds Condensed"/>
                <a:sym typeface="TT Rounds Condensed"/>
              </a:rPr>
              <a:t> Organise the drawers and shelves with dividers for small utensils and containers for ingredients.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b. Ingredients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FIFO (First In, First Out) system:</a:t>
            </a:r>
            <a:r>
              <a:rPr lang="en-US" sz="3600" spc="32">
                <a:solidFill>
                  <a:srgbClr val="382B1B"/>
                </a:solidFill>
                <a:latin typeface="TT Rounds Condensed"/>
                <a:ea typeface="TT Rounds Condensed"/>
                <a:cs typeface="TT Rounds Condensed"/>
                <a:sym typeface="TT Rounds Condensed"/>
              </a:rPr>
              <a:t> Organise ingredients so that those stored first are used first.</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Hermetically sealed containers**: </a:t>
            </a:r>
            <a:r>
              <a:rPr lang="en-US" sz="3600" spc="32">
                <a:solidFill>
                  <a:srgbClr val="382B1B"/>
                </a:solidFill>
                <a:latin typeface="TT Rounds Condensed"/>
                <a:ea typeface="TT Rounds Condensed"/>
                <a:cs typeface="TT Rounds Condensed"/>
                <a:sym typeface="TT Rounds Condensed"/>
              </a:rPr>
              <a:t>Use hermetically sealed containers to store dry ingredients and avoid contamination.</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Labelling: </a:t>
            </a:r>
            <a:r>
              <a:rPr lang="en-US" sz="3600" spc="32">
                <a:solidFill>
                  <a:srgbClr val="382B1B"/>
                </a:solidFill>
                <a:latin typeface="TT Rounds Condensed"/>
                <a:ea typeface="TT Rounds Condensed"/>
                <a:cs typeface="TT Rounds Condensed"/>
                <a:sym typeface="TT Rounds Condensed"/>
              </a:rPr>
              <a:t>Clearly label containers with the name of the ingredients and the use-by date.</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2. Storage and Shelving</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grpSp>
        <p:nvGrpSpPr>
          <p:cNvPr id="3" name="Group 3"/>
          <p:cNvGrpSpPr/>
          <p:nvPr/>
        </p:nvGrpSpPr>
        <p:grpSpPr>
          <a:xfrm rot="4220027">
            <a:off x="-813105" y="-6594059"/>
            <a:ext cx="15496457" cy="15978039"/>
            <a:chOff x="0" y="0"/>
            <a:chExt cx="20661942" cy="21304052"/>
          </a:xfrm>
        </p:grpSpPr>
        <p:sp>
          <p:nvSpPr>
            <p:cNvPr id="4" name="Freeform 4"/>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txBody>
            <a:bodyPr/>
            <a:lstStyle/>
            <a:p>
              <a:endParaRPr lang="fr-FR"/>
            </a:p>
          </p:txBody>
        </p:sp>
      </p:grpSp>
      <p:grpSp>
        <p:nvGrpSpPr>
          <p:cNvPr id="5" name="Group 5"/>
          <p:cNvGrpSpPr/>
          <p:nvPr/>
        </p:nvGrpSpPr>
        <p:grpSpPr>
          <a:xfrm>
            <a:off x="-4020693" y="-9152968"/>
            <a:ext cx="24222254" cy="9152970"/>
            <a:chOff x="0" y="0"/>
            <a:chExt cx="32296338" cy="12203960"/>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txBody>
            <a:bodyPr/>
            <a:lstStyle/>
            <a:p>
              <a:endParaRPr lang="fr-FR"/>
            </a:p>
          </p:txBody>
        </p:sp>
      </p:grpSp>
      <p:grpSp>
        <p:nvGrpSpPr>
          <p:cNvPr id="7" name="Group 7"/>
          <p:cNvGrpSpPr/>
          <p:nvPr/>
        </p:nvGrpSpPr>
        <p:grpSpPr>
          <a:xfrm>
            <a:off x="-5506732" y="10286998"/>
            <a:ext cx="24222254" cy="3289541"/>
            <a:chOff x="0" y="0"/>
            <a:chExt cx="32296338" cy="4386054"/>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txBody>
            <a:bodyPr/>
            <a:lstStyle/>
            <a:p>
              <a:endParaRPr lang="fr-FR"/>
            </a:p>
          </p:txBody>
        </p:sp>
      </p:grpSp>
      <p:grpSp>
        <p:nvGrpSpPr>
          <p:cNvPr id="9" name="Group 9"/>
          <p:cNvGrpSpPr/>
          <p:nvPr/>
        </p:nvGrpSpPr>
        <p:grpSpPr>
          <a:xfrm>
            <a:off x="-4481700" y="-1211763"/>
            <a:ext cx="4481700" cy="17113854"/>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a:p>
          </p:txBody>
        </p:sp>
      </p:grpSp>
      <p:sp>
        <p:nvSpPr>
          <p:cNvPr id="11" name="TextBox 11"/>
          <p:cNvSpPr txBox="1"/>
          <p:nvPr/>
        </p:nvSpPr>
        <p:spPr>
          <a:xfrm>
            <a:off x="1251720" y="1361645"/>
            <a:ext cx="10581359" cy="4344828"/>
          </a:xfrm>
          <a:prstGeom prst="rect">
            <a:avLst/>
          </a:prstGeom>
        </p:spPr>
        <p:txBody>
          <a:bodyPr lIns="0" tIns="0" rIns="0" bIns="0" rtlCol="0" anchor="t">
            <a:spAutoFit/>
          </a:bodyPr>
          <a:lstStyle/>
          <a:p>
            <a:pPr algn="ctr">
              <a:lnSpc>
                <a:spcPts val="37260"/>
              </a:lnSpc>
            </a:pPr>
            <a:r>
              <a:rPr lang="en-US" sz="34500" spc="322">
                <a:solidFill>
                  <a:srgbClr val="DDA9A7"/>
                </a:solidFill>
                <a:latin typeface="TT Rounds Condensed"/>
                <a:ea typeface="TT Rounds Condensed"/>
                <a:cs typeface="TT Rounds Condensed"/>
                <a:sym typeface="TT Rounds Condensed"/>
              </a:rPr>
              <a:t>01</a:t>
            </a:r>
          </a:p>
        </p:txBody>
      </p:sp>
      <p:sp>
        <p:nvSpPr>
          <p:cNvPr id="12" name="TextBox 12"/>
          <p:cNvSpPr txBox="1"/>
          <p:nvPr/>
        </p:nvSpPr>
        <p:spPr>
          <a:xfrm>
            <a:off x="1313714" y="2892789"/>
            <a:ext cx="10581358" cy="2610612"/>
          </a:xfrm>
          <a:prstGeom prst="rect">
            <a:avLst/>
          </a:prstGeom>
        </p:spPr>
        <p:txBody>
          <a:bodyPr lIns="0" tIns="0" rIns="0" bIns="0" rtlCol="0" anchor="t">
            <a:spAutoFit/>
          </a:bodyPr>
          <a:lstStyle/>
          <a:p>
            <a:pPr algn="ctr">
              <a:lnSpc>
                <a:spcPts val="6804"/>
              </a:lnSpc>
            </a:pPr>
            <a:r>
              <a:rPr lang="en-US" sz="6300" b="1" spc="56" dirty="0">
                <a:solidFill>
                  <a:srgbClr val="000000"/>
                </a:solidFill>
                <a:latin typeface="TT Rounds Condensed Bold"/>
                <a:ea typeface="TT Rounds Condensed Bold"/>
                <a:cs typeface="TT Rounds Condensed Bold"/>
                <a:sym typeface="TT Rounds Condensed Bold"/>
              </a:rPr>
              <a:t>Introduction to </a:t>
            </a:r>
          </a:p>
          <a:p>
            <a:pPr algn="ctr">
              <a:lnSpc>
                <a:spcPts val="6804"/>
              </a:lnSpc>
            </a:pPr>
            <a:r>
              <a:rPr lang="en-US" sz="6300" b="1" spc="56" dirty="0">
                <a:solidFill>
                  <a:srgbClr val="000000"/>
                </a:solidFill>
                <a:latin typeface="TT Rounds Condensed Bold"/>
                <a:ea typeface="TT Rounds Condensed Bold"/>
                <a:cs typeface="TT Rounds Condensed Bold"/>
                <a:sym typeface="TT Rounds Condensed Bold"/>
              </a:rPr>
              <a:t>Culinary Skills</a:t>
            </a:r>
          </a:p>
          <a:p>
            <a:pPr algn="ctr">
              <a:lnSpc>
                <a:spcPts val="6804"/>
              </a:lnSpc>
            </a:pPr>
            <a:endParaRPr lang="en-US" sz="6300" b="1" spc="56" dirty="0">
              <a:solidFill>
                <a:srgbClr val="000000"/>
              </a:solidFill>
              <a:latin typeface="TT Rounds Condensed Bold"/>
              <a:ea typeface="TT Rounds Condensed Bold"/>
              <a:cs typeface="TT Rounds Condensed Bold"/>
              <a:sym typeface="TT Rounds Condensed Bo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535076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 Installation</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Upstream preparation: </a:t>
            </a:r>
            <a:r>
              <a:rPr lang="en-US" sz="3600" spc="32">
                <a:solidFill>
                  <a:srgbClr val="382B1B"/>
                </a:solidFill>
                <a:latin typeface="TT Rounds Condensed"/>
                <a:ea typeface="TT Rounds Condensed"/>
                <a:cs typeface="TT Rounds Condensed"/>
                <a:sym typeface="TT Rounds Condensed"/>
              </a:rPr>
              <a:t>Prepare all the necessary ingredients before you start cooking.</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Organisation: </a:t>
            </a:r>
            <a:r>
              <a:rPr lang="en-US" sz="3600" spc="32">
                <a:solidFill>
                  <a:srgbClr val="382B1B"/>
                </a:solidFill>
                <a:latin typeface="TT Rounds Condensed"/>
                <a:ea typeface="TT Rounds Condensed"/>
                <a:cs typeface="TT Rounds Condensed"/>
                <a:sym typeface="TT Rounds Condensed"/>
              </a:rPr>
              <a:t>Arrange the ingredients in the order in which they will be used for quick and easy access.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b. Workflow</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Movement optimisation: </a:t>
            </a:r>
            <a:r>
              <a:rPr lang="en-US" sz="3600" spc="32">
                <a:solidFill>
                  <a:srgbClr val="382B1B"/>
                </a:solidFill>
                <a:latin typeface="TT Rounds Condensed"/>
                <a:ea typeface="TT Rounds Condensed"/>
                <a:cs typeface="TT Rounds Condensed"/>
                <a:sym typeface="TT Rounds Condensed"/>
              </a:rPr>
              <a:t>Organise your workstation to minimise unnecessary movement.</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Logical sequence:</a:t>
            </a:r>
            <a:r>
              <a:rPr lang="en-US" sz="3600" spc="32">
                <a:solidFill>
                  <a:srgbClr val="382B1B"/>
                </a:solidFill>
                <a:latin typeface="TT Rounds Condensed"/>
                <a:ea typeface="TT Rounds Condensed"/>
                <a:cs typeface="TT Rounds Condensed"/>
                <a:sym typeface="TT Rounds Condensed"/>
              </a:rPr>
              <a:t> Arrange the equipment and ingredients according to the sequence of tasks to be carried out.</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3. Working procedures </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389343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 Separation of Zones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Clean Areas and Contaminated Areas</a:t>
            </a:r>
            <a:r>
              <a:rPr lang="en-US" sz="3600" spc="32">
                <a:solidFill>
                  <a:srgbClr val="382B1B"/>
                </a:solidFill>
                <a:latin typeface="TT Rounds Condensed"/>
                <a:ea typeface="TT Rounds Condensed"/>
                <a:cs typeface="TT Rounds Condensed"/>
                <a:sym typeface="TT Rounds Condensed"/>
              </a:rPr>
              <a:t>: Separate areas where raw food is handled from areas where cooked food is prepared.</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Disinfection</a:t>
            </a:r>
            <a:r>
              <a:rPr lang="en-US" sz="3600" spc="32">
                <a:solidFill>
                  <a:srgbClr val="382B1B"/>
                </a:solidFill>
                <a:latin typeface="TT Rounds Condensed"/>
                <a:ea typeface="TT Rounds Condensed"/>
                <a:cs typeface="TT Rounds Condensed"/>
                <a:sym typeface="TT Rounds Condensed"/>
              </a:rPr>
              <a:t>: Regularly clean and disinfect work surfaces and utensils.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b. Personal Protection</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Protective equipment</a:t>
            </a:r>
            <a:r>
              <a:rPr lang="en-US" sz="3600" spc="32">
                <a:solidFill>
                  <a:srgbClr val="382B1B"/>
                </a:solidFill>
                <a:latin typeface="TT Rounds Condensed"/>
                <a:ea typeface="TT Rounds Condensed"/>
                <a:cs typeface="TT Rounds Condensed"/>
                <a:sym typeface="TT Rounds Condensed"/>
              </a:rPr>
              <a:t>: Use gloves, aprons and headgear to maintain strict hygiene.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Hand washing</a:t>
            </a:r>
            <a:r>
              <a:rPr lang="en-US" sz="3600" spc="32">
                <a:solidFill>
                  <a:srgbClr val="382B1B"/>
                </a:solidFill>
                <a:latin typeface="TT Rounds Condensed"/>
                <a:ea typeface="TT Rounds Condensed"/>
                <a:cs typeface="TT Rounds Condensed"/>
                <a:sym typeface="TT Rounds Condensed"/>
              </a:rPr>
              <a:t>: Wash your hands frequently to avoid cross-contamination.</a:t>
            </a: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4. Health and Safety </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680808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 Regular Review</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Evaluation: </a:t>
            </a:r>
            <a:r>
              <a:rPr lang="en-US" sz="3600" spc="32">
                <a:solidFill>
                  <a:srgbClr val="382B1B"/>
                </a:solidFill>
                <a:latin typeface="TT Rounds Condensed"/>
                <a:ea typeface="TT Rounds Condensed"/>
                <a:cs typeface="TT Rounds Condensed"/>
                <a:sym typeface="TT Rounds Condensed"/>
              </a:rPr>
              <a:t>Regularly assess the effectiveness of your organisation and adjust it as necessary.</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Feedback: </a:t>
            </a:r>
            <a:r>
              <a:rPr lang="en-US" sz="3600" spc="32">
                <a:solidFill>
                  <a:srgbClr val="382B1B"/>
                </a:solidFill>
                <a:latin typeface="TT Rounds Condensed"/>
                <a:ea typeface="TT Rounds Condensed"/>
                <a:cs typeface="TT Rounds Condensed"/>
                <a:sym typeface="TT Rounds Condensed"/>
              </a:rPr>
              <a:t>Ask team members for feedback to identify areas for improvement.</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b. Innovation</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New tools: </a:t>
            </a:r>
            <a:r>
              <a:rPr lang="en-US" sz="3600" spc="32">
                <a:solidFill>
                  <a:srgbClr val="382B1B"/>
                </a:solidFill>
                <a:latin typeface="TT Rounds Condensed"/>
                <a:ea typeface="TT Rounds Condensed"/>
                <a:cs typeface="TT Rounds Condensed"/>
                <a:sym typeface="TT Rounds Condensed"/>
              </a:rPr>
              <a:t>Adopt new tools and technologies to improve efficiency.</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Training**: </a:t>
            </a:r>
            <a:r>
              <a:rPr lang="en-US" sz="3600" spc="32">
                <a:solidFill>
                  <a:srgbClr val="382B1B"/>
                </a:solidFill>
                <a:latin typeface="TT Rounds Condensed"/>
                <a:ea typeface="TT Rounds Condensed"/>
                <a:cs typeface="TT Rounds Condensed"/>
                <a:sym typeface="TT Rounds Condensed"/>
              </a:rPr>
              <a:t>Regularly train staff in new organisational practices and techniques.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By applying these principles, you will be able to maintain a well-organised kitchen workstation, helping to improve the quality and speed of your work, while ensuring safety and hygiene.</a:t>
            </a:r>
          </a:p>
          <a:p>
            <a:pPr algn="l">
              <a:lnSpc>
                <a:spcPts val="3888"/>
              </a:lnSpc>
            </a:pPr>
            <a:endParaRPr lang="en-US" sz="3600" b="1" spc="32">
              <a:solidFill>
                <a:srgbClr val="382B1B"/>
              </a:solidFill>
              <a:latin typeface="TT Rounds Condensed Bold"/>
              <a:ea typeface="TT Rounds Condensed Bold"/>
              <a:cs typeface="TT Rounds Condensed Bold"/>
              <a:sym typeface="TT Rounds Condensed Bol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5. Continuous improvement at all times</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6501780"/>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Day 1: Basic Hygiene, Safety, Maintenance, and Organization in the Kitchen</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1. What is the recommended duration for washing hands with soap and warm water?</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10 seconds</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20 seconds</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30 seconds</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40 seconds</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2. What is the appropriate storage temperature for refrigerated products?</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0-4°C</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5-10°C</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11-15°C</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16-20°C</a:t>
            </a: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Quiz</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31855591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7001917"/>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Day 1: Basic Hygiene, Safety, Maintenance, and Organization in the Kitchen</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3. Which cutting technique is used to obtain vegetables in thin strips a few centimeters long?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a:t>
            </a:r>
            <a:r>
              <a:rPr lang="en-US" sz="3600" b="1" spc="32" dirty="0" err="1">
                <a:solidFill>
                  <a:srgbClr val="382B1B"/>
                </a:solidFill>
                <a:latin typeface="TT Rounds Condensed Bold"/>
                <a:ea typeface="TT Rounds Condensed Bold"/>
                <a:cs typeface="TT Rounds Condensed Bold"/>
                <a:sym typeface="TT Rounds Condensed Bold"/>
              </a:rPr>
              <a:t>Brunoise</a:t>
            </a: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Julienne</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Slicing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Chopping</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4. What should you do if you have a wound while working in the kitchen?</a:t>
            </a:r>
          </a:p>
          <a:p>
            <a:pPr algn="l">
              <a:lnSpc>
                <a:spcPts val="3888"/>
              </a:lnSpc>
            </a:pPr>
            <a:r>
              <a:rPr lang="en-US" sz="3600" spc="32" dirty="0">
                <a:solidFill>
                  <a:srgbClr val="382B1B"/>
                </a:solidFill>
                <a:latin typeface="TT Rounds Condensed Bold"/>
                <a:ea typeface="TT Rounds Condensed Bold"/>
                <a:cs typeface="TT Rounds Condensed Bold"/>
                <a:sym typeface="TT Rounds Condensed Bold"/>
              </a:rPr>
              <a:t>    - a) Ignore it</a:t>
            </a:r>
          </a:p>
          <a:p>
            <a:pPr algn="l">
              <a:lnSpc>
                <a:spcPts val="3888"/>
              </a:lnSpc>
            </a:pPr>
            <a:r>
              <a:rPr lang="en-US" sz="3600" spc="32" dirty="0">
                <a:solidFill>
                  <a:srgbClr val="382B1B"/>
                </a:solidFill>
                <a:latin typeface="TT Rounds Condensed Bold"/>
                <a:ea typeface="TT Rounds Condensed Bold"/>
                <a:cs typeface="TT Rounds Condensed Bold"/>
                <a:sym typeface="TT Rounds Condensed Bold"/>
              </a:rPr>
              <a:t>    - b) Cover it with a waterproof dressing</a:t>
            </a:r>
          </a:p>
          <a:p>
            <a:pPr algn="l">
              <a:lnSpc>
                <a:spcPts val="3888"/>
              </a:lnSpc>
            </a:pPr>
            <a:r>
              <a:rPr lang="en-US" sz="3600" spc="32" dirty="0">
                <a:solidFill>
                  <a:srgbClr val="382B1B"/>
                </a:solidFill>
                <a:latin typeface="TT Rounds Condensed Bold"/>
                <a:ea typeface="TT Rounds Condensed Bold"/>
                <a:cs typeface="TT Rounds Condensed Bold"/>
                <a:sym typeface="TT Rounds Condensed Bold"/>
              </a:rPr>
              <a:t>    - c) Use a band-aid</a:t>
            </a:r>
          </a:p>
          <a:p>
            <a:pPr algn="l">
              <a:lnSpc>
                <a:spcPts val="3888"/>
              </a:lnSpc>
            </a:pPr>
            <a:r>
              <a:rPr lang="en-US" sz="3600" spc="32" dirty="0">
                <a:solidFill>
                  <a:srgbClr val="382B1B"/>
                </a:solidFill>
                <a:latin typeface="TT Rounds Condensed Bold"/>
                <a:ea typeface="TT Rounds Condensed Bold"/>
                <a:cs typeface="TT Rounds Condensed Bold"/>
                <a:sym typeface="TT Rounds Condensed Bold"/>
              </a:rPr>
              <a:t>    - d) Continue working without any protection</a:t>
            </a: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Quiz</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2691681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3000821"/>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Day 1: Basic Hygiene, Safety, Maintenance, and Organization in the Kitchen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5. What is the safe internal cooking temperature for poultry?</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60°C</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71°C</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74°C</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80°C</a:t>
            </a: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Quiz</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18184352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7479612"/>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Day 1: Basic Hygiene, Safety, Maintenance, and Organization in the Kitchen</a:t>
            </a:r>
          </a:p>
          <a:p>
            <a:pPr algn="l">
              <a:lnSpc>
                <a:spcPts val="3888"/>
              </a:lnSpc>
            </a:pPr>
            <a:r>
              <a:rPr lang="en-US" sz="3200" b="1" spc="32" dirty="0">
                <a:solidFill>
                  <a:srgbClr val="382B1B"/>
                </a:solidFill>
                <a:latin typeface="TT Rounds Condensed Bold"/>
                <a:ea typeface="TT Rounds Condensed Bold"/>
                <a:cs typeface="TT Rounds Condensed Bold"/>
                <a:sym typeface="TT Rounds Condensed Bold"/>
              </a:rPr>
              <a:t>1. What is the recommended duration for washing hands with soap and warm water?</a:t>
            </a:r>
          </a:p>
          <a:p>
            <a:pPr algn="l">
              <a:lnSpc>
                <a:spcPts val="3888"/>
              </a:lnSpc>
            </a:pPr>
            <a:r>
              <a:rPr lang="en-US" sz="3200" b="1" spc="32" dirty="0">
                <a:solidFill>
                  <a:srgbClr val="382B1B"/>
                </a:solidFill>
                <a:latin typeface="TT Rounds Condensed Bold"/>
                <a:ea typeface="TT Rounds Condensed Bold"/>
                <a:cs typeface="TT Rounds Condensed Bold"/>
                <a:sym typeface="TT Rounds Condensed Bold"/>
              </a:rPr>
              <a:t>    - b) 20 seconds</a:t>
            </a:r>
          </a:p>
          <a:p>
            <a:pPr algn="l">
              <a:lnSpc>
                <a:spcPts val="3888"/>
              </a:lnSpc>
            </a:pPr>
            <a:endParaRPr lang="en-US" sz="32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200" b="1" spc="32" dirty="0">
                <a:solidFill>
                  <a:srgbClr val="382B1B"/>
                </a:solidFill>
                <a:latin typeface="TT Rounds Condensed Bold"/>
                <a:ea typeface="TT Rounds Condensed Bold"/>
                <a:cs typeface="TT Rounds Condensed Bold"/>
                <a:sym typeface="TT Rounds Condensed Bold"/>
              </a:rPr>
              <a:t>2. What is the appropriate storage temperature for refrigerated products?</a:t>
            </a:r>
          </a:p>
          <a:p>
            <a:pPr algn="l">
              <a:lnSpc>
                <a:spcPts val="3888"/>
              </a:lnSpc>
            </a:pPr>
            <a:r>
              <a:rPr lang="en-US" sz="3200" b="1" spc="32" dirty="0">
                <a:solidFill>
                  <a:srgbClr val="382B1B"/>
                </a:solidFill>
                <a:latin typeface="TT Rounds Condensed Bold"/>
                <a:ea typeface="TT Rounds Condensed Bold"/>
                <a:cs typeface="TT Rounds Condensed Bold"/>
                <a:sym typeface="TT Rounds Condensed Bold"/>
              </a:rPr>
              <a:t>    - a) 0-4°C</a:t>
            </a:r>
          </a:p>
          <a:p>
            <a:pPr algn="l">
              <a:lnSpc>
                <a:spcPts val="3888"/>
              </a:lnSpc>
            </a:pPr>
            <a:endParaRPr lang="en-US" sz="32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200" b="1" spc="32" dirty="0">
                <a:solidFill>
                  <a:srgbClr val="382B1B"/>
                </a:solidFill>
                <a:latin typeface="TT Rounds Condensed Bold"/>
                <a:ea typeface="TT Rounds Condensed Bold"/>
                <a:cs typeface="TT Rounds Condensed Bold"/>
                <a:sym typeface="TT Rounds Condensed Bold"/>
              </a:rPr>
              <a:t>3. Which cutting technique is used to obtain vegetables in thin strips a few centimeters long?</a:t>
            </a:r>
          </a:p>
          <a:p>
            <a:pPr algn="l">
              <a:lnSpc>
                <a:spcPts val="3888"/>
              </a:lnSpc>
            </a:pPr>
            <a:r>
              <a:rPr lang="en-US" sz="3200" b="1" spc="32" dirty="0">
                <a:solidFill>
                  <a:srgbClr val="382B1B"/>
                </a:solidFill>
                <a:latin typeface="TT Rounds Condensed Bold"/>
                <a:ea typeface="TT Rounds Condensed Bold"/>
                <a:cs typeface="TT Rounds Condensed Bold"/>
                <a:sym typeface="TT Rounds Condensed Bold"/>
              </a:rPr>
              <a:t>    - b) Julienne</a:t>
            </a:r>
          </a:p>
          <a:p>
            <a:pPr algn="l">
              <a:lnSpc>
                <a:spcPts val="3888"/>
              </a:lnSpc>
            </a:pPr>
            <a:endParaRPr lang="en-US" sz="32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200" b="1" spc="32" dirty="0">
                <a:solidFill>
                  <a:srgbClr val="382B1B"/>
                </a:solidFill>
                <a:latin typeface="TT Rounds Condensed Bold"/>
                <a:ea typeface="TT Rounds Condensed Bold"/>
                <a:cs typeface="TT Rounds Condensed Bold"/>
                <a:sym typeface="TT Rounds Condensed Bold"/>
              </a:rPr>
              <a:t>4. What should you do if you have a wound while working in the kitchen?</a:t>
            </a:r>
          </a:p>
          <a:p>
            <a:pPr algn="l">
              <a:lnSpc>
                <a:spcPts val="3888"/>
              </a:lnSpc>
            </a:pPr>
            <a:r>
              <a:rPr lang="en-US" sz="3200" b="1" spc="32" dirty="0">
                <a:solidFill>
                  <a:srgbClr val="382B1B"/>
                </a:solidFill>
                <a:latin typeface="TT Rounds Condensed Bold"/>
                <a:ea typeface="TT Rounds Condensed Bold"/>
                <a:cs typeface="TT Rounds Condensed Bold"/>
                <a:sym typeface="TT Rounds Condensed Bold"/>
              </a:rPr>
              <a:t>    - b) Cover it with a waterproof dressing</a:t>
            </a:r>
          </a:p>
          <a:p>
            <a:pPr algn="l">
              <a:lnSpc>
                <a:spcPts val="3888"/>
              </a:lnSpc>
            </a:pPr>
            <a:endParaRPr lang="en-US" sz="32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200" b="1" spc="32" dirty="0">
                <a:solidFill>
                  <a:srgbClr val="382B1B"/>
                </a:solidFill>
                <a:latin typeface="TT Rounds Condensed Bold"/>
                <a:ea typeface="TT Rounds Condensed Bold"/>
                <a:cs typeface="TT Rounds Condensed Bold"/>
                <a:sym typeface="TT Rounds Condensed Bold"/>
              </a:rPr>
              <a:t>5. What is the safe internal cooking temperature for poultry?</a:t>
            </a:r>
          </a:p>
          <a:p>
            <a:pPr algn="l">
              <a:lnSpc>
                <a:spcPts val="3888"/>
              </a:lnSpc>
            </a:pPr>
            <a:r>
              <a:rPr lang="en-US" sz="3200" b="1" spc="32" dirty="0">
                <a:solidFill>
                  <a:srgbClr val="382B1B"/>
                </a:solidFill>
                <a:latin typeface="TT Rounds Condensed Bold"/>
                <a:ea typeface="TT Rounds Condensed Bold"/>
                <a:cs typeface="TT Rounds Condensed Bold"/>
                <a:sym typeface="TT Rounds Condensed Bold"/>
              </a:rPr>
              <a:t>    - c) 74°C</a:t>
            </a: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Answers</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15842498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grpSp>
        <p:nvGrpSpPr>
          <p:cNvPr id="3" name="Group 3"/>
          <p:cNvGrpSpPr/>
          <p:nvPr/>
        </p:nvGrpSpPr>
        <p:grpSpPr>
          <a:xfrm rot="4220027">
            <a:off x="-813105" y="-6503757"/>
            <a:ext cx="15496457" cy="15978039"/>
            <a:chOff x="0" y="0"/>
            <a:chExt cx="20661942" cy="21304052"/>
          </a:xfrm>
        </p:grpSpPr>
        <p:sp>
          <p:nvSpPr>
            <p:cNvPr id="4" name="Freeform 4"/>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B6D1E1"/>
            </a:solidFill>
          </p:spPr>
          <p:txBody>
            <a:bodyPr/>
            <a:lstStyle/>
            <a:p>
              <a:endParaRPr lang="fr-FR"/>
            </a:p>
          </p:txBody>
        </p:sp>
      </p:grpSp>
      <p:grpSp>
        <p:nvGrpSpPr>
          <p:cNvPr id="5" name="Group 5"/>
          <p:cNvGrpSpPr/>
          <p:nvPr/>
        </p:nvGrpSpPr>
        <p:grpSpPr>
          <a:xfrm>
            <a:off x="-4020693" y="-9152968"/>
            <a:ext cx="24222254" cy="9152970"/>
            <a:chOff x="0" y="0"/>
            <a:chExt cx="32296338" cy="12203960"/>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txBody>
            <a:bodyPr/>
            <a:lstStyle/>
            <a:p>
              <a:endParaRPr lang="fr-FR"/>
            </a:p>
          </p:txBody>
        </p:sp>
      </p:grpSp>
      <p:grpSp>
        <p:nvGrpSpPr>
          <p:cNvPr id="7" name="Group 7"/>
          <p:cNvGrpSpPr/>
          <p:nvPr/>
        </p:nvGrpSpPr>
        <p:grpSpPr>
          <a:xfrm>
            <a:off x="-5506732" y="10286998"/>
            <a:ext cx="24222254" cy="3289541"/>
            <a:chOff x="0" y="0"/>
            <a:chExt cx="32296338" cy="4386054"/>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txBody>
            <a:bodyPr/>
            <a:lstStyle/>
            <a:p>
              <a:endParaRPr lang="fr-FR"/>
            </a:p>
          </p:txBody>
        </p:sp>
      </p:grpSp>
      <p:grpSp>
        <p:nvGrpSpPr>
          <p:cNvPr id="9" name="Group 9"/>
          <p:cNvGrpSpPr/>
          <p:nvPr/>
        </p:nvGrpSpPr>
        <p:grpSpPr>
          <a:xfrm>
            <a:off x="-4481700" y="-1211763"/>
            <a:ext cx="4481700" cy="17113854"/>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a:p>
          </p:txBody>
        </p:sp>
      </p:grpSp>
      <p:sp>
        <p:nvSpPr>
          <p:cNvPr id="11" name="TextBox 11"/>
          <p:cNvSpPr txBox="1"/>
          <p:nvPr/>
        </p:nvSpPr>
        <p:spPr>
          <a:xfrm>
            <a:off x="1251720" y="1361644"/>
            <a:ext cx="10581359" cy="4859655"/>
          </a:xfrm>
          <a:prstGeom prst="rect">
            <a:avLst/>
          </a:prstGeom>
        </p:spPr>
        <p:txBody>
          <a:bodyPr lIns="0" tIns="0" rIns="0" bIns="0" rtlCol="0" anchor="t">
            <a:spAutoFit/>
          </a:bodyPr>
          <a:lstStyle/>
          <a:p>
            <a:pPr algn="ctr">
              <a:lnSpc>
                <a:spcPts val="37260"/>
              </a:lnSpc>
            </a:pPr>
            <a:r>
              <a:rPr lang="en-US" sz="34500" spc="322">
                <a:solidFill>
                  <a:srgbClr val="97B2C2"/>
                </a:solidFill>
                <a:latin typeface="TT Rounds Condensed"/>
                <a:ea typeface="TT Rounds Condensed"/>
                <a:cs typeface="TT Rounds Condensed"/>
                <a:sym typeface="TT Rounds Condensed"/>
              </a:rPr>
              <a:t>DAY2</a:t>
            </a:r>
          </a:p>
        </p:txBody>
      </p:sp>
      <p:sp>
        <p:nvSpPr>
          <p:cNvPr id="12" name="TextBox 12"/>
          <p:cNvSpPr txBox="1"/>
          <p:nvPr/>
        </p:nvSpPr>
        <p:spPr>
          <a:xfrm>
            <a:off x="1313715" y="3866769"/>
            <a:ext cx="10581358" cy="2610612"/>
          </a:xfrm>
          <a:prstGeom prst="rect">
            <a:avLst/>
          </a:prstGeom>
        </p:spPr>
        <p:txBody>
          <a:bodyPr lIns="0" tIns="0" rIns="0" bIns="0" rtlCol="0" anchor="t">
            <a:spAutoFit/>
          </a:bodyPr>
          <a:lstStyle/>
          <a:p>
            <a:pPr algn="ctr">
              <a:lnSpc>
                <a:spcPts val="6804"/>
              </a:lnSpc>
            </a:pPr>
            <a:r>
              <a:rPr lang="en-US" sz="6300" b="1" spc="58">
                <a:solidFill>
                  <a:srgbClr val="FFFFFF"/>
                </a:solidFill>
                <a:latin typeface="TT Rounds Condensed Bold"/>
                <a:ea typeface="TT Rounds Condensed Bold"/>
                <a:cs typeface="TT Rounds Condensed Bold"/>
                <a:sym typeface="TT Rounds Condensed Bold"/>
              </a:rPr>
              <a:t>Preparation terms and techniques + Utensils and equipment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AutoShape 3"/>
          <p:cNvSpPr/>
          <p:nvPr/>
        </p:nvSpPr>
        <p:spPr>
          <a:xfrm>
            <a:off x="1718562" y="-52872"/>
            <a:ext cx="28575" cy="10308912"/>
          </a:xfrm>
          <a:prstGeom prst="line">
            <a:avLst/>
          </a:prstGeom>
          <a:ln w="19050" cap="rnd">
            <a:solidFill>
              <a:srgbClr val="84BFA4"/>
            </a:solidFill>
            <a:prstDash val="solid"/>
            <a:headEnd type="none" w="sm" len="sm"/>
            <a:tailEnd type="none" w="sm" len="sm"/>
          </a:ln>
        </p:spPr>
        <p:txBody>
          <a:bodyPr/>
          <a:lstStyle/>
          <a:p>
            <a:endParaRPr lang="fr-FR"/>
          </a:p>
        </p:txBody>
      </p:sp>
      <p:grpSp>
        <p:nvGrpSpPr>
          <p:cNvPr id="4" name="Group 4"/>
          <p:cNvGrpSpPr/>
          <p:nvPr/>
        </p:nvGrpSpPr>
        <p:grpSpPr>
          <a:xfrm>
            <a:off x="593432" y="621170"/>
            <a:ext cx="2679858" cy="2763139"/>
            <a:chOff x="0" y="0"/>
            <a:chExt cx="3573144" cy="3684186"/>
          </a:xfrm>
        </p:grpSpPr>
        <p:sp>
          <p:nvSpPr>
            <p:cNvPr id="5" name="Freeform 5"/>
            <p:cNvSpPr/>
            <p:nvPr/>
          </p:nvSpPr>
          <p:spPr>
            <a:xfrm>
              <a:off x="-159004" y="-60325"/>
              <a:ext cx="3973576" cy="3893185"/>
            </a:xfrm>
            <a:custGeom>
              <a:avLst/>
              <a:gdLst/>
              <a:ahLst/>
              <a:cxnLst/>
              <a:rect l="l" t="t" r="r" b="b"/>
              <a:pathLst>
                <a:path w="3973576" h="3893185">
                  <a:moveTo>
                    <a:pt x="2322576" y="146685"/>
                  </a:moveTo>
                  <a:cubicBezTo>
                    <a:pt x="1847215" y="4699"/>
                    <a:pt x="1350518" y="0"/>
                    <a:pt x="972058" y="425704"/>
                  </a:cubicBezTo>
                  <a:cubicBezTo>
                    <a:pt x="605409" y="837311"/>
                    <a:pt x="252984" y="1501902"/>
                    <a:pt x="177292" y="2050669"/>
                  </a:cubicBezTo>
                  <a:cubicBezTo>
                    <a:pt x="0" y="3330321"/>
                    <a:pt x="1139952" y="3893185"/>
                    <a:pt x="2291842" y="3711067"/>
                  </a:cubicBezTo>
                  <a:cubicBezTo>
                    <a:pt x="3415284" y="3533648"/>
                    <a:pt x="3973576" y="2060194"/>
                    <a:pt x="3632962" y="1009904"/>
                  </a:cubicBezTo>
                  <a:cubicBezTo>
                    <a:pt x="3531235" y="692912"/>
                    <a:pt x="3235579" y="543941"/>
                    <a:pt x="2956560" y="406781"/>
                  </a:cubicBezTo>
                  <a:cubicBezTo>
                    <a:pt x="2755519" y="307467"/>
                    <a:pt x="2542667" y="212852"/>
                    <a:pt x="2322703" y="146558"/>
                  </a:cubicBezTo>
                  <a:close/>
                </a:path>
              </a:pathLst>
            </a:custGeom>
            <a:solidFill>
              <a:srgbClr val="E6C8C7"/>
            </a:solidFill>
          </p:spPr>
          <p:txBody>
            <a:bodyPr/>
            <a:lstStyle/>
            <a:p>
              <a:endParaRPr lang="fr-FR"/>
            </a:p>
          </p:txBody>
        </p:sp>
      </p:grpSp>
      <p:sp>
        <p:nvSpPr>
          <p:cNvPr id="6" name="TextBox 6"/>
          <p:cNvSpPr txBox="1"/>
          <p:nvPr/>
        </p:nvSpPr>
        <p:spPr>
          <a:xfrm>
            <a:off x="1933361" y="1652029"/>
            <a:ext cx="14133594" cy="758571"/>
          </a:xfrm>
          <a:prstGeom prst="rect">
            <a:avLst/>
          </a:prstGeom>
        </p:spPr>
        <p:txBody>
          <a:bodyPr lIns="0" tIns="0" rIns="0" bIns="0" rtlCol="0" anchor="t">
            <a:spAutoFit/>
          </a:bodyPr>
          <a:lstStyle/>
          <a:p>
            <a:pPr algn="l">
              <a:lnSpc>
                <a:spcPts val="5832"/>
              </a:lnSpc>
            </a:pPr>
            <a:r>
              <a:rPr lang="en-US" sz="5400" b="1" spc="50">
                <a:solidFill>
                  <a:srgbClr val="382B1B"/>
                </a:solidFill>
                <a:latin typeface="TT Rounds Condensed Bold"/>
                <a:ea typeface="TT Rounds Condensed Bold"/>
                <a:cs typeface="TT Rounds Condensed Bold"/>
                <a:sym typeface="TT Rounds Condensed Bold"/>
              </a:rPr>
              <a:t>Culinary terms: Learn and use them effectively.</a:t>
            </a:r>
          </a:p>
        </p:txBody>
      </p:sp>
      <p:sp>
        <p:nvSpPr>
          <p:cNvPr id="7" name="TextBox 7"/>
          <p:cNvSpPr txBox="1"/>
          <p:nvPr/>
        </p:nvSpPr>
        <p:spPr>
          <a:xfrm>
            <a:off x="1911499" y="5089504"/>
            <a:ext cx="14133594" cy="758571"/>
          </a:xfrm>
          <a:prstGeom prst="rect">
            <a:avLst/>
          </a:prstGeom>
        </p:spPr>
        <p:txBody>
          <a:bodyPr lIns="0" tIns="0" rIns="0" bIns="0" rtlCol="0" anchor="t">
            <a:spAutoFit/>
          </a:bodyPr>
          <a:lstStyle/>
          <a:p>
            <a:pPr algn="l">
              <a:lnSpc>
                <a:spcPts val="5832"/>
              </a:lnSpc>
            </a:pPr>
            <a:r>
              <a:rPr lang="en-US" sz="5400" b="1" spc="50">
                <a:solidFill>
                  <a:srgbClr val="382B1B"/>
                </a:solidFill>
                <a:latin typeface="TT Rounds Condensed Bold"/>
                <a:ea typeface="TT Rounds Condensed Bold"/>
                <a:cs typeface="TT Rounds Condensed Bold"/>
                <a:sym typeface="TT Rounds Condensed Bold"/>
              </a:rPr>
              <a:t>Content</a:t>
            </a:r>
          </a:p>
        </p:txBody>
      </p:sp>
      <p:sp>
        <p:nvSpPr>
          <p:cNvPr id="8" name="TextBox 8"/>
          <p:cNvSpPr txBox="1"/>
          <p:nvPr/>
        </p:nvSpPr>
        <p:spPr>
          <a:xfrm>
            <a:off x="1933361" y="5952974"/>
            <a:ext cx="8873877" cy="3452831"/>
          </a:xfrm>
          <a:prstGeom prst="rect">
            <a:avLst/>
          </a:prstGeom>
        </p:spPr>
        <p:txBody>
          <a:bodyPr lIns="0" tIns="0" rIns="0" bIns="0" rtlCol="0" anchor="t">
            <a:spAutoFit/>
          </a:bodyPr>
          <a:lstStyle/>
          <a:p>
            <a:pPr algn="l">
              <a:lnSpc>
                <a:spcPts val="3936"/>
              </a:lnSpc>
            </a:pPr>
            <a:r>
              <a:rPr lang="en-US" sz="2811" b="1">
                <a:solidFill>
                  <a:srgbClr val="000000"/>
                </a:solidFill>
                <a:latin typeface="TT Rounds Condensed Bold"/>
                <a:ea typeface="TT Rounds Condensed Bold"/>
                <a:cs typeface="TT Rounds Condensed Bold"/>
                <a:sym typeface="TT Rounds Condensed Bold"/>
              </a:rPr>
              <a:t>A - </a:t>
            </a:r>
            <a:r>
              <a:rPr lang="en-US" sz="2811">
                <a:solidFill>
                  <a:srgbClr val="000000"/>
                </a:solidFill>
                <a:latin typeface="TT Rounds Condensed"/>
                <a:ea typeface="TT Rounds Condensed"/>
                <a:cs typeface="TT Rounds Condensed"/>
                <a:sym typeface="TT Rounds Condensed"/>
              </a:rPr>
              <a:t>Preparation techniques</a:t>
            </a:r>
          </a:p>
          <a:p>
            <a:pPr algn="l">
              <a:lnSpc>
                <a:spcPts val="3936"/>
              </a:lnSpc>
            </a:pPr>
            <a:r>
              <a:rPr lang="en-US" sz="2811" b="1">
                <a:solidFill>
                  <a:srgbClr val="000000"/>
                </a:solidFill>
                <a:latin typeface="TT Rounds Condensed Bold"/>
                <a:ea typeface="TT Rounds Condensed Bold"/>
                <a:cs typeface="TT Rounds Condensed Bold"/>
                <a:sym typeface="TT Rounds Condensed Bold"/>
              </a:rPr>
              <a:t>B - </a:t>
            </a:r>
            <a:r>
              <a:rPr lang="en-US" sz="2811">
                <a:solidFill>
                  <a:srgbClr val="000000"/>
                </a:solidFill>
                <a:latin typeface="TT Rounds Condensed"/>
                <a:ea typeface="TT Rounds Condensed"/>
                <a:cs typeface="TT Rounds Condensed"/>
                <a:sym typeface="TT Rounds Condensed"/>
              </a:rPr>
              <a:t>Types of cooking</a:t>
            </a:r>
          </a:p>
          <a:p>
            <a:pPr algn="l">
              <a:lnSpc>
                <a:spcPts val="3936"/>
              </a:lnSpc>
            </a:pPr>
            <a:r>
              <a:rPr lang="en-US" sz="2811" b="1">
                <a:solidFill>
                  <a:srgbClr val="000000"/>
                </a:solidFill>
                <a:latin typeface="TT Rounds Condensed Bold"/>
                <a:ea typeface="TT Rounds Condensed Bold"/>
                <a:cs typeface="TT Rounds Condensed Bold"/>
                <a:sym typeface="TT Rounds Condensed Bold"/>
              </a:rPr>
              <a:t>C - </a:t>
            </a:r>
            <a:r>
              <a:rPr lang="en-US" sz="2811">
                <a:solidFill>
                  <a:srgbClr val="000000"/>
                </a:solidFill>
                <a:latin typeface="TT Rounds Condensed"/>
                <a:ea typeface="TT Rounds Condensed"/>
                <a:cs typeface="TT Rounds Condensed"/>
                <a:sym typeface="TT Rounds Condensed"/>
              </a:rPr>
              <a:t>Specific terms</a:t>
            </a:r>
          </a:p>
          <a:p>
            <a:pPr algn="l">
              <a:lnSpc>
                <a:spcPts val="3936"/>
              </a:lnSpc>
            </a:pPr>
            <a:r>
              <a:rPr lang="en-US" sz="2811" b="1">
                <a:solidFill>
                  <a:srgbClr val="000000"/>
                </a:solidFill>
                <a:latin typeface="TT Rounds Condensed Bold"/>
                <a:ea typeface="TT Rounds Condensed Bold"/>
                <a:cs typeface="TT Rounds Condensed Bold"/>
                <a:sym typeface="TT Rounds Condensed Bold"/>
              </a:rPr>
              <a:t>D -</a:t>
            </a:r>
            <a:r>
              <a:rPr lang="en-US" sz="2811">
                <a:solidFill>
                  <a:srgbClr val="000000"/>
                </a:solidFill>
                <a:latin typeface="TT Rounds Condensed"/>
                <a:ea typeface="TT Rounds Condensed"/>
                <a:cs typeface="TT Rounds Condensed"/>
                <a:sym typeface="TT Rounds Condensed"/>
              </a:rPr>
              <a:t> Finishing techniques and presentation</a:t>
            </a:r>
          </a:p>
          <a:p>
            <a:pPr algn="l">
              <a:lnSpc>
                <a:spcPts val="3936"/>
              </a:lnSpc>
            </a:pPr>
            <a:r>
              <a:rPr lang="en-US" sz="2811" b="1">
                <a:solidFill>
                  <a:srgbClr val="000000"/>
                </a:solidFill>
                <a:latin typeface="TT Rounds Condensed Bold"/>
                <a:ea typeface="TT Rounds Condensed Bold"/>
                <a:cs typeface="TT Rounds Condensed Bold"/>
                <a:sym typeface="TT Rounds Condensed Bold"/>
              </a:rPr>
              <a:t>E - </a:t>
            </a:r>
            <a:r>
              <a:rPr lang="en-US" sz="2811">
                <a:solidFill>
                  <a:srgbClr val="000000"/>
                </a:solidFill>
                <a:latin typeface="TT Rounds Condensed"/>
                <a:ea typeface="TT Rounds Condensed"/>
                <a:cs typeface="TT Rounds Condensed"/>
                <a:sym typeface="TT Rounds Condensed"/>
              </a:rPr>
              <a:t>Utensils</a:t>
            </a:r>
          </a:p>
          <a:p>
            <a:pPr algn="l">
              <a:lnSpc>
                <a:spcPts val="3936"/>
              </a:lnSpc>
            </a:pPr>
            <a:r>
              <a:rPr lang="en-US" sz="2811" b="1">
                <a:solidFill>
                  <a:srgbClr val="000000"/>
                </a:solidFill>
                <a:latin typeface="TT Rounds Condensed Bold"/>
                <a:ea typeface="TT Rounds Condensed Bold"/>
                <a:cs typeface="TT Rounds Condensed Bold"/>
                <a:sym typeface="TT Rounds Condensed Bold"/>
              </a:rPr>
              <a:t>F - </a:t>
            </a:r>
            <a:r>
              <a:rPr lang="en-US" sz="2811">
                <a:solidFill>
                  <a:srgbClr val="000000"/>
                </a:solidFill>
                <a:latin typeface="TT Rounds Condensed"/>
                <a:ea typeface="TT Rounds Condensed"/>
                <a:cs typeface="TT Rounds Condensed"/>
                <a:sym typeface="TT Rounds Condensed"/>
              </a:rPr>
              <a:t>Technical sheet + production based on the technical sheet</a:t>
            </a:r>
          </a:p>
          <a:p>
            <a:pPr algn="l">
              <a:lnSpc>
                <a:spcPts val="3936"/>
              </a:lnSpc>
            </a:pPr>
            <a:endParaRPr lang="en-US" sz="2811">
              <a:solidFill>
                <a:srgbClr val="000000"/>
              </a:solidFill>
              <a:latin typeface="TT Rounds Condensed"/>
              <a:ea typeface="TT Rounds Condensed"/>
              <a:cs typeface="TT Rounds Condensed"/>
              <a:sym typeface="TT Rounds Condensed"/>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A - Preparation techniques </a:t>
            </a:r>
          </a:p>
        </p:txBody>
      </p:sp>
      <p:grpSp>
        <p:nvGrpSpPr>
          <p:cNvPr id="4" name="Group 4"/>
          <p:cNvGrpSpPr/>
          <p:nvPr/>
        </p:nvGrpSpPr>
        <p:grpSpPr>
          <a:xfrm>
            <a:off x="603904" y="2000964"/>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86075" y="2672695"/>
            <a:ext cx="16650918" cy="583653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 </a:t>
            </a:r>
            <a:r>
              <a:rPr lang="en-US" sz="3600" b="1" u="sng" spc="32">
                <a:solidFill>
                  <a:srgbClr val="382B1B"/>
                </a:solidFill>
                <a:latin typeface="TT Rounds Condensed Bold"/>
                <a:ea typeface="TT Rounds Condensed Bold"/>
                <a:cs typeface="TT Rounds Condensed Bold"/>
                <a:sym typeface="TT Rounds Condensed Bold"/>
                <a:hlinkClick r:id="rId3" tooltip="https://www.youtube.com/watch?v=ENkGZEbz8U8"/>
              </a:rPr>
              <a:t>Thinly slice an onion</a:t>
            </a:r>
            <a:r>
              <a:rPr lang="en-US" sz="3600" b="1" spc="32">
                <a:solidFill>
                  <a:srgbClr val="382B1B"/>
                </a:solidFill>
                <a:latin typeface="TT Rounds Condensed Bold"/>
                <a:ea typeface="TT Rounds Condensed Bold"/>
                <a:cs typeface="TT Rounds Condensed Bold"/>
                <a:sym typeface="TT Rounds Condensed Bold"/>
              </a:rPr>
              <a:t>.</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a:t>
            </a:r>
            <a:r>
              <a:rPr lang="en-US" sz="3600" b="1" u="sng" spc="32">
                <a:solidFill>
                  <a:srgbClr val="382B1B"/>
                </a:solidFill>
                <a:latin typeface="TT Rounds Condensed Bold"/>
                <a:ea typeface="TT Rounds Condensed Bold"/>
                <a:cs typeface="TT Rounds Condensed Bold"/>
                <a:sym typeface="TT Rounds Condensed Bold"/>
                <a:hlinkClick r:id="rId4" tooltip="https://www.youtube.com/watch?v=RA9qQ1rTu40"/>
              </a:rPr>
              <a:t>Chop the parsley</a:t>
            </a:r>
            <a:r>
              <a:rPr lang="en-US" sz="3600" b="1" spc="32">
                <a:solidFill>
                  <a:srgbClr val="382B1B"/>
                </a:solidFill>
                <a:latin typeface="TT Rounds Condensed Bold"/>
                <a:ea typeface="TT Rounds Condensed Bold"/>
                <a:cs typeface="TT Rounds Condensed Bold"/>
                <a:sym typeface="TT Rounds Condensed Bold"/>
              </a:rPr>
              <a:t>: </a:t>
            </a:r>
            <a:r>
              <a:rPr lang="en-US" sz="3600" spc="32">
                <a:solidFill>
                  <a:srgbClr val="382B1B"/>
                </a:solidFill>
                <a:latin typeface="TT Rounds Condensed"/>
                <a:ea typeface="TT Rounds Condensed"/>
                <a:cs typeface="TT Rounds Condensed"/>
                <a:sym typeface="TT Rounds Condensed"/>
              </a:rPr>
              <a:t>Use a knife or chopper to chop the parsley into small pieces.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3. </a:t>
            </a:r>
            <a:r>
              <a:rPr lang="en-US" sz="3600" b="1" u="sng" spc="32">
                <a:solidFill>
                  <a:srgbClr val="382B1B"/>
                </a:solidFill>
                <a:latin typeface="TT Rounds Condensed Bold"/>
                <a:ea typeface="TT Rounds Condensed Bold"/>
                <a:cs typeface="TT Rounds Condensed Bold"/>
                <a:sym typeface="TT Rounds Condensed Bold"/>
                <a:hlinkClick r:id="rId5" tooltip="https://www.youtube.com/watch?v=Pw3yYR4HMLA"/>
              </a:rPr>
              <a:t>Make a julienne</a:t>
            </a:r>
            <a:r>
              <a:rPr lang="en-US" sz="3600" b="1" spc="32">
                <a:solidFill>
                  <a:srgbClr val="382B1B"/>
                </a:solidFill>
                <a:latin typeface="TT Rounds Condensed Bold"/>
                <a:ea typeface="TT Rounds Condensed Bold"/>
                <a:cs typeface="TT Rounds Condensed Bold"/>
                <a:sym typeface="TT Rounds Condensed Bold"/>
              </a:rPr>
              <a:t>: </a:t>
            </a:r>
            <a:r>
              <a:rPr lang="en-US" sz="3600" spc="32">
                <a:solidFill>
                  <a:srgbClr val="382B1B"/>
                </a:solidFill>
                <a:latin typeface="TT Rounds Condensed"/>
                <a:ea typeface="TT Rounds Condensed"/>
                <a:cs typeface="TT Rounds Condensed"/>
                <a:sym typeface="TT Rounds Condensed"/>
              </a:rPr>
              <a:t>Cut the vegetables into thin strips a few centimetres long.</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4. </a:t>
            </a:r>
            <a:r>
              <a:rPr lang="en-US" sz="3600" b="1" u="sng" spc="32">
                <a:solidFill>
                  <a:srgbClr val="382B1B"/>
                </a:solidFill>
                <a:latin typeface="TT Rounds Condensed Bold"/>
                <a:ea typeface="TT Rounds Condensed Bold"/>
                <a:cs typeface="TT Rounds Condensed Bold"/>
                <a:sym typeface="TT Rounds Condensed Bold"/>
                <a:hlinkClick r:id="rId6" tooltip="https://www.youtube.com/watch?v=jYdKqrz0Wes"/>
              </a:rPr>
              <a:t>Make a brunoise</a:t>
            </a:r>
            <a:r>
              <a:rPr lang="en-US" sz="3600" b="1" spc="32">
                <a:solidFill>
                  <a:srgbClr val="382B1B"/>
                </a:solidFill>
                <a:latin typeface="TT Rounds Condensed Bold"/>
                <a:ea typeface="TT Rounds Condensed Bold"/>
                <a:cs typeface="TT Rounds Condensed Bold"/>
                <a:sym typeface="TT Rounds Condensed Bold"/>
              </a:rPr>
              <a:t>: </a:t>
            </a:r>
            <a:r>
              <a:rPr lang="en-US" sz="3600" spc="32">
                <a:solidFill>
                  <a:srgbClr val="382B1B"/>
                </a:solidFill>
                <a:latin typeface="TT Rounds Condensed"/>
                <a:ea typeface="TT Rounds Condensed"/>
                <a:cs typeface="TT Rounds Condensed"/>
                <a:sym typeface="TT Rounds Condensed"/>
              </a:rPr>
              <a:t>Cut the vegetables into small, regular cubes about 2 mm square.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5. </a:t>
            </a:r>
            <a:r>
              <a:rPr lang="en-US" sz="3600" b="1" u="sng" spc="32">
                <a:solidFill>
                  <a:srgbClr val="382B1B"/>
                </a:solidFill>
                <a:latin typeface="TT Rounds Condensed Bold"/>
                <a:ea typeface="TT Rounds Condensed Bold"/>
                <a:cs typeface="TT Rounds Condensed Bold"/>
                <a:sym typeface="TT Rounds Condensed Bold"/>
                <a:hlinkClick r:id="rId7" tooltip="https://www.youtube.com/watch?v=RAtfBsq1ZJw"/>
              </a:rPr>
              <a:t>Chop a shallot</a:t>
            </a:r>
            <a:r>
              <a:rPr lang="en-US" sz="3600" b="1" spc="32">
                <a:solidFill>
                  <a:srgbClr val="382B1B"/>
                </a:solidFill>
                <a:latin typeface="TT Rounds Condensed Bold"/>
                <a:ea typeface="TT Rounds Condensed Bold"/>
                <a:cs typeface="TT Rounds Condensed Bold"/>
                <a:sym typeface="TT Rounds Condensed Bold"/>
              </a:rPr>
              <a:t>: </a:t>
            </a:r>
            <a:r>
              <a:rPr lang="en-US" sz="3600" spc="32">
                <a:solidFill>
                  <a:srgbClr val="382B1B"/>
                </a:solidFill>
                <a:latin typeface="TT Rounds Condensed"/>
                <a:ea typeface="TT Rounds Condensed"/>
                <a:cs typeface="TT Rounds Condensed"/>
                <a:sym typeface="TT Rounds Condensed"/>
              </a:rPr>
              <a:t>Cut into small, very fine pieces, often used for herbs or onions.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6. </a:t>
            </a:r>
            <a:r>
              <a:rPr lang="en-US" sz="3600" b="1" u="sng" spc="32">
                <a:solidFill>
                  <a:srgbClr val="382B1B"/>
                </a:solidFill>
                <a:latin typeface="TT Rounds Condensed Bold"/>
                <a:ea typeface="TT Rounds Condensed Bold"/>
                <a:cs typeface="TT Rounds Condensed Bold"/>
                <a:sym typeface="TT Rounds Condensed Bold"/>
                <a:hlinkClick r:id="rId8" tooltip="https://www.youtube.com/watch?v=_f3JFAyApJI"/>
              </a:rPr>
              <a:t>Crushing tomatoes</a:t>
            </a:r>
            <a:r>
              <a:rPr lang="en-US" sz="3600" b="1" spc="32">
                <a:solidFill>
                  <a:srgbClr val="382B1B"/>
                </a:solidFill>
                <a:latin typeface="TT Rounds Condensed Bold"/>
                <a:ea typeface="TT Rounds Condensed Bold"/>
                <a:cs typeface="TT Rounds Condensed Bold"/>
                <a:sym typeface="TT Rounds Condensed Bold"/>
              </a:rPr>
              <a:t>: </a:t>
            </a:r>
            <a:r>
              <a:rPr lang="en-US" sz="3600" spc="32">
                <a:solidFill>
                  <a:srgbClr val="382B1B"/>
                </a:solidFill>
                <a:latin typeface="TT Rounds Condensed"/>
                <a:ea typeface="TT Rounds Condensed"/>
                <a:cs typeface="TT Rounds Condensed"/>
                <a:sym typeface="TT Rounds Condensed"/>
              </a:rPr>
              <a:t>To crush coarsely, often used for tomatoes.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7. </a:t>
            </a:r>
            <a:r>
              <a:rPr lang="en-US" sz="3600" b="1" u="sng" spc="32">
                <a:solidFill>
                  <a:srgbClr val="382B1B"/>
                </a:solidFill>
                <a:latin typeface="TT Rounds Condensed Bold"/>
                <a:ea typeface="TT Rounds Condensed Bold"/>
                <a:cs typeface="TT Rounds Condensed Bold"/>
                <a:sym typeface="TT Rounds Condensed Bold"/>
                <a:hlinkClick r:id="rId9" tooltip="https://www.youtube.com/watch?v=7gOvKztwwlI"/>
              </a:rPr>
              <a:t>Blanching green beans</a:t>
            </a:r>
            <a:r>
              <a:rPr lang="en-US" sz="3600" b="1" spc="32">
                <a:solidFill>
                  <a:srgbClr val="382B1B"/>
                </a:solidFill>
                <a:latin typeface="TT Rounds Condensed Bold"/>
                <a:ea typeface="TT Rounds Condensed Bold"/>
                <a:cs typeface="TT Rounds Condensed Bold"/>
                <a:sym typeface="TT Rounds Condensed Bold"/>
              </a:rPr>
              <a:t>: </a:t>
            </a:r>
            <a:r>
              <a:rPr lang="en-US" sz="3600" spc="32">
                <a:solidFill>
                  <a:srgbClr val="382B1B"/>
                </a:solidFill>
                <a:latin typeface="TT Rounds Condensed"/>
                <a:ea typeface="TT Rounds Condensed"/>
                <a:cs typeface="TT Rounds Condensed"/>
                <a:sym typeface="TT Rounds Condensed"/>
              </a:rPr>
              <a:t>Plunge a food into boiling water for a few minutes, then cool it immediately in iced water.</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8. </a:t>
            </a:r>
            <a:r>
              <a:rPr lang="en-US" sz="3600" b="1" u="sng" spc="32">
                <a:solidFill>
                  <a:srgbClr val="382B1B"/>
                </a:solidFill>
                <a:latin typeface="TT Rounds Condensed Bold"/>
                <a:ea typeface="TT Rounds Condensed Bold"/>
                <a:cs typeface="TT Rounds Condensed Bold"/>
                <a:sym typeface="TT Rounds Condensed Bold"/>
                <a:hlinkClick r:id="rId10" tooltip="https://www.youtube.com/watch?v=zpL4nV9RCS0"/>
              </a:rPr>
              <a:t>Poaching pears</a:t>
            </a:r>
            <a:r>
              <a:rPr lang="en-US" sz="3600" b="1" spc="32">
                <a:solidFill>
                  <a:srgbClr val="382B1B"/>
                </a:solidFill>
                <a:latin typeface="TT Rounds Condensed Bold"/>
                <a:ea typeface="TT Rounds Condensed Bold"/>
                <a:cs typeface="TT Rounds Condensed Bold"/>
                <a:sym typeface="TT Rounds Condensed Bold"/>
              </a:rPr>
              <a:t>: </a:t>
            </a:r>
            <a:r>
              <a:rPr lang="en-US" sz="3600" spc="32">
                <a:solidFill>
                  <a:srgbClr val="382B1B"/>
                </a:solidFill>
                <a:latin typeface="TT Rounds Condensed"/>
                <a:ea typeface="TT Rounds Condensed"/>
                <a:cs typeface="TT Rounds Condensed"/>
                <a:sym typeface="TT Rounds Condensed"/>
              </a:rPr>
              <a:t>Cook gently in a liquid at a temperature just below boiling point.</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9. </a:t>
            </a:r>
            <a:r>
              <a:rPr lang="en-US" sz="3600" b="1" u="sng" spc="32">
                <a:solidFill>
                  <a:srgbClr val="382B1B"/>
                </a:solidFill>
                <a:latin typeface="TT Rounds Condensed Bold"/>
                <a:ea typeface="TT Rounds Condensed Bold"/>
                <a:cs typeface="TT Rounds Condensed Bold"/>
                <a:sym typeface="TT Rounds Condensed Bold"/>
                <a:hlinkClick r:id="rId11" tooltip="https://www.youtube.com/watch?v=7hOfCRAJSI0"/>
              </a:rPr>
              <a:t>Sautéing vegetables</a:t>
            </a:r>
            <a:r>
              <a:rPr lang="en-US" sz="3600" b="1" spc="32">
                <a:solidFill>
                  <a:srgbClr val="382B1B"/>
                </a:solidFill>
                <a:latin typeface="TT Rounds Condensed Bold"/>
                <a:ea typeface="TT Rounds Condensed Bold"/>
                <a:cs typeface="TT Rounds Condensed Bold"/>
                <a:sym typeface="TT Rounds Condensed Bold"/>
              </a:rPr>
              <a:t>: </a:t>
            </a:r>
            <a:r>
              <a:rPr lang="en-US" sz="3600" spc="32">
                <a:solidFill>
                  <a:srgbClr val="382B1B"/>
                </a:solidFill>
                <a:latin typeface="TT Rounds Condensed"/>
                <a:ea typeface="TT Rounds Condensed"/>
                <a:cs typeface="TT Rounds Condensed"/>
                <a:sym typeface="TT Rounds Condensed"/>
              </a:rPr>
              <a:t>Cook quickly over a high heat with a little fat.</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10. </a:t>
            </a:r>
            <a:r>
              <a:rPr lang="en-US" sz="3600" b="1" u="sng" spc="32">
                <a:solidFill>
                  <a:srgbClr val="382B1B"/>
                </a:solidFill>
                <a:latin typeface="TT Rounds Condensed Bold"/>
                <a:ea typeface="TT Rounds Condensed Bold"/>
                <a:cs typeface="TT Rounds Condensed Bold"/>
                <a:sym typeface="TT Rounds Condensed Bold"/>
                <a:hlinkClick r:id="rId12" tooltip="https://www.youtube.com/watch?v=RUJ_MR8b1Ns"/>
              </a:rPr>
              <a:t>Grilling meat</a:t>
            </a:r>
            <a:r>
              <a:rPr lang="en-US" sz="3600" b="1" spc="32">
                <a:solidFill>
                  <a:srgbClr val="382B1B"/>
                </a:solidFill>
                <a:latin typeface="TT Rounds Condensed Bold"/>
                <a:ea typeface="TT Rounds Condensed Bold"/>
                <a:cs typeface="TT Rounds Condensed Bold"/>
                <a:sym typeface="TT Rounds Condensed Bold"/>
              </a:rPr>
              <a:t>: </a:t>
            </a:r>
            <a:r>
              <a:rPr lang="en-US" sz="3600" spc="32">
                <a:solidFill>
                  <a:srgbClr val="382B1B"/>
                </a:solidFill>
                <a:latin typeface="TT Rounds Condensed"/>
                <a:ea typeface="TT Rounds Condensed"/>
                <a:cs typeface="TT Rounds Condensed"/>
                <a:sym typeface="TT Rounds Condensed"/>
              </a:rPr>
              <a:t>Cooking on a grill over a source of direct heat.</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638920"/>
            <a:ext cx="16650918" cy="4001095"/>
          </a:xfrm>
          <a:prstGeom prst="rect">
            <a:avLst/>
          </a:prstGeom>
        </p:spPr>
        <p:txBody>
          <a:bodyPr lIns="0" tIns="0" rIns="0" bIns="0" rtlCol="0" anchor="t">
            <a:spAutoFit/>
          </a:bodyPr>
          <a:lstStyle/>
          <a:p>
            <a:pPr algn="l">
              <a:lnSpc>
                <a:spcPts val="3888"/>
              </a:lnSpc>
            </a:pPr>
            <a:r>
              <a:rPr lang="en-US" sz="3600" spc="32" dirty="0">
                <a:solidFill>
                  <a:srgbClr val="382B1B"/>
                </a:solidFill>
                <a:latin typeface="TT Rounds Condensed"/>
                <a:ea typeface="TT Rounds Condensed"/>
                <a:cs typeface="TT Rounds Condensed"/>
                <a:sym typeface="TT Rounds Condensed"/>
              </a:rPr>
              <a:t>The culinary skills module is a key part of the employability programme. To be delivered in adult education settings, it is designed to equip migrant women with the fundamental culinary skills and knowledge that are essential in the food industry. </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spc="32" dirty="0">
                <a:solidFill>
                  <a:srgbClr val="382B1B"/>
                </a:solidFill>
                <a:latin typeface="TT Rounds Condensed"/>
                <a:ea typeface="TT Rounds Condensed"/>
                <a:cs typeface="TT Rounds Condensed"/>
                <a:sym typeface="TT Rounds Condensed"/>
              </a:rPr>
              <a:t>This section will introduce participants to the basics of the culinary arts, including understanding recipes, the functions of ingredients and the importance of flavor and texture in creating dishes. </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p:txBody>
      </p:sp>
      <p:sp>
        <p:nvSpPr>
          <p:cNvPr id="4" name="TextBox 4"/>
          <p:cNvSpPr txBox="1"/>
          <p:nvPr/>
        </p:nvSpPr>
        <p:spPr>
          <a:xfrm>
            <a:off x="886077" y="1124478"/>
            <a:ext cx="16650917" cy="1356512"/>
          </a:xfrm>
          <a:prstGeom prst="rect">
            <a:avLst/>
          </a:prstGeom>
        </p:spPr>
        <p:txBody>
          <a:bodyPr lIns="0" tIns="0" rIns="0" bIns="0" rtlCol="0" anchor="t">
            <a:spAutoFit/>
          </a:bodyPr>
          <a:lstStyle/>
          <a:p>
            <a:pPr algn="l">
              <a:lnSpc>
                <a:spcPts val="5248"/>
              </a:lnSpc>
            </a:pPr>
            <a:r>
              <a:rPr lang="en-US" sz="5400" b="1" spc="48">
                <a:solidFill>
                  <a:srgbClr val="382B1B"/>
                </a:solidFill>
                <a:latin typeface="TT Rounds Condensed Bold"/>
                <a:ea typeface="TT Rounds Condensed Bold"/>
                <a:cs typeface="TT Rounds Condensed Bold"/>
                <a:sym typeface="TT Rounds Condensed Bold"/>
              </a:rPr>
              <a:t>Introduction to culinary skills</a:t>
            </a:r>
          </a:p>
          <a:p>
            <a:pPr algn="l">
              <a:lnSpc>
                <a:spcPts val="5248"/>
              </a:lnSpc>
            </a:pPr>
            <a:endParaRPr lang="en-US" sz="5400" b="1" spc="48">
              <a:solidFill>
                <a:srgbClr val="382B1B"/>
              </a:solidFill>
              <a:latin typeface="TT Rounds Condensed Bold"/>
              <a:ea typeface="TT Rounds Condensed Bold"/>
              <a:cs typeface="TT Rounds Condensed Bold"/>
              <a:sym typeface="TT Rounds Condensed Bold"/>
            </a:endParaRP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B - Types of cooking :</a:t>
            </a:r>
          </a:p>
        </p:txBody>
      </p:sp>
      <p:grpSp>
        <p:nvGrpSpPr>
          <p:cNvPr id="4" name="Group 4"/>
          <p:cNvGrpSpPr/>
          <p:nvPr/>
        </p:nvGrpSpPr>
        <p:grpSpPr>
          <a:xfrm>
            <a:off x="603904" y="2000964"/>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86075" y="2672695"/>
            <a:ext cx="16650918" cy="389343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 </a:t>
            </a:r>
            <a:r>
              <a:rPr lang="en-US" sz="3600" b="1" u="sng" spc="32">
                <a:solidFill>
                  <a:srgbClr val="382B1B"/>
                </a:solidFill>
                <a:latin typeface="TT Rounds Condensed Bold"/>
                <a:ea typeface="TT Rounds Condensed Bold"/>
                <a:cs typeface="TT Rounds Condensed Bold"/>
                <a:sym typeface="TT Rounds Condensed Bold"/>
                <a:hlinkClick r:id="rId3" tooltip="https://www.google.com/search?sca_esv=01c6b6c64d473f5a&amp;sca_upv=1&amp;rlz=1C5CHFA_enFR977FR977&amp;q=rotir+des+l%C3%A9gumes&amp;tbm=vid&amp;source=lnms&amp;fbs=AEQNm0CbCVgAZ5mWEJDg6aoPVcBgTlosgQSuzBMlnAdio07UCId2t1azIRgowYJD0nDbqEJMVw8rHb1W2uDg6FcI5d8mLT3cHmLoRURQaSmyXeXfPtELGeO9ojoiVzLHR5NbIQiVSa_P9oqM9eDtQFIgTs_g8wT50WMwCWr7eflxpYS4RFYckEorudMcrCSXHiMTDhokVXDJ&amp;sa=X&amp;ved=2ahUKEwiD_-mezquHAxUOTqQEHcfaDKYQ0pQJegQICxAB&amp;biw=1386&amp;bih=745&amp;dpr=2#:~:text=Recette%20l%C3%A9gume%20r%C3%B4ti,com%20%E2%80%BA%20watch"/>
              </a:rPr>
              <a:t>Roasting vegetables in the oven</a:t>
            </a:r>
            <a:r>
              <a:rPr lang="en-US" sz="3600" b="1" spc="32">
                <a:solidFill>
                  <a:srgbClr val="382B1B"/>
                </a:solidFill>
                <a:latin typeface="TT Rounds Condensed Bold"/>
                <a:ea typeface="TT Rounds Condensed Bold"/>
                <a:cs typeface="TT Rounds Condensed Bold"/>
                <a:sym typeface="TT Rounds Condensed Bold"/>
              </a:rPr>
              <a:t>: </a:t>
            </a:r>
            <a:r>
              <a:rPr lang="en-US" sz="3600" spc="32">
                <a:solidFill>
                  <a:srgbClr val="382B1B"/>
                </a:solidFill>
                <a:latin typeface="TT Rounds Condensed"/>
                <a:ea typeface="TT Rounds Condensed"/>
                <a:cs typeface="TT Rounds Condensed"/>
                <a:sym typeface="TT Rounds Condensed"/>
              </a:rPr>
              <a:t>Cook in the oven at a high temperature using fat.</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a:t>
            </a:r>
            <a:r>
              <a:rPr lang="en-US" sz="3600" b="1" u="sng" spc="32">
                <a:solidFill>
                  <a:srgbClr val="382B1B"/>
                </a:solidFill>
                <a:latin typeface="TT Rounds Condensed Bold"/>
                <a:ea typeface="TT Rounds Condensed Bold"/>
                <a:cs typeface="TT Rounds Condensed Bold"/>
                <a:sym typeface="TT Rounds Condensed Bold"/>
                <a:hlinkClick r:id="rId4" tooltip="https://www.google.com/search?q=braiser+fenouil&amp;sca_esv=01c6b6c64d473f5a&amp;sca_upv=1&amp;rlz=1C5CHFA_enFR977FR977&amp;biw=1386&amp;bih=745&amp;tbm=vid&amp;ei=Qm6WZsv3MeGF7M8Pq72F4AI&amp;oq=Braiser&amp;gs_lp=Eg1nd3Mtd2l6LXZpZGVvIgdCcmFpc2VyKgIICDIIEAAYgAQYsQMyBRAAGIAEMgoQABiABBhDGIoFMgUQABiABDIFEAAYgAQyBRAAGIAEMgUQABiABDIFEAAYgAQyBRAAGIAEMgUQABiABEjETVAAWOYLcAB4AJABAJgBXqABvQSqAQE3uAEByAEA-AEBmAIHoALcBMICDhAAGIAEGLEDGIMBGIoFwgILEAAYgAQYsQMYgwHCAg0QABiABBixAxhDGIoFwgIHEAAYgAQYCpgDAJIHAzYuMaAHniQ&amp;sclient=gws-wiz-video#:~:text=R%C3%A9sultats%20de%20recherche-,FENOUIL%20BRAIS%C3%89%20!,www.youtube.com%20%E2%80%BA%20watch,-11%3A36"/>
              </a:rPr>
              <a:t>Braised fennel</a:t>
            </a:r>
            <a:r>
              <a:rPr lang="en-US" sz="3600" b="1" spc="32">
                <a:solidFill>
                  <a:srgbClr val="382B1B"/>
                </a:solidFill>
                <a:latin typeface="TT Rounds Condensed Bold"/>
                <a:ea typeface="TT Rounds Condensed Bold"/>
                <a:cs typeface="TT Rounds Condensed Bold"/>
                <a:sym typeface="TT Rounds Condensed Bold"/>
              </a:rPr>
              <a:t>: </a:t>
            </a:r>
            <a:r>
              <a:rPr lang="en-US" sz="3600" spc="32">
                <a:solidFill>
                  <a:srgbClr val="382B1B"/>
                </a:solidFill>
                <a:latin typeface="TT Rounds Condensed"/>
                <a:ea typeface="TT Rounds Condensed"/>
                <a:cs typeface="TT Rounds Condensed"/>
                <a:sym typeface="TT Rounds Condensed"/>
              </a:rPr>
              <a:t>Cook slowly in a liquid, partially covering the food.</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3. </a:t>
            </a:r>
            <a:r>
              <a:rPr lang="en-US" sz="3600" b="1" u="sng" spc="32">
                <a:solidFill>
                  <a:srgbClr val="382B1B"/>
                </a:solidFill>
                <a:latin typeface="TT Rounds Condensed Bold"/>
                <a:ea typeface="TT Rounds Condensed Bold"/>
                <a:cs typeface="TT Rounds Condensed Bold"/>
                <a:sym typeface="TT Rounds Condensed Bold"/>
                <a:hlinkClick r:id="rId5" tooltip="https://www.google.com/search?q=mijoter+recette&amp;sca_esv=01c6b6c64d473f5a&amp;sca_upv=1&amp;rlz=1C5CHFA_enFR977FR977&amp;biw=1386&amp;bih=745&amp;tbm=vid&amp;ei=qW6WZsLbO6aSkdUPir-U4A0&amp;oq=mijoter+&amp;gs_lp=Eg1nd3Mtd2l6LXZpZGVvIghtaWpvdGVyICoCCAYyBRAAGIAEMgUQABiABDIFEAAYgAQyBRAAGIAEMgUQABiABDIFEAAYgAQyBRAAGIAEMgUQABiABDIFEAAYgAQyBRAAGIAESO5sULERWMpOcAB4AJABAJgBY6AB4QWqAQE5uAEByAEA-AEBmAIJoAKRBsICCBAAGBYYChgewgIGEAAYFhgewgILEAAYgAQYsQMYgwHCAg4QABiABBixAxiDARiKBcICCBAAGIAEGLEDwgIHEAAYgAQYCpgDAIgGAZIHAzguMaAHuSs&amp;sclient=gws-wiz-video#:~:text=Comment%20cuisiner%20un,com%20%E2%80%BA%20watch"/>
              </a:rPr>
              <a:t>Basic simmer</a:t>
            </a:r>
            <a:r>
              <a:rPr lang="en-US" sz="3600" b="1" spc="32">
                <a:solidFill>
                  <a:srgbClr val="382B1B"/>
                </a:solidFill>
                <a:latin typeface="TT Rounds Condensed Bold"/>
                <a:ea typeface="TT Rounds Condensed Bold"/>
                <a:cs typeface="TT Rounds Condensed Bold"/>
                <a:sym typeface="TT Rounds Condensed Bold"/>
              </a:rPr>
              <a:t>: </a:t>
            </a:r>
            <a:r>
              <a:rPr lang="en-US" sz="3600" spc="32">
                <a:solidFill>
                  <a:srgbClr val="382B1B"/>
                </a:solidFill>
                <a:latin typeface="TT Rounds Condensed"/>
                <a:ea typeface="TT Rounds Condensed"/>
                <a:cs typeface="TT Rounds Condensed"/>
                <a:sym typeface="TT Rounds Condensed"/>
              </a:rPr>
              <a:t>Cook slowly over a low heat, often in a liquid.</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4. </a:t>
            </a:r>
            <a:r>
              <a:rPr lang="en-US" sz="3600" b="1" u="sng" spc="32">
                <a:solidFill>
                  <a:srgbClr val="382B1B"/>
                </a:solidFill>
                <a:latin typeface="TT Rounds Condensed Bold"/>
                <a:ea typeface="TT Rounds Condensed Bold"/>
                <a:cs typeface="TT Rounds Condensed Bold"/>
                <a:sym typeface="TT Rounds Condensed Bold"/>
                <a:hlinkClick r:id="rId6" tooltip="https://www.youtube.com/watch?v=boGqmBJkSV4"/>
              </a:rPr>
              <a:t>Frying</a:t>
            </a:r>
            <a:r>
              <a:rPr lang="en-US" sz="3600" b="1" spc="32">
                <a:solidFill>
                  <a:srgbClr val="382B1B"/>
                </a:solidFill>
                <a:latin typeface="TT Rounds Condensed Bold"/>
                <a:ea typeface="TT Rounds Condensed Bold"/>
                <a:cs typeface="TT Rounds Condensed Bold"/>
                <a:sym typeface="TT Rounds Condensed Bold"/>
              </a:rPr>
              <a:t>: </a:t>
            </a:r>
            <a:r>
              <a:rPr lang="en-US" sz="3600" spc="32">
                <a:solidFill>
                  <a:srgbClr val="382B1B"/>
                </a:solidFill>
                <a:latin typeface="TT Rounds Condensed"/>
                <a:ea typeface="TT Rounds Condensed"/>
                <a:cs typeface="TT Rounds Condensed"/>
                <a:sym typeface="TT Rounds Condensed"/>
              </a:rPr>
              <a:t>Cooking in a large quantity of hot oil.</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5. </a:t>
            </a:r>
            <a:r>
              <a:rPr lang="en-US" sz="3600" b="1" u="sng" spc="32">
                <a:solidFill>
                  <a:srgbClr val="382B1B"/>
                </a:solidFill>
                <a:latin typeface="TT Rounds Condensed Bold"/>
                <a:ea typeface="TT Rounds Condensed Bold"/>
                <a:cs typeface="TT Rounds Condensed Bold"/>
                <a:sym typeface="TT Rounds Condensed Bold"/>
                <a:hlinkClick r:id="rId7" tooltip="https://www.youtube.com/watch?v=2C5jByci-SM"/>
              </a:rPr>
              <a:t>Sauté</a:t>
            </a:r>
            <a:r>
              <a:rPr lang="en-US" sz="3600" b="1" spc="32">
                <a:solidFill>
                  <a:srgbClr val="382B1B"/>
                </a:solidFill>
                <a:latin typeface="TT Rounds Condensed Bold"/>
                <a:ea typeface="TT Rounds Condensed Bold"/>
                <a:cs typeface="TT Rounds Condensed Bold"/>
                <a:sym typeface="TT Rounds Condensed Bold"/>
              </a:rPr>
              <a:t>:</a:t>
            </a:r>
            <a:r>
              <a:rPr lang="en-US" sz="3600" spc="32">
                <a:solidFill>
                  <a:srgbClr val="382B1B"/>
                </a:solidFill>
                <a:latin typeface="TT Rounds Condensed"/>
                <a:ea typeface="TT Rounds Condensed"/>
                <a:cs typeface="TT Rounds Condensed"/>
                <a:sym typeface="TT Rounds Condensed"/>
              </a:rPr>
              <a:t> Cook quickly over a high heat with a little fat, often stirring.</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6. </a:t>
            </a:r>
            <a:r>
              <a:rPr lang="en-US" sz="3600" b="1" u="sng" spc="32">
                <a:solidFill>
                  <a:srgbClr val="382B1B"/>
                </a:solidFill>
                <a:latin typeface="TT Rounds Condensed Bold"/>
                <a:ea typeface="TT Rounds Condensed Bold"/>
                <a:cs typeface="TT Rounds Condensed Bold"/>
                <a:sym typeface="TT Rounds Condensed Bold"/>
                <a:hlinkClick r:id="rId8" tooltip="https://www.youtube.com/watch?v=4dgAeVEC_5M"/>
              </a:rPr>
              <a:t>Steam cooking</a:t>
            </a:r>
            <a:r>
              <a:rPr lang="en-US" sz="3600" b="1" spc="32">
                <a:solidFill>
                  <a:srgbClr val="382B1B"/>
                </a:solidFill>
                <a:latin typeface="TT Rounds Condensed Bold"/>
                <a:ea typeface="TT Rounds Condensed Bold"/>
                <a:cs typeface="TT Rounds Condensed Bold"/>
                <a:sym typeface="TT Rounds Condensed Bold"/>
              </a:rPr>
              <a:t>: </a:t>
            </a:r>
            <a:r>
              <a:rPr lang="en-US" sz="3600" spc="32">
                <a:solidFill>
                  <a:srgbClr val="382B1B"/>
                </a:solidFill>
                <a:latin typeface="TT Rounds Condensed"/>
                <a:ea typeface="TT Rounds Condensed"/>
                <a:cs typeface="TT Rounds Condensed"/>
                <a:sym typeface="TT Rounds Condensed"/>
              </a:rPr>
              <a:t>Cooking with steam from a boiling liquid without the food touching the liquid.</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C - Terms Relating to Ingredients</a:t>
            </a:r>
          </a:p>
        </p:txBody>
      </p:sp>
      <p:grpSp>
        <p:nvGrpSpPr>
          <p:cNvPr id="4" name="Group 4"/>
          <p:cNvGrpSpPr/>
          <p:nvPr/>
        </p:nvGrpSpPr>
        <p:grpSpPr>
          <a:xfrm>
            <a:off x="603904" y="2000964"/>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86075" y="2672695"/>
            <a:ext cx="16650918" cy="195033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 </a:t>
            </a:r>
            <a:r>
              <a:rPr lang="en-US" sz="3600" b="1" u="sng" spc="32">
                <a:solidFill>
                  <a:srgbClr val="382B1B"/>
                </a:solidFill>
                <a:latin typeface="TT Rounds Condensed Bold"/>
                <a:ea typeface="TT Rounds Condensed Bold"/>
                <a:cs typeface="TT Rounds Condensed Bold"/>
                <a:sym typeface="TT Rounds Condensed Bold"/>
                <a:hlinkClick r:id="rId3" tooltip="https://www.youtube.com/watch?v=6bVIAImIk4Q"/>
              </a:rPr>
              <a:t>Marinate</a:t>
            </a:r>
            <a:r>
              <a:rPr lang="en-US" sz="3600" b="1" spc="32">
                <a:solidFill>
                  <a:srgbClr val="382B1B"/>
                </a:solidFill>
                <a:latin typeface="TT Rounds Condensed Bold"/>
                <a:ea typeface="TT Rounds Condensed Bold"/>
                <a:cs typeface="TT Rounds Condensed Bold"/>
                <a:sym typeface="TT Rounds Condensed Bold"/>
              </a:rPr>
              <a:t>: </a:t>
            </a:r>
            <a:r>
              <a:rPr lang="en-US" sz="3600" spc="32">
                <a:solidFill>
                  <a:srgbClr val="382B1B"/>
                </a:solidFill>
                <a:latin typeface="TT Rounds Condensed"/>
                <a:ea typeface="TT Rounds Condensed"/>
                <a:cs typeface="TT Rounds Condensed"/>
                <a:sym typeface="TT Rounds Condensed"/>
              </a:rPr>
              <a:t>Soak a food in a flavoured liquid to season and tenderise it.</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a:t>
            </a:r>
            <a:r>
              <a:rPr lang="en-US" sz="3600" b="1" u="sng" spc="32">
                <a:solidFill>
                  <a:srgbClr val="382B1B"/>
                </a:solidFill>
                <a:latin typeface="TT Rounds Condensed Bold"/>
                <a:ea typeface="TT Rounds Condensed Bold"/>
                <a:cs typeface="TT Rounds Condensed Bold"/>
                <a:sym typeface="TT Rounds Condensed Bold"/>
                <a:hlinkClick r:id="rId4" tooltip="https://www.youtube.com/watch?v=JVHMJvoLarg"/>
              </a:rPr>
              <a:t>Zester</a:t>
            </a:r>
            <a:r>
              <a:rPr lang="en-US" sz="3600" b="1" spc="32">
                <a:solidFill>
                  <a:srgbClr val="382B1B"/>
                </a:solidFill>
                <a:latin typeface="TT Rounds Condensed Bold"/>
                <a:ea typeface="TT Rounds Condensed Bold"/>
                <a:cs typeface="TT Rounds Condensed Bold"/>
                <a:sym typeface="TT Rounds Condensed Bold"/>
              </a:rPr>
              <a:t>: </a:t>
            </a:r>
            <a:r>
              <a:rPr lang="en-US" sz="3600" spc="32">
                <a:solidFill>
                  <a:srgbClr val="382B1B"/>
                </a:solidFill>
                <a:latin typeface="TT Rounds Condensed"/>
                <a:ea typeface="TT Rounds Condensed"/>
                <a:cs typeface="TT Rounds Condensed"/>
                <a:sym typeface="TT Rounds Condensed"/>
              </a:rPr>
              <a:t>To remove the coloured part of the citrus peel to extract the essential oils.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3. </a:t>
            </a:r>
            <a:r>
              <a:rPr lang="en-US" sz="3600" b="1" u="sng" spc="32">
                <a:solidFill>
                  <a:srgbClr val="382B1B"/>
                </a:solidFill>
                <a:latin typeface="TT Rounds Condensed Bold"/>
                <a:ea typeface="TT Rounds Condensed Bold"/>
                <a:cs typeface="TT Rounds Condensed Bold"/>
                <a:sym typeface="TT Rounds Condensed Bold"/>
                <a:hlinkClick r:id="rId5" tooltip="https://www.youtube.com/watch?v=Wmi628usBSI"/>
              </a:rPr>
              <a:t>Deglaze</a:t>
            </a:r>
            <a:r>
              <a:rPr lang="en-US" sz="3600" b="1" spc="32">
                <a:solidFill>
                  <a:srgbClr val="382B1B"/>
                </a:solidFill>
                <a:latin typeface="TT Rounds Condensed Bold"/>
                <a:ea typeface="TT Rounds Condensed Bold"/>
                <a:cs typeface="TT Rounds Condensed Bold"/>
                <a:sym typeface="TT Rounds Condensed Bold"/>
              </a:rPr>
              <a:t>: </a:t>
            </a:r>
            <a:r>
              <a:rPr lang="en-US" sz="3600" spc="32">
                <a:solidFill>
                  <a:srgbClr val="382B1B"/>
                </a:solidFill>
                <a:latin typeface="TT Rounds Condensed"/>
                <a:ea typeface="TT Rounds Condensed"/>
                <a:cs typeface="TT Rounds Condensed"/>
                <a:sym typeface="TT Rounds Condensed"/>
              </a:rPr>
              <a:t>Leave a food to rest with salt to extract the water.</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D- Finishing and Presentation Techniques</a:t>
            </a:r>
          </a:p>
        </p:txBody>
      </p:sp>
      <p:grpSp>
        <p:nvGrpSpPr>
          <p:cNvPr id="4" name="Group 4"/>
          <p:cNvGrpSpPr/>
          <p:nvPr/>
        </p:nvGrpSpPr>
        <p:grpSpPr>
          <a:xfrm>
            <a:off x="603904" y="2000964"/>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86075" y="2672695"/>
            <a:ext cx="16650918" cy="2436114"/>
          </a:xfrm>
          <a:prstGeom prst="rect">
            <a:avLst/>
          </a:prstGeom>
        </p:spPr>
        <p:txBody>
          <a:bodyPr lIns="0" tIns="0" rIns="0" bIns="0" rtlCol="0" anchor="t">
            <a:spAutoFit/>
          </a:bodyPr>
          <a:lstStyle/>
          <a:p>
            <a:pPr algn="l">
              <a:lnSpc>
                <a:spcPts val="3888"/>
              </a:lnSpc>
            </a:pPr>
            <a:r>
              <a:rPr lang="en-US" sz="3600" spc="32">
                <a:solidFill>
                  <a:srgbClr val="382B1B"/>
                </a:solidFill>
                <a:latin typeface="TT Rounds Condensed"/>
                <a:ea typeface="TT Rounds Condensed"/>
                <a:cs typeface="TT Rounds Condensed"/>
                <a:sym typeface="TT Rounds Condensed"/>
              </a:rPr>
              <a:t>1. </a:t>
            </a:r>
            <a:r>
              <a:rPr lang="en-US" sz="3600" b="1" u="sng" spc="32">
                <a:solidFill>
                  <a:srgbClr val="382B1B"/>
                </a:solidFill>
                <a:latin typeface="TT Rounds Condensed Bold"/>
                <a:ea typeface="TT Rounds Condensed Bold"/>
                <a:cs typeface="TT Rounds Condensed Bold"/>
                <a:sym typeface="TT Rounds Condensed Bold"/>
                <a:hlinkClick r:id="rId3" tooltip="https://www.youtube.com/watch?v=_uBafUuSX9M"/>
              </a:rPr>
              <a:t>Glaze</a:t>
            </a:r>
            <a:r>
              <a:rPr lang="en-US" sz="3600" spc="32">
                <a:solidFill>
                  <a:srgbClr val="382B1B"/>
                </a:solidFill>
                <a:latin typeface="TT Rounds Condensed"/>
                <a:ea typeface="TT Rounds Condensed"/>
                <a:cs typeface="TT Rounds Condensed"/>
                <a:sym typeface="TT Rounds Condensed"/>
              </a:rPr>
              <a:t>: Cover with a glossy glaze, often sugar or sauce based.</a:t>
            </a:r>
          </a:p>
          <a:p>
            <a:pPr algn="l">
              <a:lnSpc>
                <a:spcPts val="3888"/>
              </a:lnSpc>
            </a:pPr>
            <a:r>
              <a:rPr lang="en-US" sz="3600" spc="32">
                <a:solidFill>
                  <a:srgbClr val="382B1B"/>
                </a:solidFill>
                <a:latin typeface="TT Rounds Condensed"/>
                <a:ea typeface="TT Rounds Condensed"/>
                <a:cs typeface="TT Rounds Condensed"/>
                <a:sym typeface="TT Rounds Condensed"/>
              </a:rPr>
              <a:t>2. </a:t>
            </a:r>
            <a:r>
              <a:rPr lang="en-US" sz="3600" b="1" u="sng" spc="32">
                <a:solidFill>
                  <a:srgbClr val="382B1B"/>
                </a:solidFill>
                <a:latin typeface="TT Rounds Condensed Bold"/>
                <a:ea typeface="TT Rounds Condensed Bold"/>
                <a:cs typeface="TT Rounds Condensed Bold"/>
                <a:sym typeface="TT Rounds Condensed Bold"/>
                <a:hlinkClick r:id="rId4" tooltip="https://www.youtube.com/watch?v=Z0gf2C6keYI"/>
              </a:rPr>
              <a:t>Lustrer and Napper</a:t>
            </a:r>
            <a:r>
              <a:rPr lang="en-US" sz="3600" b="1" spc="32">
                <a:solidFill>
                  <a:srgbClr val="382B1B"/>
                </a:solidFill>
                <a:latin typeface="TT Rounds Condensed Bold"/>
                <a:ea typeface="TT Rounds Condensed Bold"/>
                <a:cs typeface="TT Rounds Condensed Bold"/>
                <a:sym typeface="TT Rounds Condensed Bold"/>
              </a:rPr>
              <a:t>:</a:t>
            </a:r>
            <a:r>
              <a:rPr lang="en-US" sz="3600" spc="32">
                <a:solidFill>
                  <a:srgbClr val="382B1B"/>
                </a:solidFill>
                <a:latin typeface="TT Rounds Condensed"/>
                <a:ea typeface="TT Rounds Condensed"/>
                <a:cs typeface="TT Rounds Condensed"/>
                <a:sym typeface="TT Rounds Condensed"/>
              </a:rPr>
              <a:t> To cover a food with a sauce or coulis.</a:t>
            </a:r>
          </a:p>
          <a:p>
            <a:pPr algn="l">
              <a:lnSpc>
                <a:spcPts val="3888"/>
              </a:lnSpc>
            </a:pPr>
            <a:r>
              <a:rPr lang="en-US" sz="3600" spc="32">
                <a:solidFill>
                  <a:srgbClr val="382B1B"/>
                </a:solidFill>
                <a:latin typeface="TT Rounds Condensed"/>
                <a:ea typeface="TT Rounds Condensed"/>
                <a:cs typeface="TT Rounds Condensed"/>
                <a:sym typeface="TT Rounds Condensed"/>
              </a:rPr>
              <a:t>3. </a:t>
            </a:r>
            <a:r>
              <a:rPr lang="en-US" sz="3600" b="1" u="sng" spc="32">
                <a:solidFill>
                  <a:srgbClr val="382B1B"/>
                </a:solidFill>
                <a:latin typeface="TT Rounds Condensed Bold"/>
                <a:ea typeface="TT Rounds Condensed Bold"/>
                <a:cs typeface="TT Rounds Condensed Bold"/>
                <a:sym typeface="TT Rounds Condensed Bold"/>
                <a:hlinkClick r:id="rId5" tooltip="https://youtu.be/-nu3rjERBwI?si=LHsPrIuuRWuQVYOB"/>
              </a:rPr>
              <a:t>Dressing</a:t>
            </a:r>
            <a:r>
              <a:rPr lang="en-US" sz="3600" spc="32">
                <a:solidFill>
                  <a:srgbClr val="382B1B"/>
                </a:solidFill>
                <a:latin typeface="TT Rounds Condensed"/>
                <a:ea typeface="TT Rounds Condensed"/>
                <a:cs typeface="TT Rounds Condensed"/>
                <a:sym typeface="TT Rounds Condensed"/>
              </a:rPr>
              <a:t> : To arrange food aesthetically on a plate.</a:t>
            </a:r>
          </a:p>
          <a:p>
            <a:pPr algn="l">
              <a:lnSpc>
                <a:spcPts val="3888"/>
              </a:lnSpc>
            </a:pPr>
            <a:r>
              <a:rPr lang="en-US" sz="3600" spc="32">
                <a:solidFill>
                  <a:srgbClr val="382B1B"/>
                </a:solidFill>
                <a:latin typeface="TT Rounds Condensed"/>
                <a:ea typeface="TT Rounds Condensed"/>
                <a:cs typeface="TT Rounds Condensed"/>
                <a:sym typeface="TT Rounds Condensed"/>
              </a:rPr>
              <a:t>4. </a:t>
            </a:r>
            <a:r>
              <a:rPr lang="en-US" sz="3600" b="1" spc="32">
                <a:solidFill>
                  <a:srgbClr val="382B1B"/>
                </a:solidFill>
                <a:latin typeface="TT Rounds Condensed Bold"/>
                <a:ea typeface="TT Rounds Condensed Bold"/>
                <a:cs typeface="TT Rounds Condensed Bold"/>
                <a:sym typeface="TT Rounds Condensed Bold"/>
              </a:rPr>
              <a:t>Sprinkle</a:t>
            </a:r>
            <a:r>
              <a:rPr lang="en-US" sz="3600" spc="32">
                <a:solidFill>
                  <a:srgbClr val="382B1B"/>
                </a:solidFill>
                <a:latin typeface="TT Rounds Condensed"/>
                <a:ea typeface="TT Rounds Condensed"/>
                <a:cs typeface="TT Rounds Condensed"/>
                <a:sym typeface="TT Rounds Condensed"/>
              </a:rPr>
              <a:t>: Sprinkle fine particles (such as icing sugar or chopped herbs) over a dish.</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Other Useful Terms</a:t>
            </a:r>
          </a:p>
        </p:txBody>
      </p:sp>
      <p:grpSp>
        <p:nvGrpSpPr>
          <p:cNvPr id="4" name="Group 4"/>
          <p:cNvGrpSpPr/>
          <p:nvPr/>
        </p:nvGrpSpPr>
        <p:grpSpPr>
          <a:xfrm>
            <a:off x="603904" y="2000964"/>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86075" y="2672695"/>
            <a:ext cx="16650918" cy="5350764"/>
          </a:xfrm>
          <a:prstGeom prst="rect">
            <a:avLst/>
          </a:prstGeom>
        </p:spPr>
        <p:txBody>
          <a:bodyPr lIns="0" tIns="0" rIns="0" bIns="0" rtlCol="0" anchor="t">
            <a:spAutoFit/>
          </a:bodyPr>
          <a:lstStyle/>
          <a:p>
            <a:pPr algn="l">
              <a:lnSpc>
                <a:spcPts val="3888"/>
              </a:lnSpc>
            </a:pPr>
            <a:r>
              <a:rPr lang="en-US" sz="3600" spc="32">
                <a:solidFill>
                  <a:srgbClr val="382B1B"/>
                </a:solidFill>
                <a:latin typeface="TT Rounds Condensed"/>
                <a:ea typeface="TT Rounds Condensed"/>
                <a:cs typeface="TT Rounds Condensed"/>
                <a:sym typeface="TT Rounds Condensed"/>
              </a:rPr>
              <a:t>1. </a:t>
            </a:r>
            <a:r>
              <a:rPr lang="en-US" sz="3600" b="1" spc="32">
                <a:solidFill>
                  <a:srgbClr val="382B1B"/>
                </a:solidFill>
                <a:latin typeface="TT Rounds Condensed Bold"/>
                <a:ea typeface="TT Rounds Condensed Bold"/>
                <a:cs typeface="TT Rounds Condensed Bold"/>
                <a:sym typeface="TT Rounds Condensed Bold"/>
              </a:rPr>
              <a:t>Reduce</a:t>
            </a:r>
            <a:r>
              <a:rPr lang="en-US" sz="3600" spc="32">
                <a:solidFill>
                  <a:srgbClr val="382B1B"/>
                </a:solidFill>
                <a:latin typeface="TT Rounds Condensed"/>
                <a:ea typeface="TT Rounds Condensed"/>
                <a:cs typeface="TT Rounds Condensed"/>
                <a:sym typeface="TT Rounds Condensed"/>
              </a:rPr>
              <a:t>: Evaporate a liquid to concentrate the flavours.</a:t>
            </a:r>
          </a:p>
          <a:p>
            <a:pPr algn="l">
              <a:lnSpc>
                <a:spcPts val="3888"/>
              </a:lnSpc>
            </a:pPr>
            <a:r>
              <a:rPr lang="en-US" sz="3600" spc="32">
                <a:solidFill>
                  <a:srgbClr val="382B1B"/>
                </a:solidFill>
                <a:latin typeface="TT Rounds Condensed"/>
                <a:ea typeface="TT Rounds Condensed"/>
                <a:cs typeface="TT Rounds Condensed"/>
                <a:sym typeface="TT Rounds Condensed"/>
              </a:rPr>
              <a:t>2. </a:t>
            </a:r>
            <a:r>
              <a:rPr lang="en-US" sz="3600" b="1" u="sng" spc="32">
                <a:solidFill>
                  <a:srgbClr val="382B1B"/>
                </a:solidFill>
                <a:latin typeface="TT Rounds Condensed Bold"/>
                <a:ea typeface="TT Rounds Condensed Bold"/>
                <a:cs typeface="TT Rounds Condensed Bold"/>
                <a:sym typeface="TT Rounds Condensed Bold"/>
                <a:hlinkClick r:id="rId3" tooltip="https://www.youtube.com/watch?v=vyhaeb5wRSM"/>
              </a:rPr>
              <a:t>Deglaze</a:t>
            </a:r>
            <a:r>
              <a:rPr lang="en-US" sz="3600" spc="32">
                <a:solidFill>
                  <a:srgbClr val="382B1B"/>
                </a:solidFill>
                <a:latin typeface="TT Rounds Condensed"/>
                <a:ea typeface="TT Rounds Condensed"/>
                <a:cs typeface="TT Rounds Condensed"/>
                <a:sym typeface="TT Rounds Condensed"/>
              </a:rPr>
              <a:t>: Add a liquid (often wine or stock) to a hot pan to dissolve the cooking juices and create a sauce.</a:t>
            </a:r>
          </a:p>
          <a:p>
            <a:pPr algn="l">
              <a:lnSpc>
                <a:spcPts val="3888"/>
              </a:lnSpc>
            </a:pPr>
            <a:r>
              <a:rPr lang="en-US" sz="3600" spc="32">
                <a:solidFill>
                  <a:srgbClr val="382B1B"/>
                </a:solidFill>
                <a:latin typeface="TT Rounds Condensed"/>
                <a:ea typeface="TT Rounds Condensed"/>
                <a:cs typeface="TT Rounds Condensed"/>
                <a:sym typeface="TT Rounds Condensed"/>
              </a:rPr>
              <a:t>3. </a:t>
            </a:r>
            <a:r>
              <a:rPr lang="en-US" sz="3600" b="1" u="sng" spc="32">
                <a:solidFill>
                  <a:srgbClr val="382B1B"/>
                </a:solidFill>
                <a:latin typeface="TT Rounds Condensed Bold"/>
                <a:ea typeface="TT Rounds Condensed Bold"/>
                <a:cs typeface="TT Rounds Condensed Bold"/>
                <a:sym typeface="TT Rounds Condensed Bold"/>
                <a:hlinkClick r:id="rId4" tooltip="https://www.youtube.com/watch?v=FlquMrEbLWA"/>
              </a:rPr>
              <a:t>Roux</a:t>
            </a:r>
            <a:r>
              <a:rPr lang="en-US" sz="3600" spc="32">
                <a:solidFill>
                  <a:srgbClr val="382B1B"/>
                </a:solidFill>
                <a:latin typeface="TT Rounds Condensed"/>
                <a:ea typeface="TT Rounds Condensed"/>
                <a:cs typeface="TT Rounds Condensed"/>
                <a:sym typeface="TT Rounds Condensed"/>
              </a:rPr>
              <a:t>: A mixture of flour and fat (butter, oil) cooked to thicken sauces.</a:t>
            </a:r>
          </a:p>
          <a:p>
            <a:pPr algn="l">
              <a:lnSpc>
                <a:spcPts val="3888"/>
              </a:lnSpc>
            </a:pPr>
            <a:r>
              <a:rPr lang="en-US" sz="3600" spc="32">
                <a:solidFill>
                  <a:srgbClr val="382B1B"/>
                </a:solidFill>
                <a:latin typeface="TT Rounds Condensed"/>
                <a:ea typeface="TT Rounds Condensed"/>
                <a:cs typeface="TT Rounds Condensed"/>
                <a:sym typeface="TT Rounds Condensed"/>
              </a:rPr>
              <a:t>4. </a:t>
            </a:r>
            <a:r>
              <a:rPr lang="en-US" sz="3600" b="1" u="sng" spc="32">
                <a:solidFill>
                  <a:srgbClr val="382B1B"/>
                </a:solidFill>
                <a:latin typeface="TT Rounds Condensed Bold"/>
                <a:ea typeface="TT Rounds Condensed Bold"/>
                <a:cs typeface="TT Rounds Condensed Bold"/>
                <a:sym typeface="TT Rounds Condensed Bold"/>
                <a:hlinkClick r:id="rId5" tooltip="https://www.youtube.com/watch?v=kEX0IsdaEME"/>
              </a:rPr>
              <a:t>Bouquet garni</a:t>
            </a:r>
            <a:r>
              <a:rPr lang="en-US" sz="3600" spc="32">
                <a:solidFill>
                  <a:srgbClr val="382B1B"/>
                </a:solidFill>
                <a:latin typeface="TT Rounds Condensed"/>
                <a:ea typeface="TT Rounds Condensed"/>
                <a:cs typeface="TT Rounds Condensed"/>
                <a:sym typeface="TT Rounds Condensed"/>
              </a:rPr>
              <a:t>: A collection of aromatic herbs tied with string and used to flavour simmered dishes.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These terms are fundamental to understanding recipes and cooking techniques, and are commonly used in both professional and amateur environments.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E - Basic utensils: Recognition and use.</a:t>
            </a:r>
          </a:p>
        </p:txBody>
      </p:sp>
      <p:grpSp>
        <p:nvGrpSpPr>
          <p:cNvPr id="4" name="Group 4"/>
          <p:cNvGrpSpPr/>
          <p:nvPr/>
        </p:nvGrpSpPr>
        <p:grpSpPr>
          <a:xfrm>
            <a:off x="603904" y="2000964"/>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86075" y="2672695"/>
            <a:ext cx="16650918" cy="978789"/>
          </a:xfrm>
          <a:prstGeom prst="rect">
            <a:avLst/>
          </a:prstGeom>
        </p:spPr>
        <p:txBody>
          <a:bodyPr lIns="0" tIns="0" rIns="0" bIns="0" rtlCol="0" anchor="t">
            <a:spAutoFit/>
          </a:bodyPr>
          <a:lstStyle/>
          <a:p>
            <a:pPr algn="l">
              <a:lnSpc>
                <a:spcPts val="3888"/>
              </a:lnSpc>
            </a:pPr>
            <a:r>
              <a:rPr lang="en-US" sz="3600" spc="32">
                <a:solidFill>
                  <a:srgbClr val="382B1B"/>
                </a:solidFill>
                <a:latin typeface="TT Rounds Condensed"/>
                <a:ea typeface="TT Rounds Condensed"/>
                <a:cs typeface="TT Rounds Condensed"/>
                <a:sym typeface="TT Rounds Condensed"/>
              </a:rPr>
              <a:t>When it comes to cooking, it's important to have the basic utensils you need to prepare a variety of dishes while saving time. Here's a list of essential kitchen utensils: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Cutting utensils</a:t>
            </a:r>
          </a:p>
        </p:txBody>
      </p:sp>
      <p:grpSp>
        <p:nvGrpSpPr>
          <p:cNvPr id="4" name="Group 4"/>
          <p:cNvGrpSpPr/>
          <p:nvPr/>
        </p:nvGrpSpPr>
        <p:grpSpPr>
          <a:xfrm>
            <a:off x="603904" y="2000964"/>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656571"/>
            <a:ext cx="16650918" cy="486498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 Knives</a:t>
            </a:r>
          </a:p>
          <a:p>
            <a:pPr algn="l">
              <a:lnSpc>
                <a:spcPts val="3888"/>
              </a:lnSpc>
            </a:pPr>
            <a:r>
              <a:rPr lang="en-US" sz="3600" b="1" u="sng" spc="32">
                <a:solidFill>
                  <a:srgbClr val="382B1B"/>
                </a:solidFill>
                <a:latin typeface="TT Rounds Condensed Bold"/>
                <a:ea typeface="TT Rounds Condensed Bold"/>
                <a:cs typeface="TT Rounds Condensed Bold"/>
                <a:sym typeface="TT Rounds Condensed Bold"/>
                <a:hlinkClick r:id="rId3" tooltip="https://images.app.goo.gl/ZTGV4nuJK6qkhs2f7"/>
              </a:rPr>
              <a:t>- Chef's knife</a:t>
            </a:r>
            <a:r>
              <a:rPr lang="en-US" sz="3600" spc="32">
                <a:solidFill>
                  <a:srgbClr val="382B1B"/>
                </a:solidFill>
                <a:latin typeface="TT Rounds Condensed"/>
                <a:ea typeface="TT Rounds Condensed"/>
                <a:cs typeface="TT Rounds Condensed"/>
                <a:sym typeface="TT Rounds Condensed"/>
              </a:rPr>
              <a:t>: Versatile for chopping, mincing and mincing.</a:t>
            </a:r>
          </a:p>
          <a:p>
            <a:pPr algn="l">
              <a:lnSpc>
                <a:spcPts val="3888"/>
              </a:lnSpc>
            </a:pPr>
            <a:r>
              <a:rPr lang="en-US" sz="3600" b="1" u="sng" spc="32">
                <a:solidFill>
                  <a:srgbClr val="382B1B"/>
                </a:solidFill>
                <a:latin typeface="TT Rounds Condensed Bold"/>
                <a:ea typeface="TT Rounds Condensed Bold"/>
                <a:cs typeface="TT Rounds Condensed Bold"/>
                <a:sym typeface="TT Rounds Condensed Bold"/>
                <a:hlinkClick r:id="rId4" tooltip="https://images.app.goo.gl/8UiZBR3EcHxDiVsc7"/>
              </a:rPr>
              <a:t>- Office knife</a:t>
            </a:r>
            <a:r>
              <a:rPr lang="en-US" sz="3600" spc="32">
                <a:solidFill>
                  <a:srgbClr val="382B1B"/>
                </a:solidFill>
                <a:latin typeface="TT Rounds Condensed"/>
                <a:ea typeface="TT Rounds Condensed"/>
                <a:cs typeface="TT Rounds Condensed"/>
                <a:sym typeface="TT Rounds Condensed"/>
              </a:rPr>
              <a:t>: Ideal for small cutting jobs.</a:t>
            </a:r>
          </a:p>
          <a:p>
            <a:pPr algn="l">
              <a:lnSpc>
                <a:spcPts val="3888"/>
              </a:lnSpc>
            </a:pPr>
            <a:r>
              <a:rPr lang="en-US" sz="3600" b="1" u="sng" spc="32">
                <a:solidFill>
                  <a:srgbClr val="382B1B"/>
                </a:solidFill>
                <a:latin typeface="TT Rounds Condensed Bold"/>
                <a:ea typeface="TT Rounds Condensed Bold"/>
                <a:cs typeface="TT Rounds Condensed Bold"/>
                <a:sym typeface="TT Rounds Condensed Bold"/>
                <a:hlinkClick r:id="rId5" tooltip="https://images.app.goo.gl/eoDyktv6mLtdbP3x7"/>
              </a:rPr>
              <a:t>- Bread knife</a:t>
            </a:r>
            <a:r>
              <a:rPr lang="en-US" sz="3600" spc="32">
                <a:solidFill>
                  <a:srgbClr val="382B1B"/>
                </a:solidFill>
                <a:latin typeface="TT Rounds Condensed"/>
                <a:ea typeface="TT Rounds Condensed"/>
                <a:cs typeface="TT Rounds Condensed"/>
                <a:sym typeface="TT Rounds Condensed"/>
              </a:rPr>
              <a:t>: For slicing bread and hard-crusted foods.</a:t>
            </a:r>
          </a:p>
          <a:p>
            <a:pPr algn="l">
              <a:lnSpc>
                <a:spcPts val="3888"/>
              </a:lnSpc>
            </a:pPr>
            <a:r>
              <a:rPr lang="en-US" sz="3600" b="1" u="sng" spc="32">
                <a:solidFill>
                  <a:srgbClr val="382B1B"/>
                </a:solidFill>
                <a:latin typeface="TT Rounds Condensed Bold"/>
                <a:ea typeface="TT Rounds Condensed Bold"/>
                <a:cs typeface="TT Rounds Condensed Bold"/>
                <a:sym typeface="TT Rounds Condensed Bold"/>
                <a:hlinkClick r:id="rId6" tooltip="https://images.app.goo.gl/pGjG8Nje54aHYxxs9"/>
              </a:rPr>
              <a:t>- Boning knife</a:t>
            </a:r>
            <a:r>
              <a:rPr lang="en-US" sz="3600" spc="32">
                <a:solidFill>
                  <a:srgbClr val="382B1B"/>
                </a:solidFill>
                <a:latin typeface="TT Rounds Condensed"/>
                <a:ea typeface="TT Rounds Condensed"/>
                <a:cs typeface="TT Rounds Condensed"/>
                <a:sym typeface="TT Rounds Condensed"/>
              </a:rPr>
              <a:t> : To separate the meat from the bones.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a:t>
            </a:r>
            <a:r>
              <a:rPr lang="en-US" sz="3600" b="1" u="sng" spc="32">
                <a:solidFill>
                  <a:srgbClr val="382B1B"/>
                </a:solidFill>
                <a:latin typeface="TT Rounds Condensed Bold"/>
                <a:ea typeface="TT Rounds Condensed Bold"/>
                <a:cs typeface="TT Rounds Condensed Bold"/>
                <a:sym typeface="TT Rounds Condensed Bold"/>
                <a:hlinkClick r:id="rId7" tooltip="https://images.app.goo.gl/yQw8VMnqaZXQX62KA"/>
              </a:rPr>
              <a:t>Peeler</a:t>
            </a:r>
          </a:p>
          <a:p>
            <a:pPr algn="l">
              <a:lnSpc>
                <a:spcPts val="3888"/>
              </a:lnSpc>
            </a:pPr>
            <a:r>
              <a:rPr lang="en-US" sz="3600" spc="32">
                <a:solidFill>
                  <a:srgbClr val="382B1B"/>
                </a:solidFill>
                <a:latin typeface="TT Rounds Condensed"/>
                <a:ea typeface="TT Rounds Condensed"/>
                <a:cs typeface="TT Rounds Condensed"/>
                <a:sym typeface="TT Rounds Condensed"/>
              </a:rPr>
              <a:t>- For peeling vegetables and fruit.</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Measuring utensils</a:t>
            </a:r>
          </a:p>
        </p:txBody>
      </p:sp>
      <p:grpSp>
        <p:nvGrpSpPr>
          <p:cNvPr id="4" name="Group 4"/>
          <p:cNvGrpSpPr/>
          <p:nvPr/>
        </p:nvGrpSpPr>
        <p:grpSpPr>
          <a:xfrm>
            <a:off x="603904" y="2000964"/>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656571"/>
            <a:ext cx="16650918" cy="2921889"/>
          </a:xfrm>
          <a:prstGeom prst="rect">
            <a:avLst/>
          </a:prstGeom>
        </p:spPr>
        <p:txBody>
          <a:bodyPr lIns="0" tIns="0" rIns="0" bIns="0" rtlCol="0" anchor="t">
            <a:spAutoFit/>
          </a:bodyPr>
          <a:lstStyle/>
          <a:p>
            <a:pPr algn="l">
              <a:lnSpc>
                <a:spcPts val="3888"/>
              </a:lnSpc>
            </a:pPr>
            <a:r>
              <a:rPr lang="en-US" sz="3600" b="1" u="sng" spc="32">
                <a:solidFill>
                  <a:srgbClr val="382B1B"/>
                </a:solidFill>
                <a:latin typeface="TT Rounds Condensed Bold"/>
                <a:ea typeface="TT Rounds Condensed Bold"/>
                <a:cs typeface="TT Rounds Condensed Bold"/>
                <a:sym typeface="TT Rounds Condensed Bold"/>
              </a:rPr>
              <a:t>1. </a:t>
            </a:r>
            <a:r>
              <a:rPr lang="en-US" sz="3600" b="1" u="sng" spc="32">
                <a:solidFill>
                  <a:srgbClr val="000000"/>
                </a:solidFill>
                <a:latin typeface="TT Rounds Condensed Bold"/>
                <a:ea typeface="TT Rounds Condensed Bold"/>
                <a:cs typeface="TT Rounds Condensed Bold"/>
                <a:sym typeface="TT Rounds Condensed Bold"/>
                <a:hlinkClick r:id="rId3" tooltip="https://images.app.goo.gl/gPs7ZH46w3yWtZH66"/>
              </a:rPr>
              <a:t>Cups and spoons </a:t>
            </a:r>
            <a:r>
              <a:rPr lang="en-US" sz="3600" b="1" u="sng" spc="32">
                <a:solidFill>
                  <a:srgbClr val="382B1B"/>
                </a:solidFill>
                <a:latin typeface="TT Rounds Condensed Bold"/>
                <a:ea typeface="TT Rounds Condensed Bold"/>
                <a:cs typeface="TT Rounds Condensed Bold"/>
                <a:sym typeface="TT Rounds Condensed Bold"/>
              </a:rPr>
              <a:t>Measurements </a:t>
            </a:r>
          </a:p>
          <a:p>
            <a:pPr algn="l">
              <a:lnSpc>
                <a:spcPts val="3888"/>
              </a:lnSpc>
            </a:pPr>
            <a:r>
              <a:rPr lang="en-US" sz="3600" spc="32">
                <a:solidFill>
                  <a:srgbClr val="382B1B"/>
                </a:solidFill>
                <a:latin typeface="TT Rounds Condensed"/>
                <a:ea typeface="TT Rounds Condensed"/>
                <a:cs typeface="TT Rounds Condensed"/>
                <a:sym typeface="TT Rounds Condensed"/>
              </a:rPr>
              <a:t>- Essential for measuring liquid and dry ingredients.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a:t>
            </a:r>
            <a:r>
              <a:rPr lang="en-US" sz="3600" b="1" u="sng" spc="32">
                <a:solidFill>
                  <a:srgbClr val="382B1B"/>
                </a:solidFill>
                <a:latin typeface="TT Rounds Condensed Bold"/>
                <a:ea typeface="TT Rounds Condensed Bold"/>
                <a:cs typeface="TT Rounds Condensed Bold"/>
                <a:sym typeface="TT Rounds Condensed Bold"/>
                <a:hlinkClick r:id="rId4" tooltip="https://images.app.goo.gl/UAYC2rvneZ5A1Gc69"/>
              </a:rPr>
              <a:t>Kitchen Scale</a:t>
            </a:r>
          </a:p>
          <a:p>
            <a:pPr algn="l">
              <a:lnSpc>
                <a:spcPts val="3888"/>
              </a:lnSpc>
            </a:pPr>
            <a:r>
              <a:rPr lang="en-US" sz="3600" spc="32">
                <a:solidFill>
                  <a:srgbClr val="382B1B"/>
                </a:solidFill>
                <a:latin typeface="TT Rounds Condensed"/>
                <a:ea typeface="TT Rounds Condensed"/>
                <a:cs typeface="TT Rounds Condensed"/>
                <a:sym typeface="TT Rounds Condensed"/>
              </a:rPr>
              <a:t>- For precise measurements, especially in pastry-making.</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Mixing utensils</a:t>
            </a:r>
          </a:p>
        </p:txBody>
      </p:sp>
      <p:grpSp>
        <p:nvGrpSpPr>
          <p:cNvPr id="4" name="Group 4"/>
          <p:cNvGrpSpPr/>
          <p:nvPr/>
        </p:nvGrpSpPr>
        <p:grpSpPr>
          <a:xfrm>
            <a:off x="603904" y="2000964"/>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656571"/>
            <a:ext cx="16650918" cy="583653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 </a:t>
            </a:r>
            <a:r>
              <a:rPr lang="en-US" sz="3600" b="1" u="sng" spc="32">
                <a:solidFill>
                  <a:srgbClr val="382B1B"/>
                </a:solidFill>
                <a:latin typeface="TT Rounds Condensed Bold"/>
                <a:ea typeface="TT Rounds Condensed Bold"/>
                <a:cs typeface="TT Rounds Condensed Bold"/>
                <a:sym typeface="TT Rounds Condensed Bold"/>
                <a:hlinkClick r:id="rId3" tooltip="https://images.app.goo.gl/wLJwnGsRBuQSt5a49"/>
              </a:rPr>
              <a:t>Mixing bowls</a:t>
            </a:r>
          </a:p>
          <a:p>
            <a:pPr algn="l">
              <a:lnSpc>
                <a:spcPts val="3888"/>
              </a:lnSpc>
            </a:pPr>
            <a:r>
              <a:rPr lang="en-US" sz="3600" spc="32">
                <a:solidFill>
                  <a:srgbClr val="382B1B"/>
                </a:solidFill>
                <a:latin typeface="TT Rounds Condensed"/>
                <a:ea typeface="TT Rounds Condensed"/>
                <a:cs typeface="TT Rounds Condensed"/>
                <a:sym typeface="TT Rounds Condensed"/>
              </a:rPr>
              <a:t>- Different sizes for mixing ingredients.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a:t>
            </a:r>
            <a:r>
              <a:rPr lang="en-US" sz="3600" b="1" u="sng" spc="32">
                <a:solidFill>
                  <a:srgbClr val="382B1B"/>
                </a:solidFill>
                <a:latin typeface="TT Rounds Condensed Bold"/>
                <a:ea typeface="TT Rounds Condensed Bold"/>
                <a:cs typeface="TT Rounds Condensed Bold"/>
                <a:sym typeface="TT Rounds Condensed Bold"/>
                <a:hlinkClick r:id="rId4" tooltip="https://images.app.goo.gl/o3aJM5CueHpg1BgB7"/>
              </a:rPr>
              <a:t>Whips</a:t>
            </a:r>
          </a:p>
          <a:p>
            <a:pPr algn="l">
              <a:lnSpc>
                <a:spcPts val="3888"/>
              </a:lnSpc>
            </a:pPr>
            <a:r>
              <a:rPr lang="en-US" sz="3600" spc="32">
                <a:solidFill>
                  <a:srgbClr val="382B1B"/>
                </a:solidFill>
                <a:latin typeface="TT Rounds Condensed"/>
                <a:ea typeface="TT Rounds Condensed"/>
                <a:cs typeface="TT Rounds Condensed"/>
                <a:sym typeface="TT Rounds Condensed"/>
              </a:rPr>
              <a:t>- To beat the eggs, mix the sauces and incorporate air into the mixtures.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3. </a:t>
            </a:r>
            <a:r>
              <a:rPr lang="en-US" sz="3600" b="1" u="sng" spc="32">
                <a:solidFill>
                  <a:srgbClr val="382B1B"/>
                </a:solidFill>
                <a:latin typeface="TT Rounds Condensed Bold"/>
                <a:ea typeface="TT Rounds Condensed Bold"/>
                <a:cs typeface="TT Rounds Condensed Bold"/>
                <a:sym typeface="TT Rounds Condensed Bold"/>
                <a:hlinkClick r:id="rId5" tooltip="https://images.app.goo.gl/dVegBxYMCBjAXSLU9"/>
              </a:rPr>
              <a:t>Silicone spatulas</a:t>
            </a:r>
          </a:p>
          <a:p>
            <a:pPr algn="l">
              <a:lnSpc>
                <a:spcPts val="3888"/>
              </a:lnSpc>
            </a:pPr>
            <a:r>
              <a:rPr lang="en-US" sz="3600" spc="32">
                <a:solidFill>
                  <a:srgbClr val="382B1B"/>
                </a:solidFill>
                <a:latin typeface="TT Rounds Condensed"/>
                <a:ea typeface="TT Rounds Condensed"/>
                <a:cs typeface="TT Rounds Condensed"/>
                <a:sym typeface="TT Rounds Condensed"/>
              </a:rPr>
              <a:t>- Scrape the bowls and stir gently.</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4. </a:t>
            </a:r>
            <a:r>
              <a:rPr lang="en-US" sz="3600" b="1" u="sng" spc="32">
                <a:solidFill>
                  <a:srgbClr val="382B1B"/>
                </a:solidFill>
                <a:latin typeface="TT Rounds Condensed Bold"/>
                <a:ea typeface="TT Rounds Condensed Bold"/>
                <a:cs typeface="TT Rounds Condensed Bold"/>
                <a:sym typeface="TT Rounds Condensed Bold"/>
                <a:hlinkClick r:id="rId6" tooltip="https://images.app.goo.gl/YC4RPRci69rUynAn6"/>
              </a:rPr>
              <a:t>Wooden Spoons</a:t>
            </a:r>
          </a:p>
          <a:p>
            <a:pPr algn="l">
              <a:lnSpc>
                <a:spcPts val="3888"/>
              </a:lnSpc>
            </a:pPr>
            <a:r>
              <a:rPr lang="en-US" sz="3600" spc="32">
                <a:solidFill>
                  <a:srgbClr val="382B1B"/>
                </a:solidFill>
                <a:latin typeface="TT Rounds Condensed"/>
                <a:ea typeface="TT Rounds Condensed"/>
                <a:cs typeface="TT Rounds Condensed"/>
                <a:sym typeface="TT Rounds Condensed"/>
              </a:rPr>
              <a:t>- For mixing without damaging non-stick surfaces.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Cooking utensils</a:t>
            </a:r>
          </a:p>
        </p:txBody>
      </p:sp>
      <p:grpSp>
        <p:nvGrpSpPr>
          <p:cNvPr id="4" name="Group 4"/>
          <p:cNvGrpSpPr/>
          <p:nvPr/>
        </p:nvGrpSpPr>
        <p:grpSpPr>
          <a:xfrm>
            <a:off x="603904" y="2000964"/>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314981"/>
            <a:ext cx="16650918" cy="7779639"/>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1. </a:t>
            </a:r>
            <a:r>
              <a:rPr lang="en-US" sz="3600" b="1" u="sng" spc="32" dirty="0">
                <a:solidFill>
                  <a:srgbClr val="382B1B"/>
                </a:solidFill>
                <a:latin typeface="TT Rounds Condensed Bold"/>
                <a:ea typeface="TT Rounds Condensed Bold"/>
                <a:cs typeface="TT Rounds Condensed Bold"/>
                <a:sym typeface="TT Rounds Condensed Bold"/>
                <a:hlinkClick r:id="rId3" tooltip="https://images.app.goo.gl/2JWkrbW1vYFfG7AVA"/>
              </a:rPr>
              <a:t>Stoves</a:t>
            </a:r>
          </a:p>
          <a:p>
            <a:pPr algn="l">
              <a:lnSpc>
                <a:spcPts val="3888"/>
              </a:lnSpc>
            </a:pPr>
            <a:r>
              <a:rPr lang="en-US" sz="3600" spc="32" dirty="0">
                <a:solidFill>
                  <a:srgbClr val="382B1B"/>
                </a:solidFill>
                <a:latin typeface="TT Rounds Condensed"/>
                <a:ea typeface="TT Rounds Condensed"/>
                <a:cs typeface="TT Rounds Condensed"/>
                <a:sym typeface="TT Rounds Condensed"/>
              </a:rPr>
              <a:t>- Non-stick frying pan: For eggs, pancakes and delicate foods.</a:t>
            </a:r>
          </a:p>
          <a:p>
            <a:pPr algn="l">
              <a:lnSpc>
                <a:spcPts val="3888"/>
              </a:lnSpc>
            </a:pPr>
            <a:r>
              <a:rPr lang="en-US" sz="3600" spc="32" dirty="0">
                <a:solidFill>
                  <a:srgbClr val="382B1B"/>
                </a:solidFill>
                <a:latin typeface="TT Rounds Condensed"/>
                <a:ea typeface="TT Rounds Condensed"/>
                <a:cs typeface="TT Rounds Condensed"/>
                <a:sym typeface="TT Rounds Condensed"/>
              </a:rPr>
              <a:t>- Cast iron frying pan : For searing and grilling.</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2. </a:t>
            </a:r>
            <a:r>
              <a:rPr lang="en-US" sz="3600" b="1" u="sng" spc="32" dirty="0">
                <a:solidFill>
                  <a:srgbClr val="382B1B"/>
                </a:solidFill>
                <a:latin typeface="TT Rounds Condensed Bold"/>
                <a:ea typeface="TT Rounds Condensed Bold"/>
                <a:cs typeface="TT Rounds Condensed Bold"/>
                <a:sym typeface="TT Rounds Condensed Bold"/>
                <a:hlinkClick r:id="rId4" tooltip="https://images.app.goo.gl/1qiJgUsdpbRNoH7d9"/>
              </a:rPr>
              <a:t>Saucepans</a:t>
            </a:r>
          </a:p>
          <a:p>
            <a:pPr algn="l">
              <a:lnSpc>
                <a:spcPts val="3888"/>
              </a:lnSpc>
            </a:pPr>
            <a:r>
              <a:rPr lang="en-US" sz="3600" spc="32" dirty="0">
                <a:solidFill>
                  <a:srgbClr val="382B1B"/>
                </a:solidFill>
                <a:latin typeface="TT Rounds Condensed"/>
                <a:ea typeface="TT Rounds Condensed"/>
                <a:cs typeface="TT Rounds Condensed"/>
                <a:sym typeface="TT Rounds Condensed"/>
              </a:rPr>
              <a:t>- Different sizes for cooking sauces, soups and pasta.</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3. </a:t>
            </a:r>
            <a:r>
              <a:rPr lang="en-US" sz="3600" b="1" u="sng" spc="32" dirty="0">
                <a:solidFill>
                  <a:srgbClr val="382B1B"/>
                </a:solidFill>
                <a:latin typeface="TT Rounds Condensed Bold"/>
                <a:ea typeface="TT Rounds Condensed Bold"/>
                <a:cs typeface="TT Rounds Condensed Bold"/>
                <a:sym typeface="TT Rounds Condensed Bold"/>
                <a:hlinkClick r:id="rId5" tooltip="https://images.app.goo.gl/ZNA5Y4QuxkZ8VtTw8"/>
              </a:rPr>
              <a:t>Stockpot or Dutch oven</a:t>
            </a:r>
          </a:p>
          <a:p>
            <a:pPr algn="l">
              <a:lnSpc>
                <a:spcPts val="3888"/>
              </a:lnSpc>
            </a:pPr>
            <a:r>
              <a:rPr lang="en-US" sz="3600" spc="32" dirty="0">
                <a:solidFill>
                  <a:srgbClr val="382B1B"/>
                </a:solidFill>
                <a:latin typeface="TT Rounds Condensed"/>
                <a:ea typeface="TT Rounds Condensed"/>
                <a:cs typeface="TT Rounds Condensed"/>
                <a:sym typeface="TT Rounds Condensed"/>
              </a:rPr>
              <a:t>- For soups, stews and casseroles.</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4. </a:t>
            </a:r>
            <a:r>
              <a:rPr lang="en-US" sz="3600" b="1" u="sng" spc="32" dirty="0">
                <a:solidFill>
                  <a:srgbClr val="382B1B"/>
                </a:solidFill>
                <a:latin typeface="TT Rounds Condensed Bold"/>
                <a:ea typeface="TT Rounds Condensed Bold"/>
                <a:cs typeface="TT Rounds Condensed Bold"/>
                <a:sym typeface="TT Rounds Condensed Bold"/>
                <a:hlinkClick r:id="rId6" tooltip="https://images.app.goo.gl/TtfZyJG655BA45Sc7"/>
              </a:rPr>
              <a:t>Baking tray</a:t>
            </a:r>
          </a:p>
          <a:p>
            <a:pPr algn="l">
              <a:lnSpc>
                <a:spcPts val="3888"/>
              </a:lnSpc>
            </a:pPr>
            <a:r>
              <a:rPr lang="en-US" sz="3600" spc="32" dirty="0">
                <a:solidFill>
                  <a:srgbClr val="382B1B"/>
                </a:solidFill>
                <a:latin typeface="TT Rounds Condensed"/>
                <a:ea typeface="TT Rounds Condensed"/>
                <a:cs typeface="TT Rounds Condensed"/>
                <a:sym typeface="TT Rounds Condensed"/>
              </a:rPr>
              <a:t>- For baking biscuits, roasting vegetables, etc.</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5. </a:t>
            </a:r>
            <a:r>
              <a:rPr lang="en-US" sz="3600" b="1" u="sng" spc="32" dirty="0">
                <a:solidFill>
                  <a:srgbClr val="382B1B"/>
                </a:solidFill>
                <a:latin typeface="TT Rounds Condensed Bold"/>
                <a:ea typeface="TT Rounds Condensed Bold"/>
                <a:cs typeface="TT Rounds Condensed Bold"/>
                <a:sym typeface="TT Rounds Condensed Bold"/>
                <a:hlinkClick r:id="rId7" tooltip="https://images.app.goo.gl/KYZRrCEek3sJMmTq7"/>
              </a:rPr>
              <a:t>Roasting Dish</a:t>
            </a:r>
          </a:p>
          <a:p>
            <a:pPr algn="l">
              <a:lnSpc>
                <a:spcPts val="3888"/>
              </a:lnSpc>
            </a:pPr>
            <a:r>
              <a:rPr lang="en-US" sz="3600" spc="32" dirty="0">
                <a:solidFill>
                  <a:srgbClr val="382B1B"/>
                </a:solidFill>
                <a:latin typeface="TT Rounds Condensed"/>
                <a:ea typeface="TT Rounds Condensed"/>
                <a:cs typeface="TT Rounds Condensed"/>
                <a:sym typeface="TT Rounds Condensed"/>
              </a:rPr>
              <a:t>- For cooking roasts, poultry and vegetables.</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Serving utensils</a:t>
            </a:r>
          </a:p>
        </p:txBody>
      </p:sp>
      <p:grpSp>
        <p:nvGrpSpPr>
          <p:cNvPr id="4" name="Group 4"/>
          <p:cNvGrpSpPr/>
          <p:nvPr/>
        </p:nvGrpSpPr>
        <p:grpSpPr>
          <a:xfrm>
            <a:off x="603904" y="2000964"/>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656571"/>
            <a:ext cx="16650918" cy="583653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 </a:t>
            </a:r>
            <a:r>
              <a:rPr lang="en-US" sz="3600" b="1" u="sng" spc="32">
                <a:solidFill>
                  <a:srgbClr val="382B1B"/>
                </a:solidFill>
                <a:latin typeface="TT Rounds Condensed Bold"/>
                <a:ea typeface="TT Rounds Condensed Bold"/>
                <a:cs typeface="TT Rounds Condensed Bold"/>
                <a:sym typeface="TT Rounds Condensed Bold"/>
                <a:hlinkClick r:id="rId3" tooltip="https://images.app.goo.gl/vxMCMoUYJ1EG6ZAz7"/>
              </a:rPr>
              <a:t>Ladle</a:t>
            </a:r>
          </a:p>
          <a:p>
            <a:pPr algn="l">
              <a:lnSpc>
                <a:spcPts val="3888"/>
              </a:lnSpc>
            </a:pPr>
            <a:r>
              <a:rPr lang="en-US" sz="3600" spc="32">
                <a:solidFill>
                  <a:srgbClr val="382B1B"/>
                </a:solidFill>
                <a:latin typeface="TT Rounds Condensed"/>
                <a:ea typeface="TT Rounds Condensed"/>
                <a:cs typeface="TT Rounds Condensed"/>
                <a:sym typeface="TT Rounds Condensed"/>
              </a:rPr>
              <a:t>- For serving soups and sauces.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a:t>
            </a:r>
            <a:r>
              <a:rPr lang="en-US" sz="3600" b="1" u="sng" spc="32">
                <a:solidFill>
                  <a:srgbClr val="382B1B"/>
                </a:solidFill>
                <a:latin typeface="TT Rounds Condensed Bold"/>
                <a:ea typeface="TT Rounds Condensed Bold"/>
                <a:cs typeface="TT Rounds Condensed Bold"/>
                <a:sym typeface="TT Rounds Condensed Bold"/>
                <a:hlinkClick r:id="rId4" tooltip="https://images.app.goo.gl/9dLexWXP6TE4FGk46"/>
              </a:rPr>
              <a:t>Spaghetti spoon</a:t>
            </a:r>
          </a:p>
          <a:p>
            <a:pPr algn="l">
              <a:lnSpc>
                <a:spcPts val="3888"/>
              </a:lnSpc>
            </a:pPr>
            <a:r>
              <a:rPr lang="en-US" sz="3600" spc="32">
                <a:solidFill>
                  <a:srgbClr val="382B1B"/>
                </a:solidFill>
                <a:latin typeface="TT Rounds Condensed"/>
                <a:ea typeface="TT Rounds Condensed"/>
                <a:cs typeface="TT Rounds Condensed"/>
                <a:sym typeface="TT Rounds Condensed"/>
              </a:rPr>
              <a:t>- For serving pasta.</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3. </a:t>
            </a:r>
            <a:r>
              <a:rPr lang="en-US" sz="3600" b="1" u="sng" spc="32">
                <a:solidFill>
                  <a:srgbClr val="382B1B"/>
                </a:solidFill>
                <a:latin typeface="TT Rounds Condensed Bold"/>
                <a:ea typeface="TT Rounds Condensed Bold"/>
                <a:cs typeface="TT Rounds Condensed Bold"/>
                <a:sym typeface="TT Rounds Condensed Bold"/>
                <a:hlinkClick r:id="rId5" tooltip="https://images.app.goo.gl/dvKWQQyzH4fr7dmQ7"/>
              </a:rPr>
              <a:t>Kitchen Tongs</a:t>
            </a:r>
          </a:p>
          <a:p>
            <a:pPr algn="l">
              <a:lnSpc>
                <a:spcPts val="3888"/>
              </a:lnSpc>
            </a:pPr>
            <a:r>
              <a:rPr lang="en-US" sz="3600" spc="32">
                <a:solidFill>
                  <a:srgbClr val="382B1B"/>
                </a:solidFill>
                <a:latin typeface="TT Rounds Condensed"/>
                <a:ea typeface="TT Rounds Condensed"/>
                <a:cs typeface="TT Rounds Condensed"/>
                <a:sym typeface="TT Rounds Condensed"/>
              </a:rPr>
              <a:t>- For turning food and serving.</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4. </a:t>
            </a:r>
            <a:r>
              <a:rPr lang="en-US" sz="3600" b="1" u="sng" spc="32">
                <a:solidFill>
                  <a:srgbClr val="382B1B"/>
                </a:solidFill>
                <a:latin typeface="TT Rounds Condensed Bold"/>
                <a:ea typeface="TT Rounds Condensed Bold"/>
                <a:cs typeface="TT Rounds Condensed Bold"/>
                <a:sym typeface="TT Rounds Condensed Bold"/>
                <a:hlinkClick r:id="rId6" tooltip="https://images.app.goo.gl/REB5HnQWzMjDPEF27"/>
              </a:rPr>
              <a:t>Skimmer</a:t>
            </a:r>
          </a:p>
          <a:p>
            <a:pPr algn="l">
              <a:lnSpc>
                <a:spcPts val="3888"/>
              </a:lnSpc>
            </a:pPr>
            <a:r>
              <a:rPr lang="en-US" sz="3600" spc="32">
                <a:solidFill>
                  <a:srgbClr val="382B1B"/>
                </a:solidFill>
                <a:latin typeface="TT Rounds Condensed"/>
                <a:ea typeface="TT Rounds Condensed"/>
                <a:cs typeface="TT Rounds Condensed"/>
                <a:sym typeface="TT Rounds Condensed"/>
              </a:rPr>
              <a:t>- To remove food from oil or boiling water.</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A few women in a kitchen  Description automatically generated"/>
          <p:cNvSpPr/>
          <p:nvPr/>
        </p:nvSpPr>
        <p:spPr>
          <a:xfrm>
            <a:off x="121241" y="3463148"/>
            <a:ext cx="18166759" cy="6944812"/>
          </a:xfrm>
          <a:custGeom>
            <a:avLst/>
            <a:gdLst/>
            <a:ahLst/>
            <a:cxnLst/>
            <a:rect l="l" t="t" r="r" b="b"/>
            <a:pathLst>
              <a:path w="18166759" h="6944812">
                <a:moveTo>
                  <a:pt x="0" y="0"/>
                </a:moveTo>
                <a:lnTo>
                  <a:pt x="18166759" y="0"/>
                </a:lnTo>
                <a:lnTo>
                  <a:pt x="18166759" y="6944812"/>
                </a:lnTo>
                <a:lnTo>
                  <a:pt x="0" y="6944812"/>
                </a:lnTo>
                <a:lnTo>
                  <a:pt x="0" y="0"/>
                </a:lnTo>
                <a:close/>
              </a:path>
            </a:pathLst>
          </a:custGeom>
          <a:blipFill>
            <a:blip r:embed="rId2"/>
            <a:stretch>
              <a:fillRect l="-12651" t="-22141" r="-3905" b="-103406"/>
            </a:stretch>
          </a:blipFill>
        </p:spPr>
        <p:txBody>
          <a:bodyPr/>
          <a:lstStyle/>
          <a:p>
            <a:endParaRPr lang="fr-FR"/>
          </a:p>
        </p:txBody>
      </p:sp>
      <p:sp>
        <p:nvSpPr>
          <p:cNvPr id="3" name="Freeform 3"/>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3"/>
            <a:stretch>
              <a:fillRect t="-607363" r="-271"/>
            </a:stretch>
          </a:blipFill>
        </p:spPr>
        <p:txBody>
          <a:bodyPr/>
          <a:lstStyle/>
          <a:p>
            <a:endParaRPr lang="fr-FR"/>
          </a:p>
        </p:txBody>
      </p:sp>
      <p:grpSp>
        <p:nvGrpSpPr>
          <p:cNvPr id="4" name="Group 4"/>
          <p:cNvGrpSpPr/>
          <p:nvPr/>
        </p:nvGrpSpPr>
        <p:grpSpPr>
          <a:xfrm>
            <a:off x="-21339" y="0"/>
            <a:ext cx="18309339" cy="3859562"/>
            <a:chOff x="0" y="0"/>
            <a:chExt cx="24412452" cy="5146082"/>
          </a:xfrm>
        </p:grpSpPr>
        <p:sp>
          <p:nvSpPr>
            <p:cNvPr id="5" name="Freeform 5"/>
            <p:cNvSpPr/>
            <p:nvPr/>
          </p:nvSpPr>
          <p:spPr>
            <a:xfrm>
              <a:off x="0" y="0"/>
              <a:ext cx="24412448" cy="5146040"/>
            </a:xfrm>
            <a:custGeom>
              <a:avLst/>
              <a:gdLst/>
              <a:ahLst/>
              <a:cxnLst/>
              <a:rect l="l" t="t" r="r" b="b"/>
              <a:pathLst>
                <a:path w="24412448" h="5146040">
                  <a:moveTo>
                    <a:pt x="0" y="0"/>
                  </a:moveTo>
                  <a:lnTo>
                    <a:pt x="24412448" y="0"/>
                  </a:lnTo>
                  <a:lnTo>
                    <a:pt x="24412448" y="5146040"/>
                  </a:lnTo>
                  <a:lnTo>
                    <a:pt x="0" y="5146040"/>
                  </a:lnTo>
                  <a:close/>
                </a:path>
              </a:pathLst>
            </a:custGeom>
            <a:solidFill>
              <a:srgbClr val="B6D1E1"/>
            </a:solidFill>
          </p:spPr>
          <p:txBody>
            <a:bodyPr/>
            <a:lstStyle/>
            <a:p>
              <a:endParaRPr lang="fr-FR"/>
            </a:p>
          </p:txBody>
        </p:sp>
      </p:grpSp>
      <p:grpSp>
        <p:nvGrpSpPr>
          <p:cNvPr id="6" name="Group 6"/>
          <p:cNvGrpSpPr/>
          <p:nvPr/>
        </p:nvGrpSpPr>
        <p:grpSpPr>
          <a:xfrm>
            <a:off x="-1485652" y="-1315089"/>
            <a:ext cx="7218337" cy="7442661"/>
            <a:chOff x="0" y="0"/>
            <a:chExt cx="9624450" cy="9923548"/>
          </a:xfrm>
        </p:grpSpPr>
        <p:sp>
          <p:nvSpPr>
            <p:cNvPr id="7" name="Freeform 7"/>
            <p:cNvSpPr/>
            <p:nvPr/>
          </p:nvSpPr>
          <p:spPr>
            <a:xfrm>
              <a:off x="-428371" y="-162433"/>
              <a:ext cx="10703052" cy="10486517"/>
            </a:xfrm>
            <a:custGeom>
              <a:avLst/>
              <a:gdLst/>
              <a:ahLst/>
              <a:cxnLst/>
              <a:rect l="l" t="t" r="r" b="b"/>
              <a:pathLst>
                <a:path w="10703052" h="10486517">
                  <a:moveTo>
                    <a:pt x="6256147" y="394970"/>
                  </a:moveTo>
                  <a:cubicBezTo>
                    <a:pt x="4975606" y="12700"/>
                    <a:pt x="3637788" y="0"/>
                    <a:pt x="2618359" y="1146683"/>
                  </a:cubicBezTo>
                  <a:cubicBezTo>
                    <a:pt x="1630934" y="2255266"/>
                    <a:pt x="681609" y="4045458"/>
                    <a:pt x="477774" y="5523484"/>
                  </a:cubicBezTo>
                  <a:cubicBezTo>
                    <a:pt x="0" y="8970137"/>
                    <a:pt x="3070733" y="10486517"/>
                    <a:pt x="6173343" y="9995916"/>
                  </a:cubicBezTo>
                  <a:cubicBezTo>
                    <a:pt x="9199499" y="9518142"/>
                    <a:pt x="10703052" y="5549011"/>
                    <a:pt x="9785604" y="2720340"/>
                  </a:cubicBezTo>
                  <a:cubicBezTo>
                    <a:pt x="9511665" y="1866646"/>
                    <a:pt x="8715248" y="1465326"/>
                    <a:pt x="7963535" y="1095756"/>
                  </a:cubicBezTo>
                  <a:cubicBezTo>
                    <a:pt x="7422007" y="828167"/>
                    <a:pt x="6848602" y="573405"/>
                    <a:pt x="6256147" y="394970"/>
                  </a:cubicBezTo>
                  <a:close/>
                </a:path>
              </a:pathLst>
            </a:custGeom>
            <a:solidFill>
              <a:srgbClr val="E6C8C7"/>
            </a:solidFill>
          </p:spPr>
          <p:txBody>
            <a:bodyPr/>
            <a:lstStyle/>
            <a:p>
              <a:endParaRPr lang="fr-FR"/>
            </a:p>
          </p:txBody>
        </p:sp>
      </p:grpSp>
      <p:grpSp>
        <p:nvGrpSpPr>
          <p:cNvPr id="8" name="Group 8"/>
          <p:cNvGrpSpPr/>
          <p:nvPr/>
        </p:nvGrpSpPr>
        <p:grpSpPr>
          <a:xfrm>
            <a:off x="-4481700" y="-623024"/>
            <a:ext cx="4481700" cy="17113854"/>
            <a:chOff x="0" y="0"/>
            <a:chExt cx="5975600" cy="22818472"/>
          </a:xfrm>
        </p:grpSpPr>
        <p:sp>
          <p:nvSpPr>
            <p:cNvPr id="9" name="Freeform 9"/>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a:p>
          </p:txBody>
        </p:sp>
      </p:grpSp>
      <p:grpSp>
        <p:nvGrpSpPr>
          <p:cNvPr id="10" name="Group 10"/>
          <p:cNvGrpSpPr/>
          <p:nvPr/>
        </p:nvGrpSpPr>
        <p:grpSpPr>
          <a:xfrm>
            <a:off x="-3696476" y="-8068852"/>
            <a:ext cx="24222254" cy="8068852"/>
            <a:chOff x="0" y="0"/>
            <a:chExt cx="32296338" cy="10758470"/>
          </a:xfrm>
        </p:grpSpPr>
        <p:sp>
          <p:nvSpPr>
            <p:cNvPr id="11" name="Freeform 11"/>
            <p:cNvSpPr/>
            <p:nvPr/>
          </p:nvSpPr>
          <p:spPr>
            <a:xfrm>
              <a:off x="0" y="0"/>
              <a:ext cx="32296354" cy="10758424"/>
            </a:xfrm>
            <a:custGeom>
              <a:avLst/>
              <a:gdLst/>
              <a:ahLst/>
              <a:cxnLst/>
              <a:rect l="l" t="t" r="r" b="b"/>
              <a:pathLst>
                <a:path w="32296354" h="10758424">
                  <a:moveTo>
                    <a:pt x="0" y="0"/>
                  </a:moveTo>
                  <a:lnTo>
                    <a:pt x="32296354" y="0"/>
                  </a:lnTo>
                  <a:lnTo>
                    <a:pt x="32296354" y="10758424"/>
                  </a:lnTo>
                  <a:lnTo>
                    <a:pt x="0" y="10758424"/>
                  </a:lnTo>
                  <a:close/>
                </a:path>
              </a:pathLst>
            </a:custGeom>
            <a:solidFill>
              <a:srgbClr val="ECECEC"/>
            </a:solidFill>
          </p:spPr>
          <p:txBody>
            <a:bodyPr/>
            <a:lstStyle/>
            <a:p>
              <a:endParaRPr lang="fr-FR"/>
            </a:p>
          </p:txBody>
        </p:sp>
      </p:grpSp>
      <p:sp>
        <p:nvSpPr>
          <p:cNvPr id="12" name="TextBox 12"/>
          <p:cNvSpPr txBox="1"/>
          <p:nvPr/>
        </p:nvSpPr>
        <p:spPr>
          <a:xfrm>
            <a:off x="6365389" y="954734"/>
            <a:ext cx="10994255" cy="2225421"/>
          </a:xfrm>
          <a:prstGeom prst="rect">
            <a:avLst/>
          </a:prstGeom>
        </p:spPr>
        <p:txBody>
          <a:bodyPr lIns="0" tIns="0" rIns="0" bIns="0" rtlCol="0" anchor="t">
            <a:spAutoFit/>
          </a:bodyPr>
          <a:lstStyle/>
          <a:p>
            <a:pPr algn="l">
              <a:lnSpc>
                <a:spcPts val="5832"/>
              </a:lnSpc>
            </a:pPr>
            <a:r>
              <a:rPr lang="en-US" sz="5400" b="1" spc="48" dirty="0">
                <a:solidFill>
                  <a:srgbClr val="000000"/>
                </a:solidFill>
                <a:latin typeface="TT Rounds Condensed Bold"/>
                <a:ea typeface="TT Rounds Condensed Bold"/>
                <a:cs typeface="TT Rounds Condensed Bold"/>
                <a:sym typeface="TT Rounds Condensed Bold"/>
              </a:rPr>
              <a:t>Training in culinary techniques</a:t>
            </a:r>
          </a:p>
          <a:p>
            <a:pPr algn="l">
              <a:lnSpc>
                <a:spcPts val="5832"/>
              </a:lnSpc>
            </a:pPr>
            <a:r>
              <a:rPr lang="en-US" sz="5400" spc="48" dirty="0">
                <a:solidFill>
                  <a:srgbClr val="000000"/>
                </a:solidFill>
                <a:latin typeface="TT Rounds Condensed"/>
                <a:ea typeface="TT Rounds Condensed"/>
                <a:cs typeface="TT Rounds Condensed"/>
                <a:sym typeface="TT Rounds Condensed"/>
              </a:rPr>
              <a:t>35 hours (4 days)</a:t>
            </a:r>
          </a:p>
          <a:p>
            <a:pPr algn="l">
              <a:lnSpc>
                <a:spcPts val="5832"/>
              </a:lnSpc>
            </a:pPr>
            <a:endParaRPr lang="en-US" sz="5400" spc="48" dirty="0">
              <a:solidFill>
                <a:srgbClr val="000000"/>
              </a:solidFill>
              <a:latin typeface="TT Rounds Condensed"/>
              <a:ea typeface="TT Rounds Condensed"/>
              <a:cs typeface="TT Rounds Condensed"/>
              <a:sym typeface="TT Rounds Condensed"/>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762000" y="5723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Miscellaneous utensils</a:t>
            </a:r>
          </a:p>
        </p:txBody>
      </p:sp>
      <p:grpSp>
        <p:nvGrpSpPr>
          <p:cNvPr id="4" name="Group 4"/>
          <p:cNvGrpSpPr/>
          <p:nvPr/>
        </p:nvGrpSpPr>
        <p:grpSpPr>
          <a:xfrm>
            <a:off x="609600" y="140970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762000" y="1535811"/>
            <a:ext cx="16650918" cy="8751189"/>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1.</a:t>
            </a:r>
            <a:r>
              <a:rPr lang="en-US" sz="3600" b="1" u="sng" spc="32" dirty="0">
                <a:solidFill>
                  <a:srgbClr val="382B1B"/>
                </a:solidFill>
                <a:latin typeface="TT Rounds Condensed Bold"/>
                <a:ea typeface="TT Rounds Condensed Bold"/>
                <a:cs typeface="TT Rounds Condensed Bold"/>
                <a:sym typeface="TT Rounds Condensed Bold"/>
                <a:hlinkClick r:id="rId3" tooltip="https://images.app.goo.gl/3uTYbWYwKZXdsxBE6"/>
              </a:rPr>
              <a:t> Cutting board</a:t>
            </a:r>
          </a:p>
          <a:p>
            <a:pPr algn="l">
              <a:lnSpc>
                <a:spcPts val="3888"/>
              </a:lnSpc>
            </a:pPr>
            <a:r>
              <a:rPr lang="en-US" sz="3600" spc="32" dirty="0">
                <a:solidFill>
                  <a:srgbClr val="382B1B"/>
                </a:solidFill>
                <a:latin typeface="TT Rounds Condensed"/>
                <a:ea typeface="TT Rounds Condensed"/>
                <a:cs typeface="TT Rounds Condensed"/>
                <a:sym typeface="TT Rounds Condensed"/>
              </a:rPr>
              <a:t>- Wooden or plastic: For cutting vegetables, meat, bread, etc.</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2. </a:t>
            </a:r>
            <a:r>
              <a:rPr lang="en-US" sz="3600" b="1" u="sng" spc="32" dirty="0">
                <a:solidFill>
                  <a:srgbClr val="382B1B"/>
                </a:solidFill>
                <a:latin typeface="TT Rounds Condensed Bold"/>
                <a:ea typeface="TT Rounds Condensed Bold"/>
                <a:cs typeface="TT Rounds Condensed Bold"/>
                <a:sym typeface="TT Rounds Condensed Bold"/>
                <a:hlinkClick r:id="rId4" tooltip="https://images.app.goo.gl/Gaei2gre8wmWkX4w6"/>
              </a:rPr>
              <a:t>Sieve or strainer</a:t>
            </a:r>
          </a:p>
          <a:p>
            <a:pPr algn="l">
              <a:lnSpc>
                <a:spcPts val="3888"/>
              </a:lnSpc>
            </a:pPr>
            <a:r>
              <a:rPr lang="en-US" sz="3600" spc="32" dirty="0">
                <a:solidFill>
                  <a:srgbClr val="382B1B"/>
                </a:solidFill>
                <a:latin typeface="TT Rounds Condensed"/>
                <a:ea typeface="TT Rounds Condensed"/>
                <a:cs typeface="TT Rounds Condensed"/>
                <a:sym typeface="TT Rounds Condensed"/>
              </a:rPr>
              <a:t>- For draining pasta, washing vegetables, etc.</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3. </a:t>
            </a:r>
            <a:r>
              <a:rPr lang="en-US" sz="3600" b="1" u="sng" spc="32" dirty="0">
                <a:solidFill>
                  <a:srgbClr val="382B1B"/>
                </a:solidFill>
                <a:latin typeface="TT Rounds Condensed Bold"/>
                <a:ea typeface="TT Rounds Condensed Bold"/>
                <a:cs typeface="TT Rounds Condensed Bold"/>
                <a:sym typeface="TT Rounds Condensed Bold"/>
                <a:hlinkClick r:id="rId5" tooltip="https://images.app.goo.gl/4zkabhznq3qwRhCi6"/>
              </a:rPr>
              <a:t>Grater</a:t>
            </a:r>
          </a:p>
          <a:p>
            <a:pPr algn="l">
              <a:lnSpc>
                <a:spcPts val="3888"/>
              </a:lnSpc>
            </a:pPr>
            <a:r>
              <a:rPr lang="en-US" sz="3600" spc="32" dirty="0">
                <a:solidFill>
                  <a:srgbClr val="382B1B"/>
                </a:solidFill>
                <a:latin typeface="TT Rounds Condensed"/>
                <a:ea typeface="TT Rounds Condensed"/>
                <a:cs typeface="TT Rounds Condensed"/>
                <a:sym typeface="TT Rounds Condensed"/>
              </a:rPr>
              <a:t>- For grating cheese, vegetables, citrus fruit, etc.</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4. </a:t>
            </a:r>
            <a:r>
              <a:rPr lang="en-US" sz="3600" b="1" u="sng" spc="32" dirty="0">
                <a:solidFill>
                  <a:srgbClr val="382B1B"/>
                </a:solidFill>
                <a:latin typeface="TT Rounds Condensed Bold"/>
                <a:ea typeface="TT Rounds Condensed Bold"/>
                <a:cs typeface="TT Rounds Condensed Bold"/>
                <a:sym typeface="TT Rounds Condensed Bold"/>
                <a:hlinkClick r:id="rId6" tooltip="https://images.app.goo.gl/oHH5YNbFMwB1UnYu9"/>
              </a:rPr>
              <a:t>Kitchen Brush</a:t>
            </a:r>
          </a:p>
          <a:p>
            <a:pPr algn="l">
              <a:lnSpc>
                <a:spcPts val="3888"/>
              </a:lnSpc>
            </a:pPr>
            <a:r>
              <a:rPr lang="en-US" sz="3600" spc="32" dirty="0">
                <a:solidFill>
                  <a:srgbClr val="382B1B"/>
                </a:solidFill>
                <a:latin typeface="TT Rounds Condensed"/>
                <a:ea typeface="TT Rounds Condensed"/>
                <a:cs typeface="TT Rounds Condensed"/>
                <a:sym typeface="TT Rounds Condensed"/>
              </a:rPr>
              <a:t>- For basting pastries, meats, etc.</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5. </a:t>
            </a:r>
            <a:r>
              <a:rPr lang="en-US" sz="3600" b="1" u="sng" spc="32" dirty="0">
                <a:solidFill>
                  <a:srgbClr val="382B1B"/>
                </a:solidFill>
                <a:latin typeface="TT Rounds Condensed Bold"/>
                <a:ea typeface="TT Rounds Condensed Bold"/>
                <a:cs typeface="TT Rounds Condensed Bold"/>
                <a:sym typeface="TT Rounds Condensed Bold"/>
                <a:hlinkClick r:id="rId7" tooltip="https://images.app.goo.gl/p9pgu76JjH4RUHtj9"/>
              </a:rPr>
              <a:t>Blender</a:t>
            </a:r>
          </a:p>
          <a:p>
            <a:pPr algn="l">
              <a:lnSpc>
                <a:spcPts val="3888"/>
              </a:lnSpc>
            </a:pPr>
            <a:r>
              <a:rPr lang="en-US" sz="3600" spc="32" dirty="0">
                <a:solidFill>
                  <a:srgbClr val="382B1B"/>
                </a:solidFill>
                <a:latin typeface="TT Rounds Condensed"/>
                <a:ea typeface="TT Rounds Condensed"/>
                <a:cs typeface="TT Rounds Condensed"/>
                <a:sym typeface="TT Rounds Condensed"/>
              </a:rPr>
              <a:t>- For making smoothies, soups and sauces.</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6. </a:t>
            </a:r>
            <a:r>
              <a:rPr lang="en-US" sz="3600" b="1" u="sng" spc="32" dirty="0">
                <a:solidFill>
                  <a:srgbClr val="382B1B"/>
                </a:solidFill>
                <a:latin typeface="TT Rounds Condensed Bold"/>
                <a:ea typeface="TT Rounds Condensed Bold"/>
                <a:cs typeface="TT Rounds Condensed Bold"/>
                <a:sym typeface="TT Rounds Condensed Bold"/>
                <a:hlinkClick r:id="rId8" tooltip="https://images.app.goo.gl/qTuAMUYFChpNpVky8"/>
              </a:rPr>
              <a:t>Kitchen thermometer</a:t>
            </a:r>
          </a:p>
          <a:p>
            <a:pPr algn="l">
              <a:lnSpc>
                <a:spcPts val="3888"/>
              </a:lnSpc>
            </a:pPr>
            <a:r>
              <a:rPr lang="en-US" sz="3600" spc="32" dirty="0">
                <a:solidFill>
                  <a:srgbClr val="382B1B"/>
                </a:solidFill>
                <a:latin typeface="TT Rounds Condensed"/>
                <a:ea typeface="TT Rounds Condensed"/>
                <a:cs typeface="TT Rounds Condensed"/>
                <a:sym typeface="TT Rounds Condensed"/>
              </a:rPr>
              <a:t>- For checking the doneness of meats and pastries.</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670034"/>
            <a:ext cx="17401923" cy="1356512"/>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F - Technical sheet: Understanding and following instructions.</a:t>
            </a:r>
          </a:p>
        </p:txBody>
      </p:sp>
      <p:grpSp>
        <p:nvGrpSpPr>
          <p:cNvPr id="4" name="Group 4"/>
          <p:cNvGrpSpPr/>
          <p:nvPr/>
        </p:nvGrpSpPr>
        <p:grpSpPr>
          <a:xfrm>
            <a:off x="603904" y="2000964"/>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592075"/>
            <a:ext cx="16650918" cy="1950339"/>
          </a:xfrm>
          <a:prstGeom prst="rect">
            <a:avLst/>
          </a:prstGeom>
        </p:spPr>
        <p:txBody>
          <a:bodyPr lIns="0" tIns="0" rIns="0" bIns="0" rtlCol="0" anchor="t">
            <a:spAutoFit/>
          </a:bodyPr>
          <a:lstStyle/>
          <a:p>
            <a:pPr algn="l">
              <a:lnSpc>
                <a:spcPts val="3888"/>
              </a:lnSpc>
            </a:pPr>
            <a:r>
              <a:rPr lang="en-US" sz="3600" spc="32">
                <a:solidFill>
                  <a:srgbClr val="382B1B"/>
                </a:solidFill>
                <a:latin typeface="TT Rounds Condensed"/>
                <a:ea typeface="TT Rounds Condensed"/>
                <a:cs typeface="TT Rounds Condensed"/>
                <a:sym typeface="TT Rounds Condensed"/>
              </a:rPr>
              <a:t>A kitchen data sheet is a detailed document describing the preparation of a specific dish. It is essential in a professional environment, as it enables recipes to be standardised, dish quality to be maintained, costs to be managed and staff to be trained. Here are the key elements generally found on a kitchen data sheet: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18541" y="1076325"/>
            <a:ext cx="16650918" cy="729386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Name of the dish</a:t>
            </a:r>
          </a:p>
          <a:p>
            <a:pPr algn="l">
              <a:lnSpc>
                <a:spcPts val="3888"/>
              </a:lnSpc>
            </a:pPr>
            <a:r>
              <a:rPr lang="en-US" sz="3600" spc="32">
                <a:solidFill>
                  <a:srgbClr val="382B1B"/>
                </a:solidFill>
                <a:latin typeface="TT Rounds Condensed"/>
                <a:ea typeface="TT Rounds Condensed"/>
                <a:cs typeface="TT Rounds Condensed"/>
                <a:sym typeface="TT Rounds Condensed"/>
              </a:rPr>
              <a:t>- </a:t>
            </a:r>
            <a:r>
              <a:rPr lang="en-US" sz="3600" b="1" spc="32">
                <a:solidFill>
                  <a:srgbClr val="382B1B"/>
                </a:solidFill>
                <a:latin typeface="TT Rounds Condensed Bold"/>
                <a:ea typeface="TT Rounds Condensed Bold"/>
                <a:cs typeface="TT Rounds Condensed Bold"/>
                <a:sym typeface="TT Rounds Condensed Bold"/>
              </a:rPr>
              <a:t>Title</a:t>
            </a:r>
            <a:r>
              <a:rPr lang="en-US" sz="3600" spc="32">
                <a:solidFill>
                  <a:srgbClr val="382B1B"/>
                </a:solidFill>
                <a:latin typeface="TT Rounds Condensed"/>
                <a:ea typeface="TT Rounds Condensed"/>
                <a:cs typeface="TT Rounds Condensed"/>
                <a:sym typeface="TT Rounds Condensed"/>
              </a:rPr>
              <a:t>: Exact name of the dish as it will appear on the menu.</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Ingredients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t>
            </a:r>
            <a:r>
              <a:rPr lang="en-US" sz="3600" spc="32">
                <a:solidFill>
                  <a:srgbClr val="382B1B"/>
                </a:solidFill>
                <a:latin typeface="TT Rounds Condensed"/>
                <a:ea typeface="TT Rounds Condensed"/>
                <a:cs typeface="TT Rounds Condensed"/>
                <a:sym typeface="TT Rounds Condensed"/>
              </a:rPr>
              <a:t> </a:t>
            </a:r>
            <a:r>
              <a:rPr lang="en-US" sz="3600" b="1" spc="32">
                <a:solidFill>
                  <a:srgbClr val="382B1B"/>
                </a:solidFill>
                <a:latin typeface="TT Rounds Condensed Bold"/>
                <a:ea typeface="TT Rounds Condensed Bold"/>
                <a:cs typeface="TT Rounds Condensed Bold"/>
                <a:sym typeface="TT Rounds Condensed Bold"/>
              </a:rPr>
              <a:t>List of Ingredients</a:t>
            </a:r>
            <a:r>
              <a:rPr lang="en-US" sz="3600" spc="32">
                <a:solidFill>
                  <a:srgbClr val="382B1B"/>
                </a:solidFill>
                <a:latin typeface="TT Rounds Condensed"/>
                <a:ea typeface="TT Rounds Condensed"/>
                <a:cs typeface="TT Rounds Condensed"/>
                <a:sym typeface="TT Rounds Condensed"/>
              </a:rPr>
              <a:t> : All the ingredients you need, including spices, herbs and garnishes.</a:t>
            </a:r>
          </a:p>
          <a:p>
            <a:pPr algn="l">
              <a:lnSpc>
                <a:spcPts val="3888"/>
              </a:lnSpc>
            </a:pPr>
            <a:r>
              <a:rPr lang="en-US" sz="3600" spc="32">
                <a:solidFill>
                  <a:srgbClr val="382B1B"/>
                </a:solidFill>
                <a:latin typeface="TT Rounds Condensed"/>
                <a:ea typeface="TT Rounds Condensed"/>
                <a:cs typeface="TT Rounds Condensed"/>
                <a:sym typeface="TT Rounds Condensed"/>
              </a:rPr>
              <a:t>- </a:t>
            </a:r>
            <a:r>
              <a:rPr lang="en-US" sz="3600" b="1" spc="32">
                <a:solidFill>
                  <a:srgbClr val="382B1B"/>
                </a:solidFill>
                <a:latin typeface="TT Rounds Condensed Bold"/>
                <a:ea typeface="TT Rounds Condensed Bold"/>
                <a:cs typeface="TT Rounds Condensed Bold"/>
                <a:sym typeface="TT Rounds Condensed Bold"/>
              </a:rPr>
              <a:t>Quantities</a:t>
            </a:r>
            <a:r>
              <a:rPr lang="en-US" sz="3600" spc="32">
                <a:solidFill>
                  <a:srgbClr val="382B1B"/>
                </a:solidFill>
                <a:latin typeface="TT Rounds Condensed"/>
                <a:ea typeface="TT Rounds Condensed"/>
                <a:cs typeface="TT Rounds Condensed"/>
                <a:sym typeface="TT Rounds Condensed"/>
              </a:rPr>
              <a:t>: Precise quantities for each ingredient, often in grams, litres or specific units.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Preparation</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t>
            </a:r>
            <a:r>
              <a:rPr lang="en-US" sz="3600" spc="32">
                <a:solidFill>
                  <a:srgbClr val="382B1B"/>
                </a:solidFill>
                <a:latin typeface="TT Rounds Condensed"/>
                <a:ea typeface="TT Rounds Condensed"/>
                <a:cs typeface="TT Rounds Condensed"/>
                <a:sym typeface="TT Rounds Condensed"/>
              </a:rPr>
              <a:t> </a:t>
            </a:r>
            <a:r>
              <a:rPr lang="en-US" sz="3600" b="1" spc="32">
                <a:solidFill>
                  <a:srgbClr val="382B1B"/>
                </a:solidFill>
                <a:latin typeface="TT Rounds Condensed Bold"/>
                <a:ea typeface="TT Rounds Condensed Bold"/>
                <a:cs typeface="TT Rounds Condensed Bold"/>
                <a:sym typeface="TT Rounds Condensed Bold"/>
              </a:rPr>
              <a:t>Steps</a:t>
            </a:r>
            <a:r>
              <a:rPr lang="en-US" sz="3600" spc="32">
                <a:solidFill>
                  <a:srgbClr val="382B1B"/>
                </a:solidFill>
                <a:latin typeface="TT Rounds Condensed"/>
                <a:ea typeface="TT Rounds Condensed"/>
                <a:cs typeface="TT Rounds Condensed"/>
                <a:sym typeface="TT Rounds Condensed"/>
              </a:rPr>
              <a:t> : Detailed description of each stage of preparation, from cutting the ingredients to cooking and final assembly.</a:t>
            </a:r>
          </a:p>
          <a:p>
            <a:pPr algn="l">
              <a:lnSpc>
                <a:spcPts val="3888"/>
              </a:lnSpc>
            </a:pPr>
            <a:r>
              <a:rPr lang="en-US" sz="3600" spc="32">
                <a:solidFill>
                  <a:srgbClr val="382B1B"/>
                </a:solidFill>
                <a:latin typeface="TT Rounds Condensed"/>
                <a:ea typeface="TT Rounds Condensed"/>
                <a:cs typeface="TT Rounds Condensed"/>
                <a:sym typeface="TT Rounds Condensed"/>
              </a:rPr>
              <a:t>- </a:t>
            </a:r>
            <a:r>
              <a:rPr lang="en-US" sz="3600" b="1" spc="32">
                <a:solidFill>
                  <a:srgbClr val="382B1B"/>
                </a:solidFill>
                <a:latin typeface="TT Rounds Condensed Bold"/>
                <a:ea typeface="TT Rounds Condensed Bold"/>
                <a:cs typeface="TT Rounds Condensed Bold"/>
                <a:sym typeface="TT Rounds Condensed Bold"/>
              </a:rPr>
              <a:t>Techniques</a:t>
            </a:r>
            <a:r>
              <a:rPr lang="en-US" sz="3600" spc="32">
                <a:solidFill>
                  <a:srgbClr val="382B1B"/>
                </a:solidFill>
                <a:latin typeface="TT Rounds Condensed"/>
                <a:ea typeface="TT Rounds Condensed"/>
                <a:cs typeface="TT Rounds Condensed"/>
                <a:sym typeface="TT Rounds Condensed"/>
              </a:rPr>
              <a:t>: Information on the specific techniques to be used (blanching, sautéing, braising, etc.).</a:t>
            </a:r>
          </a:p>
          <a:p>
            <a:pPr algn="l">
              <a:lnSpc>
                <a:spcPts val="3888"/>
              </a:lnSpc>
            </a:pPr>
            <a:r>
              <a:rPr lang="en-US" sz="3600" spc="32">
                <a:solidFill>
                  <a:srgbClr val="382B1B"/>
                </a:solidFill>
                <a:latin typeface="TT Rounds Condensed"/>
                <a:ea typeface="TT Rounds Condensed"/>
                <a:cs typeface="TT Rounds Condensed"/>
                <a:sym typeface="TT Rounds Condensed"/>
              </a:rPr>
              <a:t>- </a:t>
            </a:r>
            <a:r>
              <a:rPr lang="en-US" sz="3600" b="1" spc="32">
                <a:solidFill>
                  <a:srgbClr val="382B1B"/>
                </a:solidFill>
                <a:latin typeface="TT Rounds Condensed Bold"/>
                <a:ea typeface="TT Rounds Condensed Bold"/>
                <a:cs typeface="TT Rounds Condensed Bold"/>
                <a:sym typeface="TT Rounds Condensed Bold"/>
              </a:rPr>
              <a:t>Time</a:t>
            </a:r>
            <a:r>
              <a:rPr lang="en-US" sz="3600" spc="32">
                <a:solidFill>
                  <a:srgbClr val="382B1B"/>
                </a:solidFill>
                <a:latin typeface="TT Rounds Condensed"/>
                <a:ea typeface="TT Rounds Condensed"/>
                <a:cs typeface="TT Rounds Condensed"/>
                <a:sym typeface="TT Rounds Condensed"/>
              </a:rPr>
              <a:t>: Time required for each stage of preparation.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18541" y="1076325"/>
            <a:ext cx="16650918" cy="826541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Cooking</a:t>
            </a:r>
          </a:p>
          <a:p>
            <a:pPr algn="l">
              <a:lnSpc>
                <a:spcPts val="3888"/>
              </a:lnSpc>
            </a:pPr>
            <a:r>
              <a:rPr lang="en-US" sz="3600" spc="32">
                <a:solidFill>
                  <a:srgbClr val="382B1B"/>
                </a:solidFill>
                <a:latin typeface="TT Rounds Condensed"/>
                <a:ea typeface="TT Rounds Condensed"/>
                <a:cs typeface="TT Rounds Condensed"/>
                <a:sym typeface="TT Rounds Condensed"/>
              </a:rPr>
              <a:t>- </a:t>
            </a:r>
            <a:r>
              <a:rPr lang="en-US" sz="3600" b="1" spc="32">
                <a:solidFill>
                  <a:srgbClr val="382B1B"/>
                </a:solidFill>
                <a:latin typeface="TT Rounds Condensed Bold"/>
                <a:ea typeface="TT Rounds Condensed Bold"/>
                <a:cs typeface="TT Rounds Condensed Bold"/>
                <a:sym typeface="TT Rounds Condensed Bold"/>
              </a:rPr>
              <a:t>Cooking method</a:t>
            </a:r>
            <a:r>
              <a:rPr lang="en-US" sz="3600" spc="32">
                <a:solidFill>
                  <a:srgbClr val="382B1B"/>
                </a:solidFill>
                <a:latin typeface="TT Rounds Condensed"/>
                <a:ea typeface="TT Rounds Condensed"/>
                <a:cs typeface="TT Rounds Condensed"/>
                <a:sym typeface="TT Rounds Condensed"/>
              </a:rPr>
              <a:t>: Type of cooking (oven, frying pan, grill, etc.).</a:t>
            </a:r>
          </a:p>
          <a:p>
            <a:pPr algn="l">
              <a:lnSpc>
                <a:spcPts val="3888"/>
              </a:lnSpc>
            </a:pPr>
            <a:r>
              <a:rPr lang="en-US" sz="3600" spc="32">
                <a:solidFill>
                  <a:srgbClr val="382B1B"/>
                </a:solidFill>
                <a:latin typeface="TT Rounds Condensed"/>
                <a:ea typeface="TT Rounds Condensed"/>
                <a:cs typeface="TT Rounds Condensed"/>
                <a:sym typeface="TT Rounds Condensed"/>
              </a:rPr>
              <a:t>- </a:t>
            </a:r>
            <a:r>
              <a:rPr lang="en-US" sz="3600" b="1" spc="32">
                <a:solidFill>
                  <a:srgbClr val="382B1B"/>
                </a:solidFill>
                <a:latin typeface="TT Rounds Condensed Bold"/>
                <a:ea typeface="TT Rounds Condensed Bold"/>
                <a:cs typeface="TT Rounds Condensed Bold"/>
                <a:sym typeface="TT Rounds Condensed Bold"/>
              </a:rPr>
              <a:t>Temperature</a:t>
            </a:r>
            <a:r>
              <a:rPr lang="en-US" sz="3600" spc="32">
                <a:solidFill>
                  <a:srgbClr val="382B1B"/>
                </a:solidFill>
                <a:latin typeface="TT Rounds Condensed"/>
                <a:ea typeface="TT Rounds Condensed"/>
                <a:cs typeface="TT Rounds Condensed"/>
                <a:sym typeface="TT Rounds Condensed"/>
              </a:rPr>
              <a:t>: Precise cooking temperature.</a:t>
            </a:r>
          </a:p>
          <a:p>
            <a:pPr algn="l">
              <a:lnSpc>
                <a:spcPts val="3888"/>
              </a:lnSpc>
            </a:pPr>
            <a:r>
              <a:rPr lang="en-US" sz="3600" spc="32">
                <a:solidFill>
                  <a:srgbClr val="382B1B"/>
                </a:solidFill>
                <a:latin typeface="TT Rounds Condensed"/>
                <a:ea typeface="TT Rounds Condensed"/>
                <a:cs typeface="TT Rounds Condensed"/>
                <a:sym typeface="TT Rounds Condensed"/>
              </a:rPr>
              <a:t>- </a:t>
            </a:r>
            <a:r>
              <a:rPr lang="en-US" sz="3600" b="1" spc="32">
                <a:solidFill>
                  <a:srgbClr val="382B1B"/>
                </a:solidFill>
                <a:latin typeface="TT Rounds Condensed Bold"/>
                <a:ea typeface="TT Rounds Condensed Bold"/>
                <a:cs typeface="TT Rounds Condensed Bold"/>
                <a:sym typeface="TT Rounds Condensed Bold"/>
              </a:rPr>
              <a:t>Time</a:t>
            </a:r>
            <a:r>
              <a:rPr lang="en-US" sz="3600" spc="32">
                <a:solidFill>
                  <a:srgbClr val="382B1B"/>
                </a:solidFill>
                <a:latin typeface="TT Rounds Condensed"/>
                <a:ea typeface="TT Rounds Condensed"/>
                <a:cs typeface="TT Rounds Condensed"/>
                <a:sym typeface="TT Rounds Condensed"/>
              </a:rPr>
              <a:t>: Cooking time for each stage.</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Dressage and Presentation</a:t>
            </a:r>
          </a:p>
          <a:p>
            <a:pPr algn="l">
              <a:lnSpc>
                <a:spcPts val="3888"/>
              </a:lnSpc>
            </a:pPr>
            <a:r>
              <a:rPr lang="en-US" sz="3600" spc="32">
                <a:solidFill>
                  <a:srgbClr val="382B1B"/>
                </a:solidFill>
                <a:latin typeface="TT Rounds Condensed"/>
                <a:ea typeface="TT Rounds Condensed"/>
                <a:cs typeface="TT Rounds Condensed"/>
                <a:sym typeface="TT Rounds Condensed"/>
              </a:rPr>
              <a:t>- </a:t>
            </a:r>
            <a:r>
              <a:rPr lang="en-US" sz="3600" b="1" spc="32">
                <a:solidFill>
                  <a:srgbClr val="382B1B"/>
                </a:solidFill>
                <a:latin typeface="TT Rounds Condensed Bold"/>
                <a:ea typeface="TT Rounds Condensed Bold"/>
                <a:cs typeface="TT Rounds Condensed Bold"/>
                <a:sym typeface="TT Rounds Condensed Bold"/>
              </a:rPr>
              <a:t>Dressing instructions:</a:t>
            </a:r>
            <a:r>
              <a:rPr lang="en-US" sz="3600" spc="32">
                <a:solidFill>
                  <a:srgbClr val="382B1B"/>
                </a:solidFill>
                <a:latin typeface="TT Rounds Condensed"/>
                <a:ea typeface="TT Rounds Condensed"/>
                <a:cs typeface="TT Rounds Condensed"/>
                <a:sym typeface="TT Rounds Condensed"/>
              </a:rPr>
              <a:t> How to arrange the food on the plate.</a:t>
            </a:r>
          </a:p>
          <a:p>
            <a:pPr algn="l">
              <a:lnSpc>
                <a:spcPts val="3888"/>
              </a:lnSpc>
            </a:pPr>
            <a:r>
              <a:rPr lang="en-US" sz="3600" spc="32">
                <a:solidFill>
                  <a:srgbClr val="382B1B"/>
                </a:solidFill>
                <a:latin typeface="TT Rounds Condensed"/>
                <a:ea typeface="TT Rounds Condensed"/>
                <a:cs typeface="TT Rounds Condensed"/>
                <a:sym typeface="TT Rounds Condensed"/>
              </a:rPr>
              <a:t>- </a:t>
            </a:r>
            <a:r>
              <a:rPr lang="en-US" sz="3600" b="1" spc="32">
                <a:solidFill>
                  <a:srgbClr val="382B1B"/>
                </a:solidFill>
                <a:latin typeface="TT Rounds Condensed Bold"/>
                <a:ea typeface="TT Rounds Condensed Bold"/>
                <a:cs typeface="TT Rounds Condensed Bold"/>
                <a:sym typeface="TT Rounds Condensed Bold"/>
              </a:rPr>
              <a:t>Trim</a:t>
            </a:r>
            <a:r>
              <a:rPr lang="en-US" sz="3600" spc="32">
                <a:solidFill>
                  <a:srgbClr val="382B1B"/>
                </a:solidFill>
                <a:latin typeface="TT Rounds Condensed"/>
                <a:ea typeface="TT Rounds Condensed"/>
                <a:cs typeface="TT Rounds Condensed"/>
                <a:sym typeface="TT Rounds Condensed"/>
              </a:rPr>
              <a:t>: Decorative elements or trims to be added.</a:t>
            </a:r>
          </a:p>
          <a:p>
            <a:pPr algn="l">
              <a:lnSpc>
                <a:spcPts val="3888"/>
              </a:lnSpc>
            </a:pPr>
            <a:r>
              <a:rPr lang="en-US" sz="3600" spc="32">
                <a:solidFill>
                  <a:srgbClr val="382B1B"/>
                </a:solidFill>
                <a:latin typeface="TT Rounds Condensed"/>
                <a:ea typeface="TT Rounds Condensed"/>
                <a:cs typeface="TT Rounds Condensed"/>
                <a:sym typeface="TT Rounds Condensed"/>
              </a:rPr>
              <a:t>- </a:t>
            </a:r>
            <a:r>
              <a:rPr lang="en-US" sz="3600" b="1" spc="32">
                <a:solidFill>
                  <a:srgbClr val="382B1B"/>
                </a:solidFill>
                <a:latin typeface="TT Rounds Condensed Bold"/>
                <a:ea typeface="TT Rounds Condensed Bold"/>
                <a:cs typeface="TT Rounds Condensed Bold"/>
                <a:sym typeface="TT Rounds Condensed Bold"/>
              </a:rPr>
              <a:t>Presentation</a:t>
            </a:r>
            <a:r>
              <a:rPr lang="en-US" sz="3600" spc="32">
                <a:solidFill>
                  <a:srgbClr val="382B1B"/>
                </a:solidFill>
                <a:latin typeface="TT Rounds Condensed"/>
                <a:ea typeface="TT Rounds Condensed"/>
                <a:cs typeface="TT Rounds Condensed"/>
                <a:sym typeface="TT Rounds Condensed"/>
              </a:rPr>
              <a:t>: Tips for the final presentation to make the dish aesthetically pleasing.</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Portions and yield</a:t>
            </a:r>
          </a:p>
          <a:p>
            <a:pPr algn="l">
              <a:lnSpc>
                <a:spcPts val="3888"/>
              </a:lnSpc>
            </a:pPr>
            <a:r>
              <a:rPr lang="en-US" sz="3600" spc="32">
                <a:solidFill>
                  <a:srgbClr val="382B1B"/>
                </a:solidFill>
                <a:latin typeface="TT Rounds Condensed"/>
                <a:ea typeface="TT Rounds Condensed"/>
                <a:cs typeface="TT Rounds Condensed"/>
                <a:sym typeface="TT Rounds Condensed"/>
              </a:rPr>
              <a:t>- </a:t>
            </a:r>
            <a:r>
              <a:rPr lang="en-US" sz="3600" b="1" spc="32">
                <a:solidFill>
                  <a:srgbClr val="382B1B"/>
                </a:solidFill>
                <a:latin typeface="TT Rounds Condensed Bold"/>
                <a:ea typeface="TT Rounds Condensed Bold"/>
                <a:cs typeface="TT Rounds Condensed Bold"/>
                <a:sym typeface="TT Rounds Condensed Bold"/>
              </a:rPr>
              <a:t>Number of servings:</a:t>
            </a:r>
            <a:r>
              <a:rPr lang="en-US" sz="3600" spc="32">
                <a:solidFill>
                  <a:srgbClr val="382B1B"/>
                </a:solidFill>
                <a:latin typeface="TT Rounds Condensed"/>
                <a:ea typeface="TT Rounds Condensed"/>
                <a:cs typeface="TT Rounds Condensed"/>
                <a:sym typeface="TT Rounds Condensed"/>
              </a:rPr>
              <a:t> Number of servings the recipe produces.</a:t>
            </a:r>
          </a:p>
          <a:p>
            <a:pPr algn="l">
              <a:lnSpc>
                <a:spcPts val="3888"/>
              </a:lnSpc>
            </a:pPr>
            <a:r>
              <a:rPr lang="en-US" sz="3600" spc="32">
                <a:solidFill>
                  <a:srgbClr val="382B1B"/>
                </a:solidFill>
                <a:latin typeface="TT Rounds Condensed"/>
                <a:ea typeface="TT Rounds Condensed"/>
                <a:cs typeface="TT Rounds Condensed"/>
                <a:sym typeface="TT Rounds Condensed"/>
              </a:rPr>
              <a:t>- </a:t>
            </a:r>
            <a:r>
              <a:rPr lang="en-US" sz="3600" b="1" spc="32">
                <a:solidFill>
                  <a:srgbClr val="382B1B"/>
                </a:solidFill>
                <a:latin typeface="TT Rounds Condensed Bold"/>
                <a:ea typeface="TT Rounds Condensed Bold"/>
                <a:cs typeface="TT Rounds Condensed Bold"/>
                <a:sym typeface="TT Rounds Condensed Bold"/>
              </a:rPr>
              <a:t>Portion size:</a:t>
            </a:r>
            <a:r>
              <a:rPr lang="en-US" sz="3600" spc="32">
                <a:solidFill>
                  <a:srgbClr val="382B1B"/>
                </a:solidFill>
                <a:latin typeface="TT Rounds Condensed"/>
                <a:ea typeface="TT Rounds Condensed"/>
                <a:cs typeface="TT Rounds Condensed"/>
                <a:sym typeface="TT Rounds Condensed"/>
              </a:rPr>
              <a:t> Size or weight of each portion.</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Nutritional Value</a:t>
            </a:r>
          </a:p>
          <a:p>
            <a:pPr algn="l">
              <a:lnSpc>
                <a:spcPts val="3888"/>
              </a:lnSpc>
            </a:pPr>
            <a:r>
              <a:rPr lang="en-US" sz="3600" spc="32">
                <a:solidFill>
                  <a:srgbClr val="382B1B"/>
                </a:solidFill>
                <a:latin typeface="TT Rounds Condensed"/>
                <a:ea typeface="TT Rounds Condensed"/>
                <a:cs typeface="TT Rounds Condensed"/>
                <a:sym typeface="TT Rounds Condensed"/>
              </a:rPr>
              <a:t>- </a:t>
            </a:r>
            <a:r>
              <a:rPr lang="en-US" sz="3600" b="1" spc="32">
                <a:solidFill>
                  <a:srgbClr val="382B1B"/>
                </a:solidFill>
                <a:latin typeface="TT Rounds Condensed Bold"/>
                <a:ea typeface="TT Rounds Condensed Bold"/>
                <a:cs typeface="TT Rounds Condensed Bold"/>
                <a:sym typeface="TT Rounds Condensed Bold"/>
              </a:rPr>
              <a:t>Nutritional information</a:t>
            </a:r>
            <a:r>
              <a:rPr lang="en-US" sz="3600" spc="32">
                <a:solidFill>
                  <a:srgbClr val="382B1B"/>
                </a:solidFill>
                <a:latin typeface="TT Rounds Condensed"/>
                <a:ea typeface="TT Rounds Condensed"/>
                <a:cs typeface="TT Rounds Condensed"/>
                <a:sym typeface="TT Rounds Condensed"/>
              </a:rPr>
              <a:t>: Calories, proteins, lipids, carbohydrates, etc., per portion (often used in establishments that focus on health and nutrition).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18541" y="1076325"/>
            <a:ext cx="16650918" cy="6347892"/>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Cost of Ingredients</a:t>
            </a:r>
          </a:p>
          <a:p>
            <a:pPr algn="l">
              <a:lnSpc>
                <a:spcPts val="3888"/>
              </a:lnSpc>
            </a:pPr>
            <a:r>
              <a:rPr lang="en-US" sz="3600" spc="32" dirty="0">
                <a:solidFill>
                  <a:srgbClr val="382B1B"/>
                </a:solidFill>
                <a:latin typeface="TT Rounds Condensed"/>
                <a:ea typeface="TT Rounds Condensed"/>
                <a:cs typeface="TT Rounds Condensed"/>
                <a:sym typeface="TT Rounds Condensed"/>
              </a:rPr>
              <a:t>- </a:t>
            </a:r>
            <a:r>
              <a:rPr lang="en-US" sz="3600" b="1" spc="32" dirty="0">
                <a:solidFill>
                  <a:srgbClr val="382B1B"/>
                </a:solidFill>
                <a:latin typeface="TT Rounds Condensed Bold"/>
                <a:ea typeface="TT Rounds Condensed Bold"/>
                <a:cs typeface="TT Rounds Condensed Bold"/>
                <a:sym typeface="TT Rounds Condensed Bold"/>
              </a:rPr>
              <a:t>Ingredient prices</a:t>
            </a:r>
            <a:r>
              <a:rPr lang="en-US" sz="3600" spc="32" dirty="0">
                <a:solidFill>
                  <a:srgbClr val="382B1B"/>
                </a:solidFill>
                <a:latin typeface="TT Rounds Condensed"/>
                <a:ea typeface="TT Rounds Condensed"/>
                <a:cs typeface="TT Rounds Condensed"/>
                <a:sym typeface="TT Rounds Condensed"/>
              </a:rPr>
              <a:t> : Cost of each ingredient to calculate the total cost of the dish.</a:t>
            </a:r>
          </a:p>
          <a:p>
            <a:pPr algn="l">
              <a:lnSpc>
                <a:spcPts val="3888"/>
              </a:lnSpc>
            </a:pPr>
            <a:r>
              <a:rPr lang="en-US" sz="3600" spc="32" dirty="0">
                <a:solidFill>
                  <a:srgbClr val="382B1B"/>
                </a:solidFill>
                <a:latin typeface="TT Rounds Condensed"/>
                <a:ea typeface="TT Rounds Condensed"/>
                <a:cs typeface="TT Rounds Condensed"/>
                <a:sym typeface="TT Rounds Condensed"/>
              </a:rPr>
              <a:t>- </a:t>
            </a:r>
            <a:r>
              <a:rPr lang="en-US" sz="3600" b="1" spc="32" dirty="0">
                <a:solidFill>
                  <a:srgbClr val="382B1B"/>
                </a:solidFill>
                <a:latin typeface="TT Rounds Condensed Bold"/>
                <a:ea typeface="TT Rounds Condensed Bold"/>
                <a:cs typeface="TT Rounds Condensed Bold"/>
                <a:sym typeface="TT Rounds Condensed Bold"/>
              </a:rPr>
              <a:t>Cost per portion</a:t>
            </a:r>
            <a:r>
              <a:rPr lang="en-US" sz="3600" spc="32" dirty="0">
                <a:solidFill>
                  <a:srgbClr val="382B1B"/>
                </a:solidFill>
                <a:latin typeface="TT Rounds Condensed"/>
                <a:ea typeface="TT Rounds Condensed"/>
                <a:cs typeface="TT Rounds Condensed"/>
                <a:sym typeface="TT Rounds Condensed"/>
              </a:rPr>
              <a:t>: Total cost divided by the number of portions to determine the unit cost.</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Photos and Illustrations</a:t>
            </a:r>
          </a:p>
          <a:p>
            <a:pPr algn="l">
              <a:lnSpc>
                <a:spcPts val="3888"/>
              </a:lnSpc>
            </a:pPr>
            <a:r>
              <a:rPr lang="en-US" sz="3600" spc="32" dirty="0">
                <a:solidFill>
                  <a:srgbClr val="382B1B"/>
                </a:solidFill>
                <a:latin typeface="TT Rounds Condensed"/>
                <a:ea typeface="TT Rounds Condensed"/>
                <a:cs typeface="TT Rounds Condensed"/>
                <a:sym typeface="TT Rounds Condensed"/>
              </a:rPr>
              <a:t>- Images: Photos of the finished dish and any key stages in its preparation.</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Advice and comments</a:t>
            </a:r>
          </a:p>
          <a:p>
            <a:pPr algn="l">
              <a:lnSpc>
                <a:spcPts val="3888"/>
              </a:lnSpc>
            </a:pPr>
            <a:r>
              <a:rPr lang="en-US" sz="3600" spc="32" dirty="0">
                <a:solidFill>
                  <a:srgbClr val="382B1B"/>
                </a:solidFill>
                <a:latin typeface="TT Rounds Condensed"/>
                <a:ea typeface="TT Rounds Condensed"/>
                <a:cs typeface="TT Rounds Condensed"/>
                <a:sym typeface="TT Rounds Condensed"/>
              </a:rPr>
              <a:t>- </a:t>
            </a:r>
            <a:r>
              <a:rPr lang="en-US" sz="3600" b="1" spc="32" dirty="0">
                <a:solidFill>
                  <a:srgbClr val="382B1B"/>
                </a:solidFill>
                <a:latin typeface="TT Rounds Condensed Bold"/>
                <a:ea typeface="TT Rounds Condensed Bold"/>
                <a:cs typeface="TT Rounds Condensed Bold"/>
                <a:sym typeface="TT Rounds Condensed Bold"/>
              </a:rPr>
              <a:t>Chef's tips</a:t>
            </a:r>
            <a:r>
              <a:rPr lang="en-US" sz="3600" spc="32" dirty="0">
                <a:solidFill>
                  <a:srgbClr val="382B1B"/>
                </a:solidFill>
                <a:latin typeface="TT Rounds Condensed"/>
                <a:ea typeface="TT Rounds Condensed"/>
                <a:cs typeface="TT Rounds Condensed"/>
                <a:sym typeface="TT Rounds Condensed"/>
              </a:rPr>
              <a:t>: Advice on how to improve the dish or possible variations.</a:t>
            </a:r>
          </a:p>
          <a:p>
            <a:pPr algn="l">
              <a:lnSpc>
                <a:spcPts val="3888"/>
              </a:lnSpc>
            </a:pPr>
            <a:r>
              <a:rPr lang="en-US" sz="3600" spc="32" dirty="0">
                <a:solidFill>
                  <a:srgbClr val="382B1B"/>
                </a:solidFill>
                <a:latin typeface="TT Rounds Condensed"/>
                <a:ea typeface="TT Rounds Condensed"/>
                <a:cs typeface="TT Rounds Condensed"/>
                <a:sym typeface="TT Rounds Condensed"/>
              </a:rPr>
              <a:t>- </a:t>
            </a:r>
            <a:r>
              <a:rPr lang="en-US" sz="3600" b="1" spc="32" dirty="0">
                <a:solidFill>
                  <a:srgbClr val="382B1B"/>
                </a:solidFill>
                <a:latin typeface="TT Rounds Condensed Bold"/>
                <a:ea typeface="TT Rounds Condensed Bold"/>
                <a:cs typeface="TT Rounds Condensed Bold"/>
                <a:sym typeface="TT Rounds Condensed Bold"/>
              </a:rPr>
              <a:t>Specific remarks</a:t>
            </a:r>
            <a:r>
              <a:rPr lang="en-US" sz="3600" spc="32" dirty="0">
                <a:solidFill>
                  <a:srgbClr val="382B1B"/>
                </a:solidFill>
                <a:latin typeface="TT Rounds Condensed"/>
                <a:ea typeface="TT Rounds Condensed"/>
                <a:cs typeface="TT Rounds Condensed"/>
                <a:sym typeface="TT Rounds Condensed"/>
              </a:rPr>
              <a:t>: Information on potential allergies, dietary adaptations, etc.</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2700"/>
              </a:lnSpc>
            </a:pPr>
            <a:endParaRPr lang="en-US" sz="2500" b="1" u="sng" spc="22" dirty="0">
              <a:solidFill>
                <a:srgbClr val="382B1B"/>
              </a:solidFill>
              <a:latin typeface="TT Rounds Condensed Bold"/>
              <a:ea typeface="TT Rounds Condensed Bold"/>
              <a:cs typeface="TT Rounds Condensed Bold"/>
              <a:sym typeface="TT Rounds Condensed Bold"/>
              <a:hlinkClick r:id="rId3" tooltip="https://fiches.hotellerie-restauration.ac-versailles.fr/fiche/404"/>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18541" y="1076325"/>
            <a:ext cx="16650918" cy="3924151"/>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Case study:</a:t>
            </a:r>
            <a:r>
              <a:rPr lang="en-US" sz="3600" spc="32" dirty="0">
                <a:solidFill>
                  <a:srgbClr val="382B1B"/>
                </a:solidFill>
                <a:latin typeface="TT Rounds Condensed"/>
                <a:ea typeface="TT Rounds Condensed"/>
                <a:cs typeface="TT Rounds Condensed"/>
                <a:sym typeface="TT Rounds Condensed"/>
              </a:rPr>
              <a:t> </a:t>
            </a:r>
          </a:p>
          <a:p>
            <a:pPr algn="l">
              <a:lnSpc>
                <a:spcPts val="3888"/>
              </a:lnSpc>
            </a:pPr>
            <a:r>
              <a:rPr lang="en-US" sz="3600" spc="32" dirty="0">
                <a:solidFill>
                  <a:srgbClr val="382B1B"/>
                </a:solidFill>
                <a:latin typeface="TT Rounds Condensed"/>
                <a:ea typeface="TT Rounds Condensed"/>
                <a:cs typeface="TT Rounds Condensed"/>
                <a:sym typeface="TT Rounds Condensed"/>
              </a:rPr>
              <a:t>Creating a typical French menu</a:t>
            </a:r>
          </a:p>
          <a:p>
            <a:pPr algn="l">
              <a:lnSpc>
                <a:spcPts val="3888"/>
              </a:lnSpc>
            </a:pPr>
            <a:endParaRPr lang="en-US" sz="4400" spc="32" dirty="0">
              <a:solidFill>
                <a:srgbClr val="382B1B"/>
              </a:solidFill>
              <a:latin typeface="TT Rounds Condensed"/>
              <a:ea typeface="TT Rounds Condensed"/>
              <a:cs typeface="TT Rounds Condensed"/>
              <a:sym typeface="TT Rounds Condensed"/>
            </a:endParaRPr>
          </a:p>
          <a:p>
            <a:pPr algn="l">
              <a:lnSpc>
                <a:spcPts val="2700"/>
              </a:lnSpc>
            </a:pPr>
            <a:r>
              <a:rPr lang="en-US" sz="3200" b="1" u="sng" spc="22" dirty="0">
                <a:solidFill>
                  <a:srgbClr val="382B1B"/>
                </a:solidFill>
                <a:latin typeface="TT Rounds Condensed Bold"/>
                <a:ea typeface="TT Rounds Condensed Bold"/>
                <a:cs typeface="TT Rounds Condensed Bold"/>
                <a:sym typeface="TT Rounds Condensed Bold"/>
                <a:hlinkClick r:id="rId3" tooltip="https://fiches.hotellerie-restauration.ac-versailles.fr/fiche/46/jouer"/>
              </a:rPr>
              <a:t>Ratatouille online technical file with video</a:t>
            </a:r>
          </a:p>
          <a:p>
            <a:pPr algn="l">
              <a:lnSpc>
                <a:spcPts val="2700"/>
              </a:lnSpc>
            </a:pPr>
            <a:r>
              <a:rPr lang="en-US" sz="3200" b="1" u="sng" spc="22" dirty="0">
                <a:solidFill>
                  <a:srgbClr val="382B1B"/>
                </a:solidFill>
                <a:latin typeface="TT Rounds Condensed Bold"/>
                <a:ea typeface="TT Rounds Condensed Bold"/>
                <a:cs typeface="TT Rounds Condensed Bold"/>
                <a:sym typeface="TT Rounds Condensed Bold"/>
                <a:hlinkClick r:id="rId4" tooltip="https://fiches.hotellerie-restauration.ac-versailles.fr/fiche/5"/>
              </a:rPr>
              <a:t>Haddock and cucumber salad</a:t>
            </a:r>
          </a:p>
          <a:p>
            <a:pPr algn="l">
              <a:lnSpc>
                <a:spcPts val="2700"/>
              </a:lnSpc>
            </a:pPr>
            <a:r>
              <a:rPr lang="en-US" sz="3200" b="1" u="sng" spc="22" dirty="0">
                <a:solidFill>
                  <a:srgbClr val="382B1B"/>
                </a:solidFill>
                <a:latin typeface="TT Rounds Condensed Bold"/>
                <a:ea typeface="TT Rounds Condensed Bold"/>
                <a:cs typeface="TT Rounds Condensed Bold"/>
                <a:sym typeface="TT Rounds Condensed Bold"/>
                <a:hlinkClick r:id="rId5" tooltip="https://fiches.hotellerie-restauration.ac-versailles.fr/fiche/115"/>
              </a:rPr>
              <a:t>Roast chicken</a:t>
            </a:r>
          </a:p>
          <a:p>
            <a:pPr algn="l">
              <a:lnSpc>
                <a:spcPts val="2700"/>
              </a:lnSpc>
            </a:pPr>
            <a:r>
              <a:rPr lang="en-US" sz="3200" b="1" u="sng" spc="22" dirty="0">
                <a:solidFill>
                  <a:srgbClr val="382B1B"/>
                </a:solidFill>
                <a:latin typeface="TT Rounds Condensed Bold"/>
                <a:ea typeface="TT Rounds Condensed Bold"/>
                <a:cs typeface="TT Rounds Condensed Bold"/>
                <a:sym typeface="TT Rounds Condensed Bold"/>
                <a:hlinkClick r:id="rId6" tooltip="https://fiches.hotellerie-restauration.ac-versailles.fr/fiche/56"/>
              </a:rPr>
              <a:t>Gratin of potatoes</a:t>
            </a:r>
          </a:p>
          <a:p>
            <a:pPr algn="l">
              <a:lnSpc>
                <a:spcPts val="2700"/>
              </a:lnSpc>
            </a:pPr>
            <a:r>
              <a:rPr lang="en-US" sz="3200" b="1" u="sng" spc="22" dirty="0">
                <a:solidFill>
                  <a:srgbClr val="382B1B"/>
                </a:solidFill>
                <a:latin typeface="TT Rounds Condensed Bold"/>
                <a:ea typeface="TT Rounds Condensed Bold"/>
                <a:cs typeface="TT Rounds Condensed Bold"/>
                <a:sym typeface="TT Rounds Condensed Bold"/>
                <a:hlinkClick r:id="rId7" tooltip="https://fiches.hotellerie-restauration.ac-versailles.fr/fiche/46"/>
              </a:rPr>
              <a:t>Ratatouille</a:t>
            </a:r>
            <a:r>
              <a:rPr lang="en-US" sz="3200" b="1" spc="22" dirty="0">
                <a:solidFill>
                  <a:srgbClr val="382B1B"/>
                </a:solidFill>
                <a:latin typeface="TT Rounds Condensed Bold"/>
                <a:ea typeface="TT Rounds Condensed Bold"/>
                <a:cs typeface="TT Rounds Condensed Bold"/>
                <a:sym typeface="TT Rounds Condensed Bold"/>
              </a:rPr>
              <a:t> </a:t>
            </a:r>
          </a:p>
          <a:p>
            <a:pPr algn="l">
              <a:lnSpc>
                <a:spcPts val="2700"/>
              </a:lnSpc>
            </a:pPr>
            <a:r>
              <a:rPr lang="en-US" sz="3200" b="1" u="sng" spc="22" dirty="0">
                <a:solidFill>
                  <a:srgbClr val="382B1B"/>
                </a:solidFill>
                <a:latin typeface="TT Rounds Condensed Bold"/>
                <a:ea typeface="TT Rounds Condensed Bold"/>
                <a:cs typeface="TT Rounds Condensed Bold"/>
                <a:sym typeface="TT Rounds Condensed Bold"/>
                <a:hlinkClick r:id="rId8" tooltip="https://fiches.hotellerie-restauration.ac-versailles.fr/fiche/404"/>
              </a:rPr>
              <a:t>Lemon upside-down tart </a:t>
            </a:r>
          </a:p>
          <a:p>
            <a:pPr algn="l">
              <a:lnSpc>
                <a:spcPts val="2700"/>
              </a:lnSpc>
            </a:pPr>
            <a:endParaRPr lang="en-US" sz="2500" b="1" u="sng" spc="22" dirty="0">
              <a:solidFill>
                <a:srgbClr val="382B1B"/>
              </a:solidFill>
              <a:latin typeface="TT Rounds Condensed Bold"/>
              <a:ea typeface="TT Rounds Condensed Bold"/>
              <a:cs typeface="TT Rounds Condensed Bold"/>
              <a:sym typeface="TT Rounds Condensed Bold"/>
              <a:hlinkClick r:id="rId8" tooltip="https://fiches.hotellerie-restauration.ac-versailles.fr/fiche/404"/>
            </a:endParaRPr>
          </a:p>
        </p:txBody>
      </p:sp>
    </p:spTree>
    <p:extLst>
      <p:ext uri="{BB962C8B-B14F-4D97-AF65-F5344CB8AC3E}">
        <p14:creationId xmlns:p14="http://schemas.microsoft.com/office/powerpoint/2010/main" val="418666186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18541" y="1076325"/>
            <a:ext cx="16650918" cy="8348439"/>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Case study:</a:t>
            </a:r>
            <a:r>
              <a:rPr lang="en-US" sz="3600" spc="32" dirty="0">
                <a:solidFill>
                  <a:srgbClr val="382B1B"/>
                </a:solidFill>
                <a:latin typeface="TT Rounds Condensed"/>
                <a:ea typeface="TT Rounds Condensed"/>
                <a:cs typeface="TT Rounds Condensed"/>
                <a:sym typeface="TT Rounds Condensed"/>
              </a:rPr>
              <a:t>  Creating a typical French menu</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a:ea typeface="TT Rounds Condensed"/>
                <a:cs typeface="TT Rounds Condensed"/>
                <a:sym typeface="TT Rounds Condensed"/>
              </a:rPr>
              <a:t>Kitchen Data Sheet</a:t>
            </a:r>
          </a:p>
          <a:p>
            <a:pPr algn="l">
              <a:lnSpc>
                <a:spcPts val="3888"/>
              </a:lnSpc>
            </a:pPr>
            <a:endParaRPr lang="en-US" sz="3600" b="1"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a:ea typeface="TT Rounds Condensed"/>
                <a:cs typeface="TT Rounds Condensed"/>
                <a:sym typeface="TT Rounds Condensed"/>
              </a:rPr>
              <a:t>Dish: Ratatouille</a:t>
            </a:r>
          </a:p>
          <a:p>
            <a:pPr algn="l">
              <a:lnSpc>
                <a:spcPts val="3888"/>
              </a:lnSpc>
            </a:pPr>
            <a:r>
              <a:rPr lang="en-US" sz="3600" spc="32" dirty="0">
                <a:solidFill>
                  <a:srgbClr val="382B1B"/>
                </a:solidFill>
                <a:latin typeface="TT Rounds Condensed"/>
                <a:ea typeface="TT Rounds Condensed"/>
                <a:cs typeface="TT Rounds Condensed"/>
                <a:sym typeface="TT Rounds Condensed"/>
              </a:rPr>
              <a:t>- Ingredients:</a:t>
            </a:r>
          </a:p>
          <a:p>
            <a:pPr algn="l">
              <a:lnSpc>
                <a:spcPts val="3888"/>
              </a:lnSpc>
            </a:pPr>
            <a:r>
              <a:rPr lang="en-US" sz="3600" spc="32" dirty="0">
                <a:solidFill>
                  <a:srgbClr val="382B1B"/>
                </a:solidFill>
                <a:latin typeface="TT Rounds Condensed"/>
                <a:ea typeface="TT Rounds Condensed"/>
                <a:cs typeface="TT Rounds Condensed"/>
                <a:sym typeface="TT Rounds Condensed"/>
              </a:rPr>
              <a:t>  - Eggplant: 200g</a:t>
            </a:r>
          </a:p>
          <a:p>
            <a:pPr algn="l">
              <a:lnSpc>
                <a:spcPts val="3888"/>
              </a:lnSpc>
            </a:pPr>
            <a:r>
              <a:rPr lang="en-US" sz="3600" spc="32" dirty="0">
                <a:solidFill>
                  <a:srgbClr val="382B1B"/>
                </a:solidFill>
                <a:latin typeface="TT Rounds Condensed"/>
                <a:ea typeface="TT Rounds Condensed"/>
                <a:cs typeface="TT Rounds Condensed"/>
                <a:sym typeface="TT Rounds Condensed"/>
              </a:rPr>
              <a:t>  - Zucchini: 200g</a:t>
            </a:r>
          </a:p>
          <a:p>
            <a:pPr algn="l">
              <a:lnSpc>
                <a:spcPts val="3888"/>
              </a:lnSpc>
            </a:pPr>
            <a:r>
              <a:rPr lang="en-US" sz="3600" spc="32" dirty="0">
                <a:solidFill>
                  <a:srgbClr val="382B1B"/>
                </a:solidFill>
                <a:latin typeface="TT Rounds Condensed"/>
                <a:ea typeface="TT Rounds Condensed"/>
                <a:cs typeface="TT Rounds Condensed"/>
                <a:sym typeface="TT Rounds Condensed"/>
              </a:rPr>
              <a:t>  - Bell peppers: 200g</a:t>
            </a:r>
          </a:p>
          <a:p>
            <a:pPr algn="l">
              <a:lnSpc>
                <a:spcPts val="3888"/>
              </a:lnSpc>
            </a:pPr>
            <a:r>
              <a:rPr lang="en-US" sz="3600" spc="32" dirty="0">
                <a:solidFill>
                  <a:srgbClr val="382B1B"/>
                </a:solidFill>
                <a:latin typeface="TT Rounds Condensed"/>
                <a:ea typeface="TT Rounds Condensed"/>
                <a:cs typeface="TT Rounds Condensed"/>
                <a:sym typeface="TT Rounds Condensed"/>
              </a:rPr>
              <a:t>  - Tomatoes: 300g</a:t>
            </a:r>
          </a:p>
          <a:p>
            <a:pPr algn="l">
              <a:lnSpc>
                <a:spcPts val="3888"/>
              </a:lnSpc>
            </a:pPr>
            <a:r>
              <a:rPr lang="en-US" sz="3600" spc="32" dirty="0">
                <a:solidFill>
                  <a:srgbClr val="382B1B"/>
                </a:solidFill>
                <a:latin typeface="TT Rounds Condensed"/>
                <a:ea typeface="TT Rounds Condensed"/>
                <a:cs typeface="TT Rounds Condensed"/>
                <a:sym typeface="TT Rounds Condensed"/>
              </a:rPr>
              <a:t>  - Onion: 1 large</a:t>
            </a:r>
          </a:p>
          <a:p>
            <a:pPr algn="l">
              <a:lnSpc>
                <a:spcPts val="3888"/>
              </a:lnSpc>
            </a:pPr>
            <a:r>
              <a:rPr lang="en-US" sz="3600" spc="32" dirty="0">
                <a:solidFill>
                  <a:srgbClr val="382B1B"/>
                </a:solidFill>
                <a:latin typeface="TT Rounds Condensed"/>
                <a:ea typeface="TT Rounds Condensed"/>
                <a:cs typeface="TT Rounds Condensed"/>
                <a:sym typeface="TT Rounds Condensed"/>
              </a:rPr>
              <a:t>  - Garlic: 3 cloves</a:t>
            </a:r>
          </a:p>
          <a:p>
            <a:pPr algn="l">
              <a:lnSpc>
                <a:spcPts val="3888"/>
              </a:lnSpc>
            </a:pPr>
            <a:r>
              <a:rPr lang="en-US" sz="3600" spc="32" dirty="0">
                <a:solidFill>
                  <a:srgbClr val="382B1B"/>
                </a:solidFill>
                <a:latin typeface="TT Rounds Condensed"/>
                <a:ea typeface="TT Rounds Condensed"/>
                <a:cs typeface="TT Rounds Condensed"/>
                <a:sym typeface="TT Rounds Condensed"/>
              </a:rPr>
              <a:t>  - Olive oil: 50ml</a:t>
            </a:r>
          </a:p>
          <a:p>
            <a:pPr algn="l">
              <a:lnSpc>
                <a:spcPts val="3888"/>
              </a:lnSpc>
            </a:pPr>
            <a:r>
              <a:rPr lang="en-US" sz="3600" spc="32" dirty="0">
                <a:solidFill>
                  <a:srgbClr val="382B1B"/>
                </a:solidFill>
                <a:latin typeface="TT Rounds Condensed"/>
                <a:ea typeface="TT Rounds Condensed"/>
                <a:cs typeface="TT Rounds Condensed"/>
                <a:sym typeface="TT Rounds Condensed"/>
              </a:rPr>
              <a:t>  - Salt and pepper: to taste</a:t>
            </a:r>
          </a:p>
          <a:p>
            <a:pPr algn="l">
              <a:lnSpc>
                <a:spcPts val="3888"/>
              </a:lnSpc>
            </a:pPr>
            <a:r>
              <a:rPr lang="en-US" sz="3600" spc="32" dirty="0">
                <a:solidFill>
                  <a:srgbClr val="382B1B"/>
                </a:solidFill>
                <a:latin typeface="TT Rounds Condensed"/>
                <a:ea typeface="TT Rounds Condensed"/>
                <a:cs typeface="TT Rounds Condensed"/>
                <a:sym typeface="TT Rounds Condensed"/>
              </a:rPr>
              <a:t>  - Fresh basil: for garnish</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2700"/>
              </a:lnSpc>
            </a:pPr>
            <a:endParaRPr lang="en-US" sz="2500" b="1" u="sng" spc="22" dirty="0">
              <a:solidFill>
                <a:srgbClr val="382B1B"/>
              </a:solidFill>
              <a:latin typeface="TT Rounds Condensed Bold"/>
              <a:ea typeface="TT Rounds Condensed Bold"/>
              <a:cs typeface="TT Rounds Condensed Bold"/>
              <a:sym typeface="TT Rounds Condensed Bold"/>
              <a:hlinkClick r:id="rId3" tooltip="https://fiches.hotellerie-restauration.ac-versailles.fr/fiche/404"/>
            </a:endParaRPr>
          </a:p>
        </p:txBody>
      </p:sp>
    </p:spTree>
    <p:extLst>
      <p:ext uri="{BB962C8B-B14F-4D97-AF65-F5344CB8AC3E}">
        <p14:creationId xmlns:p14="http://schemas.microsoft.com/office/powerpoint/2010/main" val="12350362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18541" y="1076325"/>
            <a:ext cx="16650918" cy="9348713"/>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Case study:</a:t>
            </a:r>
            <a:r>
              <a:rPr lang="en-US" sz="3600" spc="32" dirty="0">
                <a:solidFill>
                  <a:srgbClr val="382B1B"/>
                </a:solidFill>
                <a:latin typeface="TT Rounds Condensed"/>
                <a:ea typeface="TT Rounds Condensed"/>
                <a:cs typeface="TT Rounds Condensed"/>
                <a:sym typeface="TT Rounds Condensed"/>
              </a:rPr>
              <a:t> </a:t>
            </a:r>
          </a:p>
          <a:p>
            <a:pPr algn="l">
              <a:lnSpc>
                <a:spcPts val="3888"/>
              </a:lnSpc>
            </a:pPr>
            <a:r>
              <a:rPr lang="en-US" sz="3600" spc="32" dirty="0">
                <a:solidFill>
                  <a:srgbClr val="382B1B"/>
                </a:solidFill>
                <a:latin typeface="TT Rounds Condensed"/>
                <a:ea typeface="TT Rounds Condensed"/>
                <a:cs typeface="TT Rounds Condensed"/>
                <a:sym typeface="TT Rounds Condensed"/>
              </a:rPr>
              <a:t>Creating a typical French menu</a:t>
            </a:r>
          </a:p>
          <a:p>
            <a:pPr algn="l">
              <a:lnSpc>
                <a:spcPts val="3888"/>
              </a:lnSpc>
            </a:pPr>
            <a:r>
              <a:rPr lang="en-US" sz="3600" b="1" spc="32" dirty="0">
                <a:solidFill>
                  <a:srgbClr val="382B1B"/>
                </a:solidFill>
                <a:latin typeface="TT Rounds Condensed"/>
                <a:ea typeface="TT Rounds Condensed"/>
                <a:cs typeface="TT Rounds Condensed"/>
                <a:sym typeface="TT Rounds Condensed"/>
              </a:rPr>
              <a:t>Kitchen Data Sheet</a:t>
            </a:r>
          </a:p>
          <a:p>
            <a:pPr algn="l">
              <a:lnSpc>
                <a:spcPts val="3888"/>
              </a:lnSpc>
            </a:pPr>
            <a:endParaRPr lang="en-US" sz="3600" b="1"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a:ea typeface="TT Rounds Condensed"/>
                <a:cs typeface="TT Rounds Condensed"/>
                <a:sym typeface="TT Rounds Condensed"/>
              </a:rPr>
              <a:t>Preparation Steps:</a:t>
            </a:r>
          </a:p>
          <a:p>
            <a:pPr algn="l">
              <a:lnSpc>
                <a:spcPts val="3888"/>
              </a:lnSpc>
            </a:pPr>
            <a:r>
              <a:rPr lang="en-US" sz="3600" spc="32" dirty="0">
                <a:solidFill>
                  <a:srgbClr val="382B1B"/>
                </a:solidFill>
                <a:latin typeface="TT Rounds Condensed"/>
                <a:ea typeface="TT Rounds Condensed"/>
                <a:cs typeface="TT Rounds Condensed"/>
                <a:sym typeface="TT Rounds Condensed"/>
              </a:rPr>
              <a:t>  1. Slice the eggplant, zucchini, and bell peppers into thin strips.</a:t>
            </a:r>
          </a:p>
          <a:p>
            <a:pPr algn="l">
              <a:lnSpc>
                <a:spcPts val="3888"/>
              </a:lnSpc>
            </a:pPr>
            <a:r>
              <a:rPr lang="en-US" sz="3600" spc="32" dirty="0">
                <a:solidFill>
                  <a:srgbClr val="382B1B"/>
                </a:solidFill>
                <a:latin typeface="TT Rounds Condensed"/>
                <a:ea typeface="TT Rounds Condensed"/>
                <a:cs typeface="TT Rounds Condensed"/>
                <a:sym typeface="TT Rounds Condensed"/>
              </a:rPr>
              <a:t>  2. Dice the tomatoes and onion.</a:t>
            </a:r>
          </a:p>
          <a:p>
            <a:pPr algn="l">
              <a:lnSpc>
                <a:spcPts val="3888"/>
              </a:lnSpc>
            </a:pPr>
            <a:r>
              <a:rPr lang="en-US" sz="3600" spc="32" dirty="0">
                <a:solidFill>
                  <a:srgbClr val="382B1B"/>
                </a:solidFill>
                <a:latin typeface="TT Rounds Condensed"/>
                <a:ea typeface="TT Rounds Condensed"/>
                <a:cs typeface="TT Rounds Condensed"/>
                <a:sym typeface="TT Rounds Condensed"/>
              </a:rPr>
              <a:t>  3. Mince the garlic.</a:t>
            </a:r>
          </a:p>
          <a:p>
            <a:pPr algn="l">
              <a:lnSpc>
                <a:spcPts val="3888"/>
              </a:lnSpc>
            </a:pPr>
            <a:r>
              <a:rPr lang="en-US" sz="3600" spc="32" dirty="0">
                <a:solidFill>
                  <a:srgbClr val="382B1B"/>
                </a:solidFill>
                <a:latin typeface="TT Rounds Condensed"/>
                <a:ea typeface="TT Rounds Condensed"/>
                <a:cs typeface="TT Rounds Condensed"/>
                <a:sym typeface="TT Rounds Condensed"/>
              </a:rPr>
              <a:t>  4. Sauté the onion and garlic in olive oil until translucent.</a:t>
            </a:r>
          </a:p>
          <a:p>
            <a:pPr algn="l">
              <a:lnSpc>
                <a:spcPts val="3888"/>
              </a:lnSpc>
            </a:pPr>
            <a:r>
              <a:rPr lang="en-US" sz="3600" spc="32" dirty="0">
                <a:solidFill>
                  <a:srgbClr val="382B1B"/>
                </a:solidFill>
                <a:latin typeface="TT Rounds Condensed"/>
                <a:ea typeface="TT Rounds Condensed"/>
                <a:cs typeface="TT Rounds Condensed"/>
                <a:sym typeface="TT Rounds Condensed"/>
              </a:rPr>
              <a:t>  5. Add the eggplant, zucchini, and bell peppers, and cook until tender.</a:t>
            </a:r>
          </a:p>
          <a:p>
            <a:pPr algn="l">
              <a:lnSpc>
                <a:spcPts val="3888"/>
              </a:lnSpc>
            </a:pPr>
            <a:r>
              <a:rPr lang="en-US" sz="3600" spc="32" dirty="0">
                <a:solidFill>
                  <a:srgbClr val="382B1B"/>
                </a:solidFill>
                <a:latin typeface="TT Rounds Condensed"/>
                <a:ea typeface="TT Rounds Condensed"/>
                <a:cs typeface="TT Rounds Condensed"/>
                <a:sym typeface="TT Rounds Condensed"/>
              </a:rPr>
              <a:t>  6. Add the tomatoes and cook for another 10 minutes.</a:t>
            </a:r>
          </a:p>
          <a:p>
            <a:pPr algn="l">
              <a:lnSpc>
                <a:spcPts val="3888"/>
              </a:lnSpc>
            </a:pPr>
            <a:r>
              <a:rPr lang="en-US" sz="3600" spc="32" dirty="0">
                <a:solidFill>
                  <a:srgbClr val="382B1B"/>
                </a:solidFill>
                <a:latin typeface="TT Rounds Condensed"/>
                <a:ea typeface="TT Rounds Condensed"/>
                <a:cs typeface="TT Rounds Condensed"/>
                <a:sym typeface="TT Rounds Condensed"/>
              </a:rPr>
              <a:t>  7. Season with salt and pepper.</a:t>
            </a:r>
          </a:p>
          <a:p>
            <a:pPr algn="l">
              <a:lnSpc>
                <a:spcPts val="3888"/>
              </a:lnSpc>
            </a:pPr>
            <a:r>
              <a:rPr lang="en-US" sz="3600" spc="32" dirty="0">
                <a:solidFill>
                  <a:srgbClr val="382B1B"/>
                </a:solidFill>
                <a:latin typeface="TT Rounds Condensed"/>
                <a:ea typeface="TT Rounds Condensed"/>
                <a:cs typeface="TT Rounds Condensed"/>
                <a:sym typeface="TT Rounds Condensed"/>
              </a:rPr>
              <a:t>  8. Garnish with fresh basil before serving.</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spc="32" dirty="0">
                <a:solidFill>
                  <a:srgbClr val="382B1B"/>
                </a:solidFill>
                <a:latin typeface="TT Rounds Condensed"/>
                <a:ea typeface="TT Rounds Condensed"/>
                <a:cs typeface="TT Rounds Condensed"/>
                <a:sym typeface="TT Rounds Condensed"/>
              </a:rPr>
              <a:t>- </a:t>
            </a:r>
            <a:r>
              <a:rPr lang="en-US" sz="3600" b="1" spc="32" dirty="0">
                <a:solidFill>
                  <a:srgbClr val="382B1B"/>
                </a:solidFill>
                <a:latin typeface="TT Rounds Condensed"/>
                <a:ea typeface="TT Rounds Condensed"/>
                <a:cs typeface="TT Rounds Condensed"/>
                <a:sym typeface="TT Rounds Condensed"/>
              </a:rPr>
              <a:t>Cooking Method: </a:t>
            </a:r>
            <a:r>
              <a:rPr lang="en-US" sz="3600" spc="32" dirty="0">
                <a:solidFill>
                  <a:srgbClr val="382B1B"/>
                </a:solidFill>
                <a:latin typeface="TT Rounds Condensed"/>
                <a:ea typeface="TT Rounds Condensed"/>
                <a:cs typeface="TT Rounds Condensed"/>
                <a:sym typeface="TT Rounds Condensed"/>
              </a:rPr>
              <a:t>Sautéing and simmering</a:t>
            </a:r>
          </a:p>
          <a:p>
            <a:pPr algn="l">
              <a:lnSpc>
                <a:spcPts val="3888"/>
              </a:lnSpc>
            </a:pPr>
            <a:r>
              <a:rPr lang="en-US" sz="3600" spc="32" dirty="0">
                <a:solidFill>
                  <a:srgbClr val="382B1B"/>
                </a:solidFill>
                <a:latin typeface="TT Rounds Condensed"/>
                <a:ea typeface="TT Rounds Condensed"/>
                <a:cs typeface="TT Rounds Condensed"/>
                <a:sym typeface="TT Rounds Condensed"/>
              </a:rPr>
              <a:t>- </a:t>
            </a:r>
            <a:r>
              <a:rPr lang="en-US" sz="3600" b="1" spc="32" dirty="0">
                <a:solidFill>
                  <a:srgbClr val="382B1B"/>
                </a:solidFill>
                <a:latin typeface="TT Rounds Condensed"/>
                <a:ea typeface="TT Rounds Condensed"/>
                <a:cs typeface="TT Rounds Condensed"/>
                <a:sym typeface="TT Rounds Condensed"/>
              </a:rPr>
              <a:t>Cooking Time: </a:t>
            </a:r>
            <a:r>
              <a:rPr lang="en-US" sz="3600" spc="32" dirty="0">
                <a:solidFill>
                  <a:srgbClr val="382B1B"/>
                </a:solidFill>
                <a:latin typeface="TT Rounds Condensed"/>
                <a:ea typeface="TT Rounds Condensed"/>
                <a:cs typeface="TT Rounds Condensed"/>
                <a:sym typeface="TT Rounds Condensed"/>
              </a:rPr>
              <a:t>30 minutes</a:t>
            </a:r>
          </a:p>
          <a:p>
            <a:pPr algn="l">
              <a:lnSpc>
                <a:spcPts val="3888"/>
              </a:lnSpc>
            </a:pPr>
            <a:r>
              <a:rPr lang="en-US" sz="3600" spc="32" dirty="0">
                <a:solidFill>
                  <a:srgbClr val="382B1B"/>
                </a:solidFill>
                <a:latin typeface="TT Rounds Condensed"/>
                <a:ea typeface="TT Rounds Condensed"/>
                <a:cs typeface="TT Rounds Condensed"/>
                <a:sym typeface="TT Rounds Condensed"/>
              </a:rPr>
              <a:t>- </a:t>
            </a:r>
            <a:r>
              <a:rPr lang="en-US" sz="3600" b="1" spc="32" dirty="0">
                <a:solidFill>
                  <a:srgbClr val="382B1B"/>
                </a:solidFill>
                <a:latin typeface="TT Rounds Condensed"/>
                <a:ea typeface="TT Rounds Condensed"/>
                <a:cs typeface="TT Rounds Condensed"/>
                <a:sym typeface="TT Rounds Condensed"/>
              </a:rPr>
              <a:t>Portion Size: </a:t>
            </a:r>
            <a:r>
              <a:rPr lang="en-US" sz="3600" spc="32" dirty="0">
                <a:solidFill>
                  <a:srgbClr val="382B1B"/>
                </a:solidFill>
                <a:latin typeface="TT Rounds Condensed"/>
                <a:ea typeface="TT Rounds Condensed"/>
                <a:cs typeface="TT Rounds Condensed"/>
                <a:sym typeface="TT Rounds Condensed"/>
              </a:rPr>
              <a:t>Serves 4</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2700"/>
              </a:lnSpc>
            </a:pPr>
            <a:endParaRPr lang="en-US" sz="2500" b="1" u="sng" spc="22" dirty="0">
              <a:solidFill>
                <a:srgbClr val="382B1B"/>
              </a:solidFill>
              <a:latin typeface="TT Rounds Condensed Bold"/>
              <a:ea typeface="TT Rounds Condensed Bold"/>
              <a:cs typeface="TT Rounds Condensed Bold"/>
              <a:sym typeface="TT Rounds Condensed Bold"/>
              <a:hlinkClick r:id="rId3" tooltip="https://fiches.hotellerie-restauration.ac-versailles.fr/fiche/404"/>
            </a:endParaRPr>
          </a:p>
        </p:txBody>
      </p:sp>
    </p:spTree>
    <p:extLst>
      <p:ext uri="{BB962C8B-B14F-4D97-AF65-F5344CB8AC3E}">
        <p14:creationId xmlns:p14="http://schemas.microsoft.com/office/powerpoint/2010/main" val="42809325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7001917"/>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Day 2: Preparation Terms and Techniques, Utensils, and Equipment</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1. What is the main function of proteins in the diet?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Source of energy</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Tissue repair</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Regulation of bodily processes</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Formation of bones and teeth</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2. Which cooking method involves cooking quickly over high heat with a little fat?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Roasting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Braising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Sautéing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Poaching</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Quiz</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7364661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6501780"/>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Day 2: Preparation Terms and Techniques, Utensils, and Equipment</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3. Which utensil is used for precise measurement of ingredients, especially in baking?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Silicone spatula</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Kitchen scale</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Whisk</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Paring knife</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4. What is the purpose of blanching vegetables?</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To cook them thoroughly</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To soften them</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To preserve their color and texture</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To add flavor</a:t>
            </a: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Quiz</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27875409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grpSp>
        <p:nvGrpSpPr>
          <p:cNvPr id="3" name="Group 3"/>
          <p:cNvGrpSpPr/>
          <p:nvPr/>
        </p:nvGrpSpPr>
        <p:grpSpPr>
          <a:xfrm rot="4220027">
            <a:off x="-813105" y="-6503757"/>
            <a:ext cx="15496457" cy="15978039"/>
            <a:chOff x="0" y="0"/>
            <a:chExt cx="20661942" cy="21304052"/>
          </a:xfrm>
        </p:grpSpPr>
        <p:sp>
          <p:nvSpPr>
            <p:cNvPr id="4" name="Freeform 4"/>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D49D6B"/>
            </a:solidFill>
          </p:spPr>
          <p:txBody>
            <a:bodyPr/>
            <a:lstStyle/>
            <a:p>
              <a:endParaRPr lang="fr-FR"/>
            </a:p>
          </p:txBody>
        </p:sp>
      </p:grpSp>
      <p:grpSp>
        <p:nvGrpSpPr>
          <p:cNvPr id="5" name="Group 5"/>
          <p:cNvGrpSpPr/>
          <p:nvPr/>
        </p:nvGrpSpPr>
        <p:grpSpPr>
          <a:xfrm>
            <a:off x="-4020693" y="-9152968"/>
            <a:ext cx="24222254" cy="9152970"/>
            <a:chOff x="0" y="0"/>
            <a:chExt cx="32296338" cy="12203960"/>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txBody>
            <a:bodyPr/>
            <a:lstStyle/>
            <a:p>
              <a:endParaRPr lang="fr-FR"/>
            </a:p>
          </p:txBody>
        </p:sp>
      </p:grpSp>
      <p:grpSp>
        <p:nvGrpSpPr>
          <p:cNvPr id="7" name="Group 7"/>
          <p:cNvGrpSpPr/>
          <p:nvPr/>
        </p:nvGrpSpPr>
        <p:grpSpPr>
          <a:xfrm>
            <a:off x="-5506732" y="10286998"/>
            <a:ext cx="24222254" cy="3289541"/>
            <a:chOff x="0" y="0"/>
            <a:chExt cx="32296338" cy="4386054"/>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txBody>
            <a:bodyPr/>
            <a:lstStyle/>
            <a:p>
              <a:endParaRPr lang="fr-FR"/>
            </a:p>
          </p:txBody>
        </p:sp>
      </p:grpSp>
      <p:grpSp>
        <p:nvGrpSpPr>
          <p:cNvPr id="9" name="Group 9"/>
          <p:cNvGrpSpPr/>
          <p:nvPr/>
        </p:nvGrpSpPr>
        <p:grpSpPr>
          <a:xfrm>
            <a:off x="-4481700" y="-1211763"/>
            <a:ext cx="4481700" cy="17113854"/>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a:p>
          </p:txBody>
        </p:sp>
      </p:grpSp>
      <p:sp>
        <p:nvSpPr>
          <p:cNvPr id="11" name="TextBox 11"/>
          <p:cNvSpPr txBox="1"/>
          <p:nvPr/>
        </p:nvSpPr>
        <p:spPr>
          <a:xfrm>
            <a:off x="1251720" y="1361644"/>
            <a:ext cx="10581359" cy="4859655"/>
          </a:xfrm>
          <a:prstGeom prst="rect">
            <a:avLst/>
          </a:prstGeom>
        </p:spPr>
        <p:txBody>
          <a:bodyPr lIns="0" tIns="0" rIns="0" bIns="0" rtlCol="0" anchor="t">
            <a:spAutoFit/>
          </a:bodyPr>
          <a:lstStyle/>
          <a:p>
            <a:pPr algn="ctr">
              <a:lnSpc>
                <a:spcPts val="37260"/>
              </a:lnSpc>
            </a:pPr>
            <a:r>
              <a:rPr lang="en-US" sz="34500" spc="322">
                <a:solidFill>
                  <a:srgbClr val="977461"/>
                </a:solidFill>
                <a:latin typeface="TT Rounds Condensed"/>
                <a:ea typeface="TT Rounds Condensed"/>
                <a:cs typeface="TT Rounds Condensed"/>
                <a:sym typeface="TT Rounds Condensed"/>
              </a:rPr>
              <a:t>DAY1</a:t>
            </a:r>
          </a:p>
        </p:txBody>
      </p:sp>
      <p:sp>
        <p:nvSpPr>
          <p:cNvPr id="12" name="TextBox 12"/>
          <p:cNvSpPr txBox="1"/>
          <p:nvPr/>
        </p:nvSpPr>
        <p:spPr>
          <a:xfrm>
            <a:off x="1313715" y="3866769"/>
            <a:ext cx="10581358" cy="2610612"/>
          </a:xfrm>
          <a:prstGeom prst="rect">
            <a:avLst/>
          </a:prstGeom>
        </p:spPr>
        <p:txBody>
          <a:bodyPr lIns="0" tIns="0" rIns="0" bIns="0" rtlCol="0" anchor="t">
            <a:spAutoFit/>
          </a:bodyPr>
          <a:lstStyle/>
          <a:p>
            <a:pPr algn="ctr">
              <a:lnSpc>
                <a:spcPts val="6804"/>
              </a:lnSpc>
            </a:pPr>
            <a:r>
              <a:rPr lang="en-US" sz="6300" b="1" spc="58">
                <a:solidFill>
                  <a:srgbClr val="FFFFFF"/>
                </a:solidFill>
                <a:latin typeface="TT Rounds Condensed Bold"/>
                <a:ea typeface="TT Rounds Condensed Bold"/>
                <a:cs typeface="TT Rounds Condensed Bold"/>
                <a:sym typeface="TT Rounds Condensed Bold"/>
              </a:rPr>
              <a:t>Basic hygiene, safety, maintenance and organization in the kitchen</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4501232"/>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Day 2: Preparation Terms and Techniques, Utensils, and Equipment</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5. What is the term for cutting vegetables into small, regular cubes about 2 mm square?</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Julienne</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a:t>
            </a:r>
            <a:r>
              <a:rPr lang="en-US" sz="3600" b="1" spc="32" dirty="0" err="1">
                <a:solidFill>
                  <a:srgbClr val="382B1B"/>
                </a:solidFill>
                <a:latin typeface="TT Rounds Condensed Bold"/>
                <a:ea typeface="TT Rounds Condensed Bold"/>
                <a:cs typeface="TT Rounds Condensed Bold"/>
                <a:sym typeface="TT Rounds Condensed Bold"/>
              </a:rPr>
              <a:t>Brunoise</a:t>
            </a: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Chopping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Slicing</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Quiz</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205769478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6501780"/>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Day 2: Preparation Terms and Techniques, Utensils, and Equipment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1. What is the main function of proteins in the diet?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Tissue repair</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2. Which cooking method involves cooking quickly over high heat with a little fat?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Sautéing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3. Which utensil is used for precise measurement of ingredients, especially in baking?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Kitchen scale</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4. What is the purpose of blanching vegetables?</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To preserve their color and texture</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5. What is the term for cutting vegetables into small, regular cubes about 2 mm square?</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a:t>
            </a:r>
            <a:r>
              <a:rPr lang="en-US" sz="3600" b="1" spc="32" dirty="0" err="1">
                <a:solidFill>
                  <a:srgbClr val="382B1B"/>
                </a:solidFill>
                <a:latin typeface="TT Rounds Condensed Bold"/>
                <a:ea typeface="TT Rounds Condensed Bold"/>
                <a:cs typeface="TT Rounds Condensed Bold"/>
                <a:sym typeface="TT Rounds Condensed Bold"/>
              </a:rPr>
              <a:t>Brunoise</a:t>
            </a: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Answers</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304684986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grpSp>
        <p:nvGrpSpPr>
          <p:cNvPr id="3" name="Group 3"/>
          <p:cNvGrpSpPr/>
          <p:nvPr/>
        </p:nvGrpSpPr>
        <p:grpSpPr>
          <a:xfrm rot="4220027">
            <a:off x="-813105" y="-6503757"/>
            <a:ext cx="15496457" cy="15978039"/>
            <a:chOff x="0" y="0"/>
            <a:chExt cx="20661942" cy="21304052"/>
          </a:xfrm>
        </p:grpSpPr>
        <p:sp>
          <p:nvSpPr>
            <p:cNvPr id="4" name="Freeform 4"/>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84BFA4"/>
            </a:solidFill>
          </p:spPr>
          <p:txBody>
            <a:bodyPr/>
            <a:lstStyle/>
            <a:p>
              <a:endParaRPr lang="fr-FR"/>
            </a:p>
          </p:txBody>
        </p:sp>
      </p:grpSp>
      <p:grpSp>
        <p:nvGrpSpPr>
          <p:cNvPr id="5" name="Group 5"/>
          <p:cNvGrpSpPr/>
          <p:nvPr/>
        </p:nvGrpSpPr>
        <p:grpSpPr>
          <a:xfrm>
            <a:off x="-4020693" y="-9152968"/>
            <a:ext cx="24222254" cy="9152970"/>
            <a:chOff x="0" y="0"/>
            <a:chExt cx="32296338" cy="12203960"/>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txBody>
            <a:bodyPr/>
            <a:lstStyle/>
            <a:p>
              <a:endParaRPr lang="fr-FR"/>
            </a:p>
          </p:txBody>
        </p:sp>
      </p:grpSp>
      <p:grpSp>
        <p:nvGrpSpPr>
          <p:cNvPr id="7" name="Group 7"/>
          <p:cNvGrpSpPr/>
          <p:nvPr/>
        </p:nvGrpSpPr>
        <p:grpSpPr>
          <a:xfrm>
            <a:off x="-5506732" y="10286998"/>
            <a:ext cx="24222254" cy="3289541"/>
            <a:chOff x="0" y="0"/>
            <a:chExt cx="32296338" cy="4386054"/>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txBody>
            <a:bodyPr/>
            <a:lstStyle/>
            <a:p>
              <a:endParaRPr lang="fr-FR"/>
            </a:p>
          </p:txBody>
        </p:sp>
      </p:grpSp>
      <p:grpSp>
        <p:nvGrpSpPr>
          <p:cNvPr id="9" name="Group 9"/>
          <p:cNvGrpSpPr/>
          <p:nvPr/>
        </p:nvGrpSpPr>
        <p:grpSpPr>
          <a:xfrm>
            <a:off x="-4481700" y="-1211763"/>
            <a:ext cx="4481700" cy="17113854"/>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a:p>
          </p:txBody>
        </p:sp>
      </p:grpSp>
      <p:sp>
        <p:nvSpPr>
          <p:cNvPr id="11" name="TextBox 11"/>
          <p:cNvSpPr txBox="1"/>
          <p:nvPr/>
        </p:nvSpPr>
        <p:spPr>
          <a:xfrm>
            <a:off x="1251720" y="1361644"/>
            <a:ext cx="10581359" cy="4859655"/>
          </a:xfrm>
          <a:prstGeom prst="rect">
            <a:avLst/>
          </a:prstGeom>
        </p:spPr>
        <p:txBody>
          <a:bodyPr lIns="0" tIns="0" rIns="0" bIns="0" rtlCol="0" anchor="t">
            <a:spAutoFit/>
          </a:bodyPr>
          <a:lstStyle/>
          <a:p>
            <a:pPr algn="ctr">
              <a:lnSpc>
                <a:spcPts val="37260"/>
              </a:lnSpc>
            </a:pPr>
            <a:r>
              <a:rPr lang="en-US" sz="34500" spc="322">
                <a:solidFill>
                  <a:srgbClr val="94C7B0"/>
                </a:solidFill>
                <a:latin typeface="TT Rounds Condensed"/>
                <a:ea typeface="TT Rounds Condensed"/>
                <a:cs typeface="TT Rounds Condensed"/>
                <a:sym typeface="TT Rounds Condensed"/>
              </a:rPr>
              <a:t>DAY3</a:t>
            </a:r>
          </a:p>
        </p:txBody>
      </p:sp>
      <p:sp>
        <p:nvSpPr>
          <p:cNvPr id="12" name="TextBox 12"/>
          <p:cNvSpPr txBox="1"/>
          <p:nvPr/>
        </p:nvSpPr>
        <p:spPr>
          <a:xfrm>
            <a:off x="1313715" y="4156999"/>
            <a:ext cx="10581358" cy="1753362"/>
          </a:xfrm>
          <a:prstGeom prst="rect">
            <a:avLst/>
          </a:prstGeom>
        </p:spPr>
        <p:txBody>
          <a:bodyPr lIns="0" tIns="0" rIns="0" bIns="0" rtlCol="0" anchor="t">
            <a:spAutoFit/>
          </a:bodyPr>
          <a:lstStyle/>
          <a:p>
            <a:pPr algn="ctr">
              <a:lnSpc>
                <a:spcPts val="6804"/>
              </a:lnSpc>
            </a:pPr>
            <a:r>
              <a:rPr lang="en-US" sz="6300" b="1" spc="56">
                <a:solidFill>
                  <a:srgbClr val="FFFFFF"/>
                </a:solidFill>
                <a:latin typeface="TT Rounds Condensed Bold"/>
                <a:ea typeface="TT Rounds Condensed Bold"/>
                <a:cs typeface="TT Rounds Condensed Bold"/>
                <a:sym typeface="TT Rounds Condensed Bold"/>
              </a:rPr>
              <a:t>Culinary identity</a:t>
            </a:r>
          </a:p>
          <a:p>
            <a:pPr algn="ctr">
              <a:lnSpc>
                <a:spcPts val="6804"/>
              </a:lnSpc>
            </a:pPr>
            <a:endParaRPr lang="en-US" sz="6300" b="1" spc="56">
              <a:solidFill>
                <a:srgbClr val="FFFFFF"/>
              </a:solidFill>
              <a:latin typeface="TT Rounds Condensed Bold"/>
              <a:ea typeface="TT Rounds Condensed Bold"/>
              <a:cs typeface="TT Rounds Condensed Bold"/>
              <a:sym typeface="TT Rounds Condensed Bold"/>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grpSp>
        <p:nvGrpSpPr>
          <p:cNvPr id="3" name="Group 3"/>
          <p:cNvGrpSpPr/>
          <p:nvPr/>
        </p:nvGrpSpPr>
        <p:grpSpPr>
          <a:xfrm>
            <a:off x="10520928" y="-2250609"/>
            <a:ext cx="8479448" cy="8742964"/>
            <a:chOff x="0" y="0"/>
            <a:chExt cx="11305930" cy="11657286"/>
          </a:xfrm>
        </p:grpSpPr>
        <p:sp>
          <p:nvSpPr>
            <p:cNvPr id="4" name="Freeform 4"/>
            <p:cNvSpPr/>
            <p:nvPr/>
          </p:nvSpPr>
          <p:spPr>
            <a:xfrm>
              <a:off x="-503301" y="-190881"/>
              <a:ext cx="12573000" cy="12318619"/>
            </a:xfrm>
            <a:custGeom>
              <a:avLst/>
              <a:gdLst/>
              <a:ahLst/>
              <a:cxnLst/>
              <a:rect l="l" t="t" r="r" b="b"/>
              <a:pathLst>
                <a:path w="12573000" h="12318619">
                  <a:moveTo>
                    <a:pt x="7349236" y="464058"/>
                  </a:moveTo>
                  <a:cubicBezTo>
                    <a:pt x="5845048" y="14986"/>
                    <a:pt x="4273423" y="0"/>
                    <a:pt x="3075940" y="1347089"/>
                  </a:cubicBezTo>
                  <a:cubicBezTo>
                    <a:pt x="1915922" y="2649347"/>
                    <a:pt x="800862" y="4752340"/>
                    <a:pt x="561340" y="6488684"/>
                  </a:cubicBezTo>
                  <a:cubicBezTo>
                    <a:pt x="0" y="10537444"/>
                    <a:pt x="3607308" y="12318619"/>
                    <a:pt x="7251954" y="11742420"/>
                  </a:cubicBezTo>
                  <a:cubicBezTo>
                    <a:pt x="10806811" y="11181080"/>
                    <a:pt x="12573000" y="6518529"/>
                    <a:pt x="11495405" y="3195701"/>
                  </a:cubicBezTo>
                  <a:cubicBezTo>
                    <a:pt x="11173587" y="2192909"/>
                    <a:pt x="10238105" y="1721358"/>
                    <a:pt x="9354948" y="1287272"/>
                  </a:cubicBezTo>
                  <a:cubicBezTo>
                    <a:pt x="8718804" y="972947"/>
                    <a:pt x="8045196" y="673608"/>
                    <a:pt x="7349237" y="464058"/>
                  </a:cubicBezTo>
                  <a:close/>
                </a:path>
              </a:pathLst>
            </a:custGeom>
            <a:solidFill>
              <a:srgbClr val="B6D1E1"/>
            </a:solidFill>
          </p:spPr>
          <p:txBody>
            <a:bodyPr/>
            <a:lstStyle/>
            <a:p>
              <a:endParaRPr lang="fr-FR"/>
            </a:p>
          </p:txBody>
        </p:sp>
      </p:grpSp>
      <p:grpSp>
        <p:nvGrpSpPr>
          <p:cNvPr id="5" name="Group 5"/>
          <p:cNvGrpSpPr/>
          <p:nvPr/>
        </p:nvGrpSpPr>
        <p:grpSpPr>
          <a:xfrm>
            <a:off x="18288000" y="-69468"/>
            <a:ext cx="4255293" cy="17013080"/>
            <a:chOff x="0" y="0"/>
            <a:chExt cx="5673724" cy="22684106"/>
          </a:xfrm>
        </p:grpSpPr>
        <p:sp>
          <p:nvSpPr>
            <p:cNvPr id="6" name="Freeform 6"/>
            <p:cNvSpPr/>
            <p:nvPr/>
          </p:nvSpPr>
          <p:spPr>
            <a:xfrm>
              <a:off x="0" y="0"/>
              <a:ext cx="5673725" cy="22684105"/>
            </a:xfrm>
            <a:custGeom>
              <a:avLst/>
              <a:gdLst/>
              <a:ahLst/>
              <a:cxnLst/>
              <a:rect l="l" t="t" r="r" b="b"/>
              <a:pathLst>
                <a:path w="5673725" h="22684105">
                  <a:moveTo>
                    <a:pt x="0" y="0"/>
                  </a:moveTo>
                  <a:lnTo>
                    <a:pt x="5673725" y="0"/>
                  </a:lnTo>
                  <a:lnTo>
                    <a:pt x="5673725" y="22684105"/>
                  </a:lnTo>
                  <a:lnTo>
                    <a:pt x="0" y="22684105"/>
                  </a:lnTo>
                  <a:close/>
                </a:path>
              </a:pathLst>
            </a:custGeom>
            <a:solidFill>
              <a:srgbClr val="ECECEC"/>
            </a:solidFill>
          </p:spPr>
          <p:txBody>
            <a:bodyPr/>
            <a:lstStyle/>
            <a:p>
              <a:endParaRPr lang="fr-FR"/>
            </a:p>
          </p:txBody>
        </p:sp>
      </p:grpSp>
      <p:grpSp>
        <p:nvGrpSpPr>
          <p:cNvPr id="7" name="Group 7"/>
          <p:cNvGrpSpPr/>
          <p:nvPr/>
        </p:nvGrpSpPr>
        <p:grpSpPr>
          <a:xfrm>
            <a:off x="-1661934" y="-2805023"/>
            <a:ext cx="21361288" cy="2805024"/>
            <a:chOff x="0" y="0"/>
            <a:chExt cx="28481718" cy="3740032"/>
          </a:xfrm>
        </p:grpSpPr>
        <p:sp>
          <p:nvSpPr>
            <p:cNvPr id="8" name="Freeform 8"/>
            <p:cNvSpPr/>
            <p:nvPr/>
          </p:nvSpPr>
          <p:spPr>
            <a:xfrm>
              <a:off x="0" y="0"/>
              <a:ext cx="28481654" cy="3740023"/>
            </a:xfrm>
            <a:custGeom>
              <a:avLst/>
              <a:gdLst/>
              <a:ahLst/>
              <a:cxnLst/>
              <a:rect l="l" t="t" r="r" b="b"/>
              <a:pathLst>
                <a:path w="28481654" h="3740023">
                  <a:moveTo>
                    <a:pt x="0" y="0"/>
                  </a:moveTo>
                  <a:lnTo>
                    <a:pt x="28481654" y="0"/>
                  </a:lnTo>
                  <a:lnTo>
                    <a:pt x="28481654" y="3740023"/>
                  </a:lnTo>
                  <a:lnTo>
                    <a:pt x="0" y="3740023"/>
                  </a:lnTo>
                  <a:close/>
                </a:path>
              </a:pathLst>
            </a:custGeom>
            <a:solidFill>
              <a:srgbClr val="ECECEC"/>
            </a:solidFill>
          </p:spPr>
          <p:txBody>
            <a:bodyPr/>
            <a:lstStyle/>
            <a:p>
              <a:endParaRPr lang="fr-FR"/>
            </a:p>
          </p:txBody>
        </p:sp>
      </p:grpSp>
      <p:grpSp>
        <p:nvGrpSpPr>
          <p:cNvPr id="9" name="Group 9"/>
          <p:cNvGrpSpPr/>
          <p:nvPr/>
        </p:nvGrpSpPr>
        <p:grpSpPr>
          <a:xfrm>
            <a:off x="1237500" y="2244681"/>
            <a:ext cx="1207050" cy="51165"/>
            <a:chOff x="0" y="0"/>
            <a:chExt cx="1609400" cy="68220"/>
          </a:xfrm>
        </p:grpSpPr>
        <p:sp>
          <p:nvSpPr>
            <p:cNvPr id="10" name="Freeform 10"/>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11" name="Freeform 11"/>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12" name="Freeform 12" descr="iPhone6_mockup_front_white.png"/>
          <p:cNvSpPr/>
          <p:nvPr/>
        </p:nvSpPr>
        <p:spPr>
          <a:xfrm>
            <a:off x="12220496" y="636832"/>
            <a:ext cx="5614200" cy="8781637"/>
          </a:xfrm>
          <a:custGeom>
            <a:avLst/>
            <a:gdLst/>
            <a:ahLst/>
            <a:cxnLst/>
            <a:rect l="l" t="t" r="r" b="b"/>
            <a:pathLst>
              <a:path w="5614200" h="8781637">
                <a:moveTo>
                  <a:pt x="0" y="0"/>
                </a:moveTo>
                <a:lnTo>
                  <a:pt x="5614200" y="0"/>
                </a:lnTo>
                <a:lnTo>
                  <a:pt x="5614200" y="8781638"/>
                </a:lnTo>
                <a:lnTo>
                  <a:pt x="0" y="8781638"/>
                </a:lnTo>
                <a:lnTo>
                  <a:pt x="0" y="0"/>
                </a:lnTo>
                <a:close/>
              </a:path>
            </a:pathLst>
          </a:custGeom>
          <a:blipFill>
            <a:blip r:embed="rId3"/>
            <a:stretch>
              <a:fillRect/>
            </a:stretch>
          </a:blipFill>
        </p:spPr>
        <p:txBody>
          <a:bodyPr/>
          <a:lstStyle/>
          <a:p>
            <a:endParaRPr lang="fr-FR"/>
          </a:p>
        </p:txBody>
      </p:sp>
      <p:sp>
        <p:nvSpPr>
          <p:cNvPr id="13" name="TextBox 13"/>
          <p:cNvSpPr txBox="1"/>
          <p:nvPr/>
        </p:nvSpPr>
        <p:spPr>
          <a:xfrm>
            <a:off x="4308821" y="6856491"/>
            <a:ext cx="1413471" cy="364660"/>
          </a:xfrm>
          <a:prstGeom prst="rect">
            <a:avLst/>
          </a:prstGeom>
        </p:spPr>
        <p:txBody>
          <a:bodyPr lIns="0" tIns="0" rIns="0" bIns="0" rtlCol="0" anchor="t">
            <a:spAutoFit/>
          </a:bodyPr>
          <a:lstStyle/>
          <a:p>
            <a:pPr algn="l">
              <a:lnSpc>
                <a:spcPts val="3240"/>
              </a:lnSpc>
            </a:pPr>
            <a:r>
              <a:rPr lang="en-US" sz="2700">
                <a:solidFill>
                  <a:srgbClr val="FFFFFF"/>
                </a:solidFill>
                <a:latin typeface="Montserrat"/>
                <a:ea typeface="Montserrat"/>
                <a:cs typeface="Montserrat"/>
                <a:sym typeface="Montserrat"/>
              </a:rPr>
              <a:t>Title One</a:t>
            </a:r>
          </a:p>
        </p:txBody>
      </p:sp>
      <p:sp>
        <p:nvSpPr>
          <p:cNvPr id="14" name="TextBox 14"/>
          <p:cNvSpPr txBox="1"/>
          <p:nvPr/>
        </p:nvSpPr>
        <p:spPr>
          <a:xfrm>
            <a:off x="9029593" y="6856491"/>
            <a:ext cx="1399897" cy="364660"/>
          </a:xfrm>
          <a:prstGeom prst="rect">
            <a:avLst/>
          </a:prstGeom>
        </p:spPr>
        <p:txBody>
          <a:bodyPr lIns="0" tIns="0" rIns="0" bIns="0" rtlCol="0" anchor="t">
            <a:spAutoFit/>
          </a:bodyPr>
          <a:lstStyle/>
          <a:p>
            <a:pPr algn="l">
              <a:lnSpc>
                <a:spcPts val="3240"/>
              </a:lnSpc>
            </a:pPr>
            <a:r>
              <a:rPr lang="en-US" sz="2700">
                <a:solidFill>
                  <a:srgbClr val="FFFFFF"/>
                </a:solidFill>
                <a:latin typeface="Montserrat"/>
                <a:ea typeface="Montserrat"/>
                <a:cs typeface="Montserrat"/>
                <a:sym typeface="Montserrat"/>
              </a:rPr>
              <a:t>Title Two</a:t>
            </a:r>
          </a:p>
        </p:txBody>
      </p:sp>
      <p:sp>
        <p:nvSpPr>
          <p:cNvPr id="15" name="TextBox 15"/>
          <p:cNvSpPr txBox="1"/>
          <p:nvPr/>
        </p:nvSpPr>
        <p:spPr>
          <a:xfrm>
            <a:off x="1193512" y="3205938"/>
            <a:ext cx="7291890" cy="5001369"/>
          </a:xfrm>
          <a:prstGeom prst="rect">
            <a:avLst/>
          </a:prstGeom>
        </p:spPr>
        <p:txBody>
          <a:bodyPr lIns="0" tIns="0" rIns="0" bIns="0" rtlCol="0" anchor="t">
            <a:spAutoFit/>
          </a:bodyPr>
          <a:lstStyle/>
          <a:p>
            <a:pPr algn="l">
              <a:lnSpc>
                <a:spcPts val="3888"/>
              </a:lnSpc>
            </a:pPr>
            <a:r>
              <a:rPr lang="en-US" sz="3600" spc="32" dirty="0">
                <a:solidFill>
                  <a:srgbClr val="382B1B"/>
                </a:solidFill>
                <a:latin typeface="TT Rounds Condensed"/>
                <a:ea typeface="TT Rounds Condensed"/>
                <a:cs typeface="TT Rounds Condensed"/>
                <a:sym typeface="TT Rounds Condensed"/>
              </a:rPr>
              <a:t>The search for your own culinary identity is a personal and professional journey that involves exploration, experimentation and reflection. You bring an abundance of culinary culture and heritage. Use that with new learning to discover and develop your unique culinary identity. This section will help in that process. </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p:txBody>
      </p:sp>
      <p:sp>
        <p:nvSpPr>
          <p:cNvPr id="16" name="Freeform 16"/>
          <p:cNvSpPr/>
          <p:nvPr/>
        </p:nvSpPr>
        <p:spPr>
          <a:xfrm>
            <a:off x="13324708" y="2029352"/>
            <a:ext cx="3399768" cy="5967447"/>
          </a:xfrm>
          <a:custGeom>
            <a:avLst/>
            <a:gdLst/>
            <a:ahLst/>
            <a:cxnLst/>
            <a:rect l="l" t="t" r="r" b="b"/>
            <a:pathLst>
              <a:path w="3399768" h="5967447">
                <a:moveTo>
                  <a:pt x="0" y="0"/>
                </a:moveTo>
                <a:lnTo>
                  <a:pt x="3399768" y="0"/>
                </a:lnTo>
                <a:lnTo>
                  <a:pt x="3399768" y="5967447"/>
                </a:lnTo>
                <a:lnTo>
                  <a:pt x="0" y="5967447"/>
                </a:lnTo>
                <a:lnTo>
                  <a:pt x="0" y="0"/>
                </a:lnTo>
                <a:close/>
              </a:path>
            </a:pathLst>
          </a:custGeom>
          <a:blipFill>
            <a:blip r:embed="rId4"/>
            <a:stretch>
              <a:fillRect l="-8561" r="-8561"/>
            </a:stretch>
          </a:blipFill>
        </p:spPr>
        <p:txBody>
          <a:bodyPr/>
          <a:lstStyle/>
          <a:p>
            <a:endParaRPr lang="fr-F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1356512"/>
          </a:xfrm>
          <a:prstGeom prst="rect">
            <a:avLst/>
          </a:prstGeom>
        </p:spPr>
        <p:txBody>
          <a:bodyPr lIns="0" tIns="0" rIns="0" bIns="0" rtlCol="0" anchor="t">
            <a:spAutoFit/>
          </a:bodyPr>
          <a:lstStyle/>
          <a:p>
            <a:pPr algn="l">
              <a:lnSpc>
                <a:spcPts val="5248"/>
              </a:lnSpc>
            </a:pPr>
            <a:r>
              <a:rPr lang="en-US" sz="5400" b="1" spc="48">
                <a:solidFill>
                  <a:srgbClr val="382B1B"/>
                </a:solidFill>
                <a:latin typeface="TT Rounds Condensed Bold"/>
                <a:ea typeface="TT Rounds Condensed Bold"/>
                <a:cs typeface="TT Rounds Condensed Bold"/>
                <a:sym typeface="TT Rounds Condensed Bold"/>
              </a:rPr>
              <a:t>1. Exploration and inspiration</a:t>
            </a:r>
          </a:p>
          <a:p>
            <a:pPr algn="l">
              <a:lnSpc>
                <a:spcPts val="5248"/>
              </a:lnSpc>
            </a:pPr>
            <a:endParaRPr lang="en-US" sz="5400" b="1" spc="48">
              <a:solidFill>
                <a:srgbClr val="382B1B"/>
              </a:solidFill>
              <a:latin typeface="TT Rounds Condensed Bold"/>
              <a:ea typeface="TT Rounds Condensed Bold"/>
              <a:cs typeface="TT Rounds Condensed Bold"/>
              <a:sym typeface="TT Rounds Condensed Bold"/>
            </a:endParaRP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583653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 Analyse your Culinary Roots</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Personal Origins</a:t>
            </a:r>
            <a:r>
              <a:rPr lang="en-US" sz="3600" spc="32">
                <a:solidFill>
                  <a:srgbClr val="382B1B"/>
                </a:solidFill>
                <a:latin typeface="TT Rounds Condensed"/>
                <a:ea typeface="TT Rounds Condensed"/>
                <a:cs typeface="TT Rounds Condensed"/>
                <a:sym typeface="TT Rounds Condensed"/>
              </a:rPr>
              <a:t>: Explore the culinary traditions of your family and region. What flavours, techniques and ingredients are familiar and dear to you?</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Local culture</a:t>
            </a:r>
            <a:r>
              <a:rPr lang="en-US" sz="3600" spc="32">
                <a:solidFill>
                  <a:srgbClr val="382B1B"/>
                </a:solidFill>
                <a:latin typeface="TT Rounds Condensed"/>
                <a:ea typeface="TT Rounds Condensed"/>
                <a:cs typeface="TT Rounds Condensed"/>
                <a:sym typeface="TT Rounds Condensed"/>
              </a:rPr>
              <a:t>: Study the cuisine of your region or country. What historical, geographical and cultural influences shape it?</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b. Travelling and discovering</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Gastronomic travel</a:t>
            </a:r>
            <a:r>
              <a:rPr lang="en-US" sz="3600" spc="32">
                <a:solidFill>
                  <a:srgbClr val="382B1B"/>
                </a:solidFill>
                <a:latin typeface="TT Rounds Condensed"/>
                <a:ea typeface="TT Rounds Condensed"/>
                <a:cs typeface="TT Rounds Condensed"/>
                <a:sym typeface="TT Rounds Condensed"/>
              </a:rPr>
              <a:t>: Travelling to discover other culinary cultures. Taste local dishes, observe cooking techniques and talk to local chefs.</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Global Influences</a:t>
            </a:r>
            <a:r>
              <a:rPr lang="en-US" sz="3600" spc="32">
                <a:solidFill>
                  <a:srgbClr val="382B1B"/>
                </a:solidFill>
                <a:latin typeface="TT Rounds Condensed"/>
                <a:ea typeface="TT Rounds Condensed"/>
                <a:cs typeface="TT Rounds Condensed"/>
                <a:sym typeface="TT Rounds Condensed"/>
              </a:rPr>
              <a:t>: Drawing inspiration from cuisines from around the world, incorporating elements and techniques that resonate with you.</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1356512"/>
          </a:xfrm>
          <a:prstGeom prst="rect">
            <a:avLst/>
          </a:prstGeom>
        </p:spPr>
        <p:txBody>
          <a:bodyPr lIns="0" tIns="0" rIns="0" bIns="0" rtlCol="0" anchor="t">
            <a:spAutoFit/>
          </a:bodyPr>
          <a:lstStyle/>
          <a:p>
            <a:pPr algn="l">
              <a:lnSpc>
                <a:spcPts val="5248"/>
              </a:lnSpc>
            </a:pPr>
            <a:r>
              <a:rPr lang="en-US" sz="5400" b="1" spc="48">
                <a:solidFill>
                  <a:srgbClr val="382B1B"/>
                </a:solidFill>
                <a:latin typeface="TT Rounds Condensed Bold"/>
                <a:ea typeface="TT Rounds Condensed Bold"/>
                <a:cs typeface="TT Rounds Condensed Bold"/>
                <a:sym typeface="TT Rounds Condensed Bold"/>
              </a:rPr>
              <a:t>2. Experimentation and Creativity</a:t>
            </a:r>
          </a:p>
          <a:p>
            <a:pPr algn="l">
              <a:lnSpc>
                <a:spcPts val="5248"/>
              </a:lnSpc>
            </a:pPr>
            <a:endParaRPr lang="en-US" sz="5400" b="1" spc="48">
              <a:solidFill>
                <a:srgbClr val="382B1B"/>
              </a:solidFill>
              <a:latin typeface="TT Rounds Condensed Bold"/>
              <a:ea typeface="TT Rounds Condensed Bold"/>
              <a:cs typeface="TT Rounds Condensed Bold"/>
              <a:sym typeface="TT Rounds Condensed Bold"/>
            </a:endParaRP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535076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 Playing with ingredients</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Local ingredients</a:t>
            </a:r>
            <a:r>
              <a:rPr lang="en-US" sz="3600" spc="32">
                <a:solidFill>
                  <a:srgbClr val="382B1B"/>
                </a:solidFill>
                <a:latin typeface="TT Rounds Condensed"/>
                <a:ea typeface="TT Rounds Condensed"/>
                <a:cs typeface="TT Rounds Condensed"/>
                <a:sym typeface="TT Rounds Condensed"/>
              </a:rPr>
              <a:t>: Use local, seasonal produce to create unique dishes.</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Innovative combinations</a:t>
            </a:r>
            <a:r>
              <a:rPr lang="en-US" sz="3600" spc="32">
                <a:solidFill>
                  <a:srgbClr val="382B1B"/>
                </a:solidFill>
                <a:latin typeface="TT Rounds Condensed"/>
                <a:ea typeface="TT Rounds Condensed"/>
                <a:cs typeface="TT Rounds Condensed"/>
                <a:sym typeface="TT Rounds Condensed"/>
              </a:rPr>
              <a:t>: Experiment with unexpected flavour combinations and fusion techniques.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b. Developing unique recipes</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Signature Dishes</a:t>
            </a:r>
            <a:r>
              <a:rPr lang="en-US" sz="3600" spc="32">
                <a:solidFill>
                  <a:srgbClr val="382B1B"/>
                </a:solidFill>
                <a:latin typeface="TT Rounds Condensed"/>
                <a:ea typeface="TT Rounds Condensed"/>
                <a:cs typeface="TT Rounds Condensed"/>
                <a:sym typeface="TT Rounds Condensed"/>
              </a:rPr>
              <a:t>: Working on signature dishes that represent your style and influences.</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Feedback and adjustments</a:t>
            </a:r>
            <a:r>
              <a:rPr lang="en-US" sz="3600" spc="32">
                <a:solidFill>
                  <a:srgbClr val="382B1B"/>
                </a:solidFill>
                <a:latin typeface="TT Rounds Condensed"/>
                <a:ea typeface="TT Rounds Condensed"/>
                <a:cs typeface="TT Rounds Condensed"/>
                <a:sym typeface="TT Rounds Condensed"/>
              </a:rPr>
              <a:t>: Test your creations on friends, colleagues and customers, and adjust recipes based on feedback.</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1356512"/>
          </a:xfrm>
          <a:prstGeom prst="rect">
            <a:avLst/>
          </a:prstGeom>
        </p:spPr>
        <p:txBody>
          <a:bodyPr lIns="0" tIns="0" rIns="0" bIns="0" rtlCol="0" anchor="t">
            <a:spAutoFit/>
          </a:bodyPr>
          <a:lstStyle/>
          <a:p>
            <a:pPr algn="l">
              <a:lnSpc>
                <a:spcPts val="5248"/>
              </a:lnSpc>
            </a:pPr>
            <a:r>
              <a:rPr lang="en-US" sz="5400" b="1" spc="48">
                <a:solidFill>
                  <a:srgbClr val="382B1B"/>
                </a:solidFill>
                <a:latin typeface="TT Rounds Condensed Bold"/>
                <a:ea typeface="TT Rounds Condensed Bold"/>
                <a:cs typeface="TT Rounds Condensed Bold"/>
                <a:sym typeface="TT Rounds Condensed Bold"/>
              </a:rPr>
              <a:t>3. Reflection and Philosophy</a:t>
            </a:r>
          </a:p>
          <a:p>
            <a:pPr algn="l">
              <a:lnSpc>
                <a:spcPts val="5248"/>
              </a:lnSpc>
            </a:pPr>
            <a:endParaRPr lang="en-US" sz="5400" b="1" spc="48">
              <a:solidFill>
                <a:srgbClr val="382B1B"/>
              </a:solidFill>
              <a:latin typeface="TT Rounds Condensed Bold"/>
              <a:ea typeface="TT Rounds Condensed Bold"/>
              <a:cs typeface="TT Rounds Condensed Bold"/>
              <a:sym typeface="TT Rounds Condensed Bold"/>
            </a:endParaRP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486498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 Define your Culinary Vision</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Values</a:t>
            </a:r>
            <a:r>
              <a:rPr lang="en-US" sz="3600" spc="32">
                <a:solidFill>
                  <a:srgbClr val="382B1B"/>
                </a:solidFill>
                <a:latin typeface="TT Rounds Condensed"/>
                <a:ea typeface="TT Rounds Condensed"/>
                <a:cs typeface="TT Rounds Condensed"/>
                <a:sym typeface="TT Rounds Condensed"/>
              </a:rPr>
              <a:t>: Think about the values you hold dear, such as using sustainable products, supporting local producers, or promoting health and well-being.</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Mission</a:t>
            </a:r>
            <a:r>
              <a:rPr lang="en-US" sz="3600" spc="32">
                <a:solidFill>
                  <a:srgbClr val="382B1B"/>
                </a:solidFill>
                <a:latin typeface="TT Rounds Condensed"/>
                <a:ea typeface="TT Rounds Condensed"/>
                <a:cs typeface="TT Rounds Condensed"/>
                <a:sym typeface="TT Rounds Condensed"/>
              </a:rPr>
              <a:t>: Formulate a culinary mission to guide your work and your choices in the kitchen.</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b. Document your journey</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Recipe Book </a:t>
            </a:r>
            <a:r>
              <a:rPr lang="en-US" sz="3600" spc="32">
                <a:solidFill>
                  <a:srgbClr val="382B1B"/>
                </a:solidFill>
                <a:latin typeface="TT Rounds Condensed"/>
                <a:ea typeface="TT Rounds Condensed"/>
                <a:cs typeface="TT Rounds Condensed"/>
                <a:sym typeface="TT Rounds Condensed"/>
              </a:rPr>
              <a:t>: Keep a notebook of recipes and ideas, in which you record your experiences, successes and failures.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Cooking Diary</a:t>
            </a:r>
            <a:r>
              <a:rPr lang="en-US" sz="3600" spc="32">
                <a:solidFill>
                  <a:srgbClr val="382B1B"/>
                </a:solidFill>
                <a:latin typeface="TT Rounds Condensed"/>
                <a:ea typeface="TT Rounds Condensed"/>
                <a:cs typeface="TT Rounds Condensed"/>
                <a:sym typeface="TT Rounds Condensed"/>
              </a:rPr>
              <a:t>: Write about your inspirations, discoveries and thoughts on cooking.</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1356512"/>
          </a:xfrm>
          <a:prstGeom prst="rect">
            <a:avLst/>
          </a:prstGeom>
        </p:spPr>
        <p:txBody>
          <a:bodyPr lIns="0" tIns="0" rIns="0" bIns="0" rtlCol="0" anchor="t">
            <a:spAutoFit/>
          </a:bodyPr>
          <a:lstStyle/>
          <a:p>
            <a:pPr algn="l">
              <a:lnSpc>
                <a:spcPts val="5248"/>
              </a:lnSpc>
            </a:pPr>
            <a:r>
              <a:rPr lang="en-US" sz="5400" b="1" spc="48">
                <a:solidFill>
                  <a:srgbClr val="382B1B"/>
                </a:solidFill>
                <a:latin typeface="TT Rounds Condensed Bold"/>
                <a:ea typeface="TT Rounds Condensed Bold"/>
                <a:cs typeface="TT Rounds Condensed Bold"/>
                <a:sym typeface="TT Rounds Condensed Bold"/>
              </a:rPr>
              <a:t>4. Continuing Training and Education</a:t>
            </a:r>
          </a:p>
          <a:p>
            <a:pPr algn="l">
              <a:lnSpc>
                <a:spcPts val="5248"/>
              </a:lnSpc>
            </a:pPr>
            <a:endParaRPr lang="en-US" sz="5400" b="1" spc="48">
              <a:solidFill>
                <a:srgbClr val="382B1B"/>
              </a:solidFill>
              <a:latin typeface="TT Rounds Condensed Bold"/>
              <a:ea typeface="TT Rounds Condensed Bold"/>
              <a:cs typeface="TT Rounds Condensed Bold"/>
              <a:sym typeface="TT Rounds Condensed Bold"/>
            </a:endParaRP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486498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 Taking part in courses and workshops</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Advanced techniques</a:t>
            </a:r>
            <a:r>
              <a:rPr lang="en-US" sz="3600" spc="32">
                <a:solidFill>
                  <a:srgbClr val="382B1B"/>
                </a:solidFill>
                <a:latin typeface="TT Rounds Condensed"/>
                <a:ea typeface="TT Rounds Condensed"/>
                <a:cs typeface="TT Rounds Condensed"/>
                <a:sym typeface="TT Rounds Condensed"/>
              </a:rPr>
              <a:t>: Take cooking classes to learn new techniques and develop your skills.</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Specific themes</a:t>
            </a:r>
            <a:r>
              <a:rPr lang="en-US" sz="3600" spc="32">
                <a:solidFill>
                  <a:srgbClr val="382B1B"/>
                </a:solidFill>
                <a:latin typeface="TT Rounds Condensed"/>
                <a:ea typeface="TT Rounds Condensed"/>
                <a:cs typeface="TT Rounds Condensed"/>
                <a:sym typeface="TT Rounds Condensed"/>
              </a:rPr>
              <a:t>: Taking part in workshops on specific cuisines or techniques.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b. Reading and studying</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Cookery books</a:t>
            </a:r>
            <a:r>
              <a:rPr lang="en-US" sz="3600" spc="32">
                <a:solidFill>
                  <a:srgbClr val="382B1B"/>
                </a:solidFill>
                <a:latin typeface="TT Rounds Condensed"/>
                <a:ea typeface="TT Rounds Condensed"/>
                <a:cs typeface="TT Rounds Condensed"/>
                <a:sym typeface="TT Rounds Condensed"/>
              </a:rPr>
              <a:t>: Read cookery books, chefs' memoirs and books on gastronomy to broaden your knowledge.</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Articles and Reviews</a:t>
            </a:r>
            <a:r>
              <a:rPr lang="en-US" sz="3600" spc="32">
                <a:solidFill>
                  <a:srgbClr val="382B1B"/>
                </a:solidFill>
                <a:latin typeface="TT Rounds Condensed"/>
                <a:ea typeface="TT Rounds Condensed"/>
                <a:cs typeface="TT Rounds Condensed"/>
                <a:sym typeface="TT Rounds Condensed"/>
              </a:rPr>
              <a:t>: Follow culinary publications and blogs to keep abreast of trends and innovations.</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1356512"/>
          </a:xfrm>
          <a:prstGeom prst="rect">
            <a:avLst/>
          </a:prstGeom>
        </p:spPr>
        <p:txBody>
          <a:bodyPr lIns="0" tIns="0" rIns="0" bIns="0" rtlCol="0" anchor="t">
            <a:spAutoFit/>
          </a:bodyPr>
          <a:lstStyle/>
          <a:p>
            <a:pPr algn="l">
              <a:lnSpc>
                <a:spcPts val="5248"/>
              </a:lnSpc>
            </a:pPr>
            <a:r>
              <a:rPr lang="en-US" sz="5400" b="1" spc="48">
                <a:solidFill>
                  <a:srgbClr val="382B1B"/>
                </a:solidFill>
                <a:latin typeface="TT Rounds Condensed Bold"/>
                <a:ea typeface="TT Rounds Condensed Bold"/>
                <a:cs typeface="TT Rounds Condensed Bold"/>
                <a:sym typeface="TT Rounds Condensed Bold"/>
              </a:rPr>
              <a:t>5. Collaboration and networking</a:t>
            </a:r>
          </a:p>
          <a:p>
            <a:pPr algn="l">
              <a:lnSpc>
                <a:spcPts val="5248"/>
              </a:lnSpc>
            </a:pPr>
            <a:endParaRPr lang="en-US" sz="5400" b="1" spc="48">
              <a:solidFill>
                <a:srgbClr val="382B1B"/>
              </a:solidFill>
              <a:latin typeface="TT Rounds Condensed Bold"/>
              <a:ea typeface="TT Rounds Condensed Bold"/>
              <a:cs typeface="TT Rounds Condensed Bold"/>
              <a:sym typeface="TT Rounds Condensed Bold"/>
            </a:endParaRP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583653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 Working with other chefs</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Internships and apprenticeships</a:t>
            </a:r>
            <a:r>
              <a:rPr lang="en-US" sz="3600" spc="32">
                <a:solidFill>
                  <a:srgbClr val="382B1B"/>
                </a:solidFill>
                <a:latin typeface="TT Rounds Condensed"/>
                <a:ea typeface="TT Rounds Condensed"/>
                <a:cs typeface="TT Rounds Condensed"/>
                <a:sym typeface="TT Rounds Condensed"/>
              </a:rPr>
              <a:t>: Take part in internships in renowned kitchens to learn from the best and broaden your experience.</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Collaborative events</a:t>
            </a:r>
            <a:r>
              <a:rPr lang="en-US" sz="3600" spc="32">
                <a:solidFill>
                  <a:srgbClr val="382B1B"/>
                </a:solidFill>
                <a:latin typeface="TT Rounds Condensed"/>
                <a:ea typeface="TT Rounds Condensed"/>
                <a:cs typeface="TT Rounds Condensed"/>
                <a:sym typeface="TT Rounds Condensed"/>
              </a:rPr>
              <a:t>: Participate in culinary events, pop-ups and collaborations with other chefs to exchange ideas and techniques.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b. Building a network</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Culinary community</a:t>
            </a:r>
            <a:r>
              <a:rPr lang="en-US" sz="3600" spc="32">
                <a:solidFill>
                  <a:srgbClr val="382B1B"/>
                </a:solidFill>
                <a:latin typeface="TT Rounds Condensed"/>
                <a:ea typeface="TT Rounds Condensed"/>
                <a:cs typeface="TT Rounds Condensed"/>
                <a:sym typeface="TT Rounds Condensed"/>
              </a:rPr>
              <a:t>: Get involved in culinary associations and groups to share knowledge and experience.</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Mentoring</a:t>
            </a:r>
            <a:r>
              <a:rPr lang="en-US" sz="3600" spc="32">
                <a:solidFill>
                  <a:srgbClr val="382B1B"/>
                </a:solidFill>
                <a:latin typeface="TT Rounds Condensed"/>
                <a:ea typeface="TT Rounds Condensed"/>
                <a:cs typeface="TT Rounds Condensed"/>
                <a:sym typeface="TT Rounds Condensed"/>
              </a:rPr>
              <a:t>: Find or become a mentor to help guide and be guided through the culinary journey.</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6. Putting it into practice and sharing</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5501506"/>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a. Launch your own project</a:t>
            </a:r>
          </a:p>
          <a:p>
            <a:pPr marL="777240" lvl="1" indent="-388620" algn="l">
              <a:lnSpc>
                <a:spcPts val="3888"/>
              </a:lnSpc>
              <a:buFont typeface="Arial"/>
              <a:buChar char="•"/>
            </a:pPr>
            <a:r>
              <a:rPr lang="en-US" sz="3600" b="1" spc="32" dirty="0">
                <a:solidFill>
                  <a:srgbClr val="382B1B"/>
                </a:solidFill>
                <a:latin typeface="TT Rounds Condensed Bold"/>
                <a:ea typeface="TT Rounds Condensed Bold"/>
                <a:cs typeface="TT Rounds Condensed Bold"/>
                <a:sym typeface="TT Rounds Condensed Bold"/>
              </a:rPr>
              <a:t>Restaurant or Food Truck</a:t>
            </a:r>
            <a:r>
              <a:rPr lang="en-US" sz="3600" spc="32" dirty="0">
                <a:solidFill>
                  <a:srgbClr val="382B1B"/>
                </a:solidFill>
                <a:latin typeface="TT Rounds Condensed"/>
                <a:ea typeface="TT Rounds Condensed"/>
                <a:cs typeface="TT Rounds Condensed"/>
                <a:sym typeface="TT Rounds Condensed"/>
              </a:rPr>
              <a:t>: Open a restaurant, food truck or other culinary business that reflects your culinary identity.  See our Entrepreneurship Training Materials</a:t>
            </a:r>
          </a:p>
          <a:p>
            <a:pPr marL="777240" lvl="1" indent="-388620" algn="l">
              <a:lnSpc>
                <a:spcPts val="3888"/>
              </a:lnSpc>
              <a:buFont typeface="Arial"/>
              <a:buChar char="•"/>
            </a:pPr>
            <a:r>
              <a:rPr lang="en-US" sz="3600" b="1" spc="32" dirty="0">
                <a:solidFill>
                  <a:srgbClr val="382B1B"/>
                </a:solidFill>
                <a:latin typeface="TT Rounds Condensed Bold"/>
                <a:ea typeface="TT Rounds Condensed Bold"/>
                <a:cs typeface="TT Rounds Condensed Bold"/>
                <a:sym typeface="TT Rounds Condensed Bold"/>
              </a:rPr>
              <a:t>Catering and Events </a:t>
            </a:r>
            <a:r>
              <a:rPr lang="en-US" sz="3600" spc="32" dirty="0">
                <a:solidFill>
                  <a:srgbClr val="382B1B"/>
                </a:solidFill>
                <a:latin typeface="TT Rounds Condensed"/>
                <a:ea typeface="TT Rounds Condensed"/>
                <a:cs typeface="TT Rounds Condensed"/>
                <a:sym typeface="TT Rounds Condensed"/>
              </a:rPr>
              <a:t>: Offering catering services and organising culinary events to share your creations with a wider audience.</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b. Using Social Media</a:t>
            </a:r>
          </a:p>
          <a:p>
            <a:pPr marL="777240" lvl="1" indent="-388620" algn="l">
              <a:lnSpc>
                <a:spcPts val="3888"/>
              </a:lnSpc>
              <a:buFont typeface="Arial"/>
              <a:buChar char="•"/>
            </a:pPr>
            <a:r>
              <a:rPr lang="en-US" sz="3600" b="1" spc="32" dirty="0">
                <a:solidFill>
                  <a:srgbClr val="382B1B"/>
                </a:solidFill>
                <a:latin typeface="TT Rounds Condensed Bold"/>
                <a:ea typeface="TT Rounds Condensed Bold"/>
                <a:cs typeface="TT Rounds Condensed Bold"/>
                <a:sym typeface="TT Rounds Condensed Bold"/>
              </a:rPr>
              <a:t>Culinary Blog</a:t>
            </a:r>
            <a:r>
              <a:rPr lang="en-US" sz="3600" spc="32" dirty="0">
                <a:solidFill>
                  <a:srgbClr val="382B1B"/>
                </a:solidFill>
                <a:latin typeface="TT Rounds Condensed"/>
                <a:ea typeface="TT Rounds Condensed"/>
                <a:cs typeface="TT Rounds Condensed"/>
                <a:sym typeface="TT Rounds Condensed"/>
              </a:rPr>
              <a:t>: Keep a blog where you share your recipes, experiences and thoughts on cooking.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Social networking</a:t>
            </a:r>
            <a:r>
              <a:rPr lang="en-US" sz="3600" spc="32" dirty="0">
                <a:solidFill>
                  <a:srgbClr val="382B1B"/>
                </a:solidFill>
                <a:latin typeface="TT Rounds Condensed"/>
                <a:ea typeface="TT Rounds Condensed"/>
                <a:cs typeface="TT Rounds Condensed"/>
                <a:sym typeface="TT Rounds Condensed"/>
              </a:rPr>
              <a:t>: Use Instagram, YouTube or other platforms to show off your creations, give out tips and engage with a community of cooking enthusiasts.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AutoShape 3"/>
          <p:cNvSpPr/>
          <p:nvPr/>
        </p:nvSpPr>
        <p:spPr>
          <a:xfrm>
            <a:off x="1718562" y="-52872"/>
            <a:ext cx="28575" cy="10308912"/>
          </a:xfrm>
          <a:prstGeom prst="line">
            <a:avLst/>
          </a:prstGeom>
          <a:ln w="19050" cap="rnd">
            <a:solidFill>
              <a:srgbClr val="84BFA4"/>
            </a:solidFill>
            <a:prstDash val="solid"/>
            <a:headEnd type="none" w="sm" len="sm"/>
            <a:tailEnd type="none" w="sm" len="sm"/>
          </a:ln>
        </p:spPr>
        <p:txBody>
          <a:bodyPr/>
          <a:lstStyle/>
          <a:p>
            <a:endParaRPr lang="fr-FR"/>
          </a:p>
        </p:txBody>
      </p:sp>
      <p:grpSp>
        <p:nvGrpSpPr>
          <p:cNvPr id="4" name="Group 4"/>
          <p:cNvGrpSpPr/>
          <p:nvPr/>
        </p:nvGrpSpPr>
        <p:grpSpPr>
          <a:xfrm>
            <a:off x="593432" y="621170"/>
            <a:ext cx="2679858" cy="2763139"/>
            <a:chOff x="0" y="0"/>
            <a:chExt cx="3573144" cy="3684186"/>
          </a:xfrm>
        </p:grpSpPr>
        <p:sp>
          <p:nvSpPr>
            <p:cNvPr id="5" name="Freeform 5"/>
            <p:cNvSpPr/>
            <p:nvPr/>
          </p:nvSpPr>
          <p:spPr>
            <a:xfrm>
              <a:off x="-159004" y="-60325"/>
              <a:ext cx="3973576" cy="3893185"/>
            </a:xfrm>
            <a:custGeom>
              <a:avLst/>
              <a:gdLst/>
              <a:ahLst/>
              <a:cxnLst/>
              <a:rect l="l" t="t" r="r" b="b"/>
              <a:pathLst>
                <a:path w="3973576" h="3893185">
                  <a:moveTo>
                    <a:pt x="2322576" y="146685"/>
                  </a:moveTo>
                  <a:cubicBezTo>
                    <a:pt x="1847215" y="4699"/>
                    <a:pt x="1350518" y="0"/>
                    <a:pt x="972058" y="425704"/>
                  </a:cubicBezTo>
                  <a:cubicBezTo>
                    <a:pt x="605409" y="837311"/>
                    <a:pt x="252984" y="1501902"/>
                    <a:pt x="177292" y="2050669"/>
                  </a:cubicBezTo>
                  <a:cubicBezTo>
                    <a:pt x="0" y="3330321"/>
                    <a:pt x="1139952" y="3893185"/>
                    <a:pt x="2291842" y="3711067"/>
                  </a:cubicBezTo>
                  <a:cubicBezTo>
                    <a:pt x="3415284" y="3533648"/>
                    <a:pt x="3973576" y="2060194"/>
                    <a:pt x="3632962" y="1009904"/>
                  </a:cubicBezTo>
                  <a:cubicBezTo>
                    <a:pt x="3531235" y="692912"/>
                    <a:pt x="3235579" y="543941"/>
                    <a:pt x="2956560" y="406781"/>
                  </a:cubicBezTo>
                  <a:cubicBezTo>
                    <a:pt x="2755519" y="307467"/>
                    <a:pt x="2542667" y="212852"/>
                    <a:pt x="2322703" y="146558"/>
                  </a:cubicBezTo>
                  <a:close/>
                </a:path>
              </a:pathLst>
            </a:custGeom>
            <a:solidFill>
              <a:srgbClr val="E6C8C7"/>
            </a:solidFill>
          </p:spPr>
          <p:txBody>
            <a:bodyPr/>
            <a:lstStyle/>
            <a:p>
              <a:endParaRPr lang="fr-FR"/>
            </a:p>
          </p:txBody>
        </p:sp>
      </p:grpSp>
      <p:sp>
        <p:nvSpPr>
          <p:cNvPr id="6" name="TextBox 6"/>
          <p:cNvSpPr txBox="1"/>
          <p:nvPr/>
        </p:nvSpPr>
        <p:spPr>
          <a:xfrm>
            <a:off x="1933361" y="3273780"/>
            <a:ext cx="15087460" cy="2436114"/>
          </a:xfrm>
          <a:prstGeom prst="rect">
            <a:avLst/>
          </a:prstGeom>
        </p:spPr>
        <p:txBody>
          <a:bodyPr lIns="0" tIns="0" rIns="0" bIns="0" rtlCol="0" anchor="t">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Welcome to the first day of our culinary journey! Today we'll be familiarizing ourselves with the kitchen environment and laying the foundations for safe and effective culinary practices. Adopting HACCP principles from the outset ensures food safety and quality in all our culinary activities. Introducing the trainer and the trainees.</a:t>
            </a:r>
          </a:p>
        </p:txBody>
      </p:sp>
      <p:sp>
        <p:nvSpPr>
          <p:cNvPr id="7" name="TextBox 7"/>
          <p:cNvSpPr txBox="1"/>
          <p:nvPr/>
        </p:nvSpPr>
        <p:spPr>
          <a:xfrm>
            <a:off x="1911499" y="1342374"/>
            <a:ext cx="14133594" cy="1491996"/>
          </a:xfrm>
          <a:prstGeom prst="rect">
            <a:avLst/>
          </a:prstGeom>
        </p:spPr>
        <p:txBody>
          <a:bodyPr lIns="0" tIns="0" rIns="0" bIns="0" rtlCol="0" anchor="t">
            <a:spAutoFit/>
          </a:bodyPr>
          <a:lstStyle/>
          <a:p>
            <a:pPr algn="l">
              <a:lnSpc>
                <a:spcPts val="5832"/>
              </a:lnSpc>
            </a:pPr>
            <a:r>
              <a:rPr lang="en-US" sz="5400" b="1" spc="50">
                <a:solidFill>
                  <a:srgbClr val="382B1B"/>
                </a:solidFill>
                <a:latin typeface="TT Rounds Condensed Bold"/>
                <a:ea typeface="TT Rounds Condensed Bold"/>
                <a:cs typeface="TT Rounds Condensed Bold"/>
                <a:sym typeface="TT Rounds Condensed Bold"/>
              </a:rPr>
              <a:t>Introduction to the working environment, HACCP principles and basic recipes</a:t>
            </a:r>
          </a:p>
        </p:txBody>
      </p:sp>
      <p:sp>
        <p:nvSpPr>
          <p:cNvPr id="8" name="TextBox 8"/>
          <p:cNvSpPr txBox="1"/>
          <p:nvPr/>
        </p:nvSpPr>
        <p:spPr>
          <a:xfrm>
            <a:off x="1911499" y="6919690"/>
            <a:ext cx="14133594" cy="758571"/>
          </a:xfrm>
          <a:prstGeom prst="rect">
            <a:avLst/>
          </a:prstGeom>
        </p:spPr>
        <p:txBody>
          <a:bodyPr lIns="0" tIns="0" rIns="0" bIns="0" rtlCol="0" anchor="t">
            <a:spAutoFit/>
          </a:bodyPr>
          <a:lstStyle/>
          <a:p>
            <a:pPr algn="l">
              <a:lnSpc>
                <a:spcPts val="5832"/>
              </a:lnSpc>
            </a:pPr>
            <a:r>
              <a:rPr lang="en-US" sz="5400" b="1" spc="50">
                <a:solidFill>
                  <a:srgbClr val="382B1B"/>
                </a:solidFill>
                <a:latin typeface="TT Rounds Condensed Bold"/>
                <a:ea typeface="TT Rounds Condensed Bold"/>
                <a:cs typeface="TT Rounds Condensed Bold"/>
                <a:sym typeface="TT Rounds Condensed Bold"/>
              </a:rPr>
              <a:t>Content</a:t>
            </a:r>
          </a:p>
        </p:txBody>
      </p:sp>
      <p:sp>
        <p:nvSpPr>
          <p:cNvPr id="9" name="TextBox 9"/>
          <p:cNvSpPr txBox="1"/>
          <p:nvPr/>
        </p:nvSpPr>
        <p:spPr>
          <a:xfrm>
            <a:off x="1933361" y="7783160"/>
            <a:ext cx="5924401" cy="1966931"/>
          </a:xfrm>
          <a:prstGeom prst="rect">
            <a:avLst/>
          </a:prstGeom>
        </p:spPr>
        <p:txBody>
          <a:bodyPr lIns="0" tIns="0" rIns="0" bIns="0" rtlCol="0" anchor="t">
            <a:spAutoFit/>
          </a:bodyPr>
          <a:lstStyle/>
          <a:p>
            <a:pPr algn="l">
              <a:lnSpc>
                <a:spcPts val="3936"/>
              </a:lnSpc>
            </a:pPr>
            <a:r>
              <a:rPr lang="en-US" sz="2811" b="1">
                <a:solidFill>
                  <a:srgbClr val="000000"/>
                </a:solidFill>
                <a:latin typeface="TT Rounds Condensed Bold"/>
                <a:ea typeface="TT Rounds Condensed Bold"/>
                <a:cs typeface="TT Rounds Condensed Bold"/>
                <a:sym typeface="TT Rounds Condensed Bold"/>
              </a:rPr>
              <a:t>A-</a:t>
            </a:r>
            <a:r>
              <a:rPr lang="en-US" sz="2811">
                <a:solidFill>
                  <a:srgbClr val="000000"/>
                </a:solidFill>
                <a:latin typeface="TT Rounds Condensed"/>
                <a:ea typeface="TT Rounds Condensed"/>
                <a:cs typeface="TT Rounds Condensed"/>
                <a:sym typeface="TT Rounds Condensed"/>
              </a:rPr>
              <a:t> Basic hygiene rules</a:t>
            </a:r>
          </a:p>
          <a:p>
            <a:pPr algn="l">
              <a:lnSpc>
                <a:spcPts val="3936"/>
              </a:lnSpc>
            </a:pPr>
            <a:r>
              <a:rPr lang="en-US" sz="2811" b="1">
                <a:solidFill>
                  <a:srgbClr val="000000"/>
                </a:solidFill>
                <a:latin typeface="TT Rounds Condensed Bold"/>
                <a:ea typeface="TT Rounds Condensed Bold"/>
                <a:cs typeface="TT Rounds Condensed Bold"/>
                <a:sym typeface="TT Rounds Condensed Bold"/>
              </a:rPr>
              <a:t>B-</a:t>
            </a:r>
            <a:r>
              <a:rPr lang="en-US" sz="2811">
                <a:solidFill>
                  <a:srgbClr val="000000"/>
                </a:solidFill>
                <a:latin typeface="TT Rounds Condensed"/>
                <a:ea typeface="TT Rounds Condensed"/>
                <a:cs typeface="TT Rounds Condensed"/>
                <a:sym typeface="TT Rounds Condensed"/>
              </a:rPr>
              <a:t> Safety rules for handling kitchen tools</a:t>
            </a:r>
          </a:p>
          <a:p>
            <a:pPr algn="l">
              <a:lnSpc>
                <a:spcPts val="3936"/>
              </a:lnSpc>
            </a:pPr>
            <a:r>
              <a:rPr lang="en-US" sz="2811" b="1">
                <a:solidFill>
                  <a:srgbClr val="000000"/>
                </a:solidFill>
                <a:latin typeface="TT Rounds Condensed Bold"/>
                <a:ea typeface="TT Rounds Condensed Bold"/>
                <a:cs typeface="TT Rounds Condensed Bold"/>
                <a:sym typeface="TT Rounds Condensed Bold"/>
              </a:rPr>
              <a:t>C-</a:t>
            </a:r>
            <a:r>
              <a:rPr lang="en-US" sz="2811">
                <a:solidFill>
                  <a:srgbClr val="000000"/>
                </a:solidFill>
                <a:latin typeface="TT Rounds Condensed"/>
                <a:ea typeface="TT Rounds Condensed"/>
                <a:cs typeface="TT Rounds Condensed"/>
                <a:sym typeface="TT Rounds Condensed"/>
              </a:rPr>
              <a:t> How to maintain your workstation</a:t>
            </a:r>
          </a:p>
          <a:p>
            <a:pPr algn="l">
              <a:lnSpc>
                <a:spcPts val="3936"/>
              </a:lnSpc>
            </a:pPr>
            <a:r>
              <a:rPr lang="en-US" sz="2811" b="1">
                <a:solidFill>
                  <a:srgbClr val="000000"/>
                </a:solidFill>
                <a:latin typeface="TT Rounds Condensed Bold"/>
                <a:ea typeface="TT Rounds Condensed Bold"/>
                <a:cs typeface="TT Rounds Condensed Bold"/>
                <a:sym typeface="TT Rounds Condensed Bold"/>
              </a:rPr>
              <a:t>D-</a:t>
            </a:r>
            <a:r>
              <a:rPr lang="en-US" sz="2811">
                <a:solidFill>
                  <a:srgbClr val="000000"/>
                </a:solidFill>
                <a:latin typeface="TT Rounds Condensed"/>
                <a:ea typeface="TT Rounds Condensed"/>
                <a:cs typeface="TT Rounds Condensed"/>
                <a:sym typeface="TT Rounds Condensed"/>
              </a:rPr>
              <a:t> How to organise your workstation</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Conclusion</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3456074"/>
          </a:xfrm>
          <a:prstGeom prst="rect">
            <a:avLst/>
          </a:prstGeom>
        </p:spPr>
        <p:txBody>
          <a:bodyPr lIns="0" tIns="0" rIns="0" bIns="0" rtlCol="0" anchor="t">
            <a:spAutoFit/>
          </a:bodyPr>
          <a:lstStyle/>
          <a:p>
            <a:pPr algn="l">
              <a:lnSpc>
                <a:spcPts val="3888"/>
              </a:lnSpc>
            </a:pPr>
            <a:r>
              <a:rPr lang="en-US" sz="3600" spc="32" dirty="0">
                <a:solidFill>
                  <a:srgbClr val="382B1B"/>
                </a:solidFill>
                <a:latin typeface="TT Rounds Condensed"/>
                <a:ea typeface="TT Rounds Condensed"/>
                <a:cs typeface="TT Rounds Condensed"/>
                <a:sym typeface="TT Rounds Condensed"/>
              </a:rPr>
              <a:t>The search for your culinary identity is an ongoing and evolving process. It's about combining your personal influences, your experiences and your creativity to develop a style that suits you. Be curious, stay open to new ideas, and above all, have fun in the kitchen. Your culinary identity will strengthen and refine over time, reflecting your background and your passion for gastronomy.</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endParaRPr lang="en-US" sz="2499" spc="22" dirty="0">
              <a:solidFill>
                <a:srgbClr val="382B1B"/>
              </a:solidFill>
              <a:latin typeface="TT Rounds Condensed"/>
              <a:ea typeface="TT Rounds Condensed"/>
              <a:cs typeface="TT Rounds Condensed"/>
              <a:sym typeface="TT Rounds Condensed"/>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Exercise</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4225516"/>
          </a:xfrm>
          <a:prstGeom prst="rect">
            <a:avLst/>
          </a:prstGeom>
        </p:spPr>
        <p:txBody>
          <a:bodyPr lIns="0" tIns="0" rIns="0" bIns="0" rtlCol="0" anchor="t">
            <a:spAutoFit/>
          </a:bodyPr>
          <a:lstStyle/>
          <a:p>
            <a:pPr algn="l">
              <a:lnSpc>
                <a:spcPts val="3888"/>
              </a:lnSpc>
            </a:pPr>
            <a:r>
              <a:rPr lang="en-US" sz="3600" spc="32" dirty="0">
                <a:solidFill>
                  <a:srgbClr val="382B1B"/>
                </a:solidFill>
                <a:latin typeface="TT Rounds Condensed"/>
                <a:ea typeface="TT Rounds Condensed"/>
                <a:cs typeface="TT Rounds Condensed"/>
                <a:sym typeface="TT Rounds Condensed"/>
              </a:rPr>
              <a:t>Apply your learning by starting your own recipe book :</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marL="539749" lvl="1" indent="-269875" algn="l">
              <a:buFont typeface="Arial"/>
              <a:buChar char="•"/>
            </a:pPr>
            <a:r>
              <a:rPr lang="en-US" sz="3600" spc="22" dirty="0">
                <a:solidFill>
                  <a:srgbClr val="382B1B"/>
                </a:solidFill>
                <a:latin typeface="TT Rounds Condensed"/>
                <a:ea typeface="TT Rounds Condensed"/>
                <a:cs typeface="TT Rounds Condensed"/>
                <a:sym typeface="TT Rounds Condensed"/>
              </a:rPr>
              <a:t>Write 3 </a:t>
            </a:r>
            <a:r>
              <a:rPr lang="en-US" sz="3600" spc="22" dirty="0" err="1">
                <a:solidFill>
                  <a:srgbClr val="382B1B"/>
                </a:solidFill>
                <a:latin typeface="TT Rounds Condensed"/>
                <a:ea typeface="TT Rounds Condensed"/>
                <a:cs typeface="TT Rounds Condensed"/>
                <a:sym typeface="TT Rounds Condensed"/>
              </a:rPr>
              <a:t>savoury</a:t>
            </a:r>
            <a:r>
              <a:rPr lang="en-US" sz="3600" spc="22" dirty="0">
                <a:solidFill>
                  <a:srgbClr val="382B1B"/>
                </a:solidFill>
                <a:latin typeface="TT Rounds Condensed"/>
                <a:ea typeface="TT Rounds Condensed"/>
                <a:cs typeface="TT Rounds Condensed"/>
                <a:sym typeface="TT Rounds Condensed"/>
              </a:rPr>
              <a:t> recipes inspired by your own culture</a:t>
            </a:r>
          </a:p>
          <a:p>
            <a:pPr marL="539749" lvl="1" indent="-269875">
              <a:buFont typeface="Arial"/>
              <a:buChar char="•"/>
            </a:pPr>
            <a:r>
              <a:rPr lang="en-US" sz="3600" spc="22" dirty="0">
                <a:solidFill>
                  <a:srgbClr val="382B1B"/>
                </a:solidFill>
                <a:latin typeface="TT Rounds Condensed"/>
                <a:ea typeface="TT Rounds Condensed"/>
                <a:cs typeface="TT Rounds Condensed"/>
                <a:sym typeface="TT Rounds Condensed"/>
              </a:rPr>
              <a:t>Write 3 sweet recipes inspired by your own culture</a:t>
            </a:r>
          </a:p>
          <a:p>
            <a:pPr marL="539749" lvl="1" indent="-269875" algn="l">
              <a:buFont typeface="Arial"/>
              <a:buChar char="•"/>
            </a:pPr>
            <a:r>
              <a:rPr lang="en-US" sz="3600" spc="22" dirty="0">
                <a:solidFill>
                  <a:srgbClr val="382B1B"/>
                </a:solidFill>
                <a:latin typeface="TT Rounds Condensed"/>
                <a:ea typeface="TT Rounds Condensed"/>
                <a:cs typeface="TT Rounds Condensed"/>
                <a:sym typeface="TT Rounds Condensed"/>
              </a:rPr>
              <a:t>Write a recipe for a specific juice</a:t>
            </a:r>
          </a:p>
          <a:p>
            <a:pPr marL="539749" lvl="1" indent="-269875" algn="l">
              <a:buFont typeface="Arial"/>
              <a:buChar char="•"/>
            </a:pPr>
            <a:r>
              <a:rPr lang="en-US" sz="3600" spc="22" dirty="0">
                <a:solidFill>
                  <a:srgbClr val="382B1B"/>
                </a:solidFill>
                <a:latin typeface="TT Rounds Condensed"/>
                <a:ea typeface="TT Rounds Condensed"/>
                <a:cs typeface="TT Rounds Condensed"/>
                <a:sym typeface="TT Rounds Condensed"/>
              </a:rPr>
              <a:t>Share which spices you use most often</a:t>
            </a:r>
          </a:p>
          <a:p>
            <a:pPr marL="539749" lvl="1" indent="-269875" algn="l">
              <a:buFont typeface="Arial"/>
              <a:buChar char="•"/>
            </a:pPr>
            <a:r>
              <a:rPr lang="en-US" sz="3600" spc="22" dirty="0">
                <a:solidFill>
                  <a:srgbClr val="382B1B"/>
                </a:solidFill>
                <a:latin typeface="TT Rounds Condensed"/>
                <a:ea typeface="TT Rounds Condensed"/>
                <a:cs typeface="TT Rounds Condensed"/>
                <a:sym typeface="TT Rounds Condensed"/>
              </a:rPr>
              <a:t>Start drafting the technical data sheets for each recipe written</a:t>
            </a:r>
          </a:p>
          <a:p>
            <a:pPr algn="l">
              <a:lnSpc>
                <a:spcPts val="3888"/>
              </a:lnSpc>
            </a:pPr>
            <a:endParaRPr lang="en-US" sz="2499" spc="22" dirty="0">
              <a:solidFill>
                <a:srgbClr val="382B1B"/>
              </a:solidFill>
              <a:latin typeface="TT Rounds Condensed"/>
              <a:ea typeface="TT Rounds Condensed"/>
              <a:cs typeface="TT Rounds Condensed"/>
              <a:sym typeface="TT Rounds Condensed"/>
            </a:endParaRPr>
          </a:p>
        </p:txBody>
      </p:sp>
    </p:spTree>
    <p:extLst>
      <p:ext uri="{BB962C8B-B14F-4D97-AF65-F5344CB8AC3E}">
        <p14:creationId xmlns:p14="http://schemas.microsoft.com/office/powerpoint/2010/main" val="369399950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Quiz</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6001643"/>
          </a:xfrm>
          <a:prstGeom prst="rect">
            <a:avLst/>
          </a:prstGeom>
        </p:spPr>
        <p:txBody>
          <a:bodyPr lIns="0" tIns="0" rIns="0" bIns="0" rtlCol="0" anchor="t">
            <a:spAutoFit/>
          </a:bodyPr>
          <a:lstStyle/>
          <a:p>
            <a:pPr algn="l">
              <a:lnSpc>
                <a:spcPts val="3888"/>
              </a:lnSpc>
            </a:pPr>
            <a:r>
              <a:rPr lang="en-US" sz="3600" spc="32" dirty="0">
                <a:solidFill>
                  <a:srgbClr val="382B1B"/>
                </a:solidFill>
                <a:latin typeface="TT Rounds Condensed"/>
                <a:ea typeface="TT Rounds Condensed"/>
                <a:cs typeface="TT Rounds Condensed"/>
                <a:sym typeface="TT Rounds Condensed"/>
              </a:rPr>
              <a:t>Day 3: Culinary Identity. </a:t>
            </a:r>
          </a:p>
          <a:p>
            <a:pPr algn="l">
              <a:lnSpc>
                <a:spcPts val="3888"/>
              </a:lnSpc>
            </a:pPr>
            <a:r>
              <a:rPr lang="en-US" sz="3600" spc="32" dirty="0">
                <a:solidFill>
                  <a:srgbClr val="382B1B"/>
                </a:solidFill>
                <a:latin typeface="TT Rounds Condensed"/>
                <a:ea typeface="TT Rounds Condensed"/>
                <a:cs typeface="TT Rounds Condensed"/>
                <a:sym typeface="TT Rounds Condensed"/>
              </a:rPr>
              <a:t>1.What is the first step in discovering your culinary identity?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a) Experimenting with new recipes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b) Analyzing your culinary roots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c) Traveling to different countries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d) Reading cookbooks. </a:t>
            </a:r>
          </a:p>
          <a:p>
            <a:pPr marL="571500" indent="-571500" algn="l">
              <a:lnSpc>
                <a:spcPts val="3888"/>
              </a:lnSpc>
              <a:buFontTx/>
              <a:buChar char="-"/>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spc="32" dirty="0">
                <a:solidFill>
                  <a:srgbClr val="382B1B"/>
                </a:solidFill>
                <a:latin typeface="TT Rounds Condensed"/>
                <a:ea typeface="TT Rounds Condensed"/>
                <a:cs typeface="TT Rounds Condensed"/>
                <a:sym typeface="TT Rounds Condensed"/>
              </a:rPr>
              <a:t>2. What is the purpose of gastronomic travel in developing your culinary identity?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a) To learn new languages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b) To discover other culinary cultures and techniques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c) To find new ingredients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d) To take a break from cooking</a:t>
            </a:r>
          </a:p>
        </p:txBody>
      </p:sp>
    </p:spTree>
    <p:extLst>
      <p:ext uri="{BB962C8B-B14F-4D97-AF65-F5344CB8AC3E}">
        <p14:creationId xmlns:p14="http://schemas.microsoft.com/office/powerpoint/2010/main" val="150122973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Quiz</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6501780"/>
          </a:xfrm>
          <a:prstGeom prst="rect">
            <a:avLst/>
          </a:prstGeom>
        </p:spPr>
        <p:txBody>
          <a:bodyPr lIns="0" tIns="0" rIns="0" bIns="0" rtlCol="0" anchor="t">
            <a:spAutoFit/>
          </a:bodyPr>
          <a:lstStyle/>
          <a:p>
            <a:pPr algn="l">
              <a:lnSpc>
                <a:spcPts val="3888"/>
              </a:lnSpc>
            </a:pPr>
            <a:r>
              <a:rPr lang="en-US" sz="3600" spc="32" dirty="0">
                <a:solidFill>
                  <a:srgbClr val="382B1B"/>
                </a:solidFill>
                <a:latin typeface="TT Rounds Condensed"/>
                <a:ea typeface="TT Rounds Condensed"/>
                <a:cs typeface="TT Rounds Condensed"/>
                <a:sym typeface="TT Rounds Condensed"/>
              </a:rPr>
              <a:t>Day 3: Culinary Identity. </a:t>
            </a:r>
          </a:p>
          <a:p>
            <a:pPr algn="l">
              <a:lnSpc>
                <a:spcPts val="3888"/>
              </a:lnSpc>
            </a:pPr>
            <a:r>
              <a:rPr lang="en-US" sz="3600" spc="32" dirty="0">
                <a:solidFill>
                  <a:srgbClr val="382B1B"/>
                </a:solidFill>
                <a:latin typeface="TT Rounds Condensed"/>
                <a:ea typeface="TT Rounds Condensed"/>
                <a:cs typeface="TT Rounds Condensed"/>
                <a:sym typeface="TT Rounds Condensed"/>
              </a:rPr>
              <a:t>3. What should you document in your cooking diary?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a) Only successful recipes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b) Your inspirations, discoveries, and thoughts on cooking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c) The cost of ingredients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d) The number of guests served</a:t>
            </a:r>
          </a:p>
          <a:p>
            <a:pPr marL="571500" indent="-571500" algn="l">
              <a:lnSpc>
                <a:spcPts val="3888"/>
              </a:lnSpc>
              <a:buFontTx/>
              <a:buChar char="-"/>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spc="32" dirty="0">
                <a:solidFill>
                  <a:srgbClr val="382B1B"/>
                </a:solidFill>
                <a:latin typeface="TT Rounds Condensed"/>
                <a:ea typeface="TT Rounds Condensed"/>
                <a:cs typeface="TT Rounds Condensed"/>
                <a:sym typeface="TT Rounds Condensed"/>
              </a:rPr>
              <a:t>4. What is the role of collaboration in developing your culinary identity?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a) To reduce workload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b) To exchange ideas and techniques with other chefs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c) To find new job opportunities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d) To increase social media followers</a:t>
            </a:r>
          </a:p>
          <a:p>
            <a:pPr marL="571500" indent="-571500" algn="l">
              <a:lnSpc>
                <a:spcPts val="3888"/>
              </a:lnSpc>
              <a:buFontTx/>
              <a:buChar char="-"/>
            </a:pPr>
            <a:endParaRPr lang="en-US" sz="3600" spc="32" dirty="0">
              <a:solidFill>
                <a:srgbClr val="382B1B"/>
              </a:solidFill>
              <a:latin typeface="TT Rounds Condensed"/>
              <a:ea typeface="TT Rounds Condensed"/>
              <a:cs typeface="TT Rounds Condensed"/>
              <a:sym typeface="TT Rounds Condensed"/>
            </a:endParaRPr>
          </a:p>
        </p:txBody>
      </p:sp>
    </p:spTree>
    <p:extLst>
      <p:ext uri="{BB962C8B-B14F-4D97-AF65-F5344CB8AC3E}">
        <p14:creationId xmlns:p14="http://schemas.microsoft.com/office/powerpoint/2010/main" val="220442770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1340110"/>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Quiz</a:t>
            </a:r>
          </a:p>
          <a:p>
            <a:pPr algn="l">
              <a:lnSpc>
                <a:spcPts val="5248"/>
              </a:lnSpc>
            </a:pPr>
            <a:endParaRPr lang="en-US" sz="5400" b="1" spc="50" dirty="0">
              <a:solidFill>
                <a:srgbClr val="382B1B"/>
              </a:solidFill>
              <a:latin typeface="TT Rounds Condensed Bold"/>
              <a:ea typeface="TT Rounds Condensed Bold"/>
              <a:cs typeface="TT Rounds Condensed Bold"/>
              <a:sym typeface="TT Rounds Condensed Bold"/>
            </a:endParaRP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4001095"/>
          </a:xfrm>
          <a:prstGeom prst="rect">
            <a:avLst/>
          </a:prstGeom>
        </p:spPr>
        <p:txBody>
          <a:bodyPr lIns="0" tIns="0" rIns="0" bIns="0" rtlCol="0" anchor="t">
            <a:spAutoFit/>
          </a:bodyPr>
          <a:lstStyle/>
          <a:p>
            <a:pPr algn="l">
              <a:lnSpc>
                <a:spcPts val="3888"/>
              </a:lnSpc>
            </a:pPr>
            <a:r>
              <a:rPr lang="en-US" sz="3600" spc="32" dirty="0">
                <a:solidFill>
                  <a:srgbClr val="382B1B"/>
                </a:solidFill>
                <a:latin typeface="TT Rounds Condensed"/>
                <a:ea typeface="TT Rounds Condensed"/>
                <a:cs typeface="TT Rounds Condensed"/>
                <a:sym typeface="TT Rounds Condensed"/>
              </a:rPr>
              <a:t>Day 3: Culinary Identity. </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spc="32" dirty="0">
                <a:solidFill>
                  <a:srgbClr val="382B1B"/>
                </a:solidFill>
                <a:latin typeface="TT Rounds Condensed"/>
                <a:ea typeface="TT Rounds Condensed"/>
                <a:cs typeface="TT Rounds Condensed"/>
                <a:sym typeface="TT Rounds Condensed"/>
              </a:rPr>
              <a:t>5. What is the importance of using local, seasonal produce in your culinary creations?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a) It is cheaper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b) It supports local farmers and ensures freshness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c) It is easier to find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d) It reduces cooking time</a:t>
            </a:r>
            <a:endParaRPr lang="en-US" sz="2499" spc="22" dirty="0">
              <a:solidFill>
                <a:srgbClr val="382B1B"/>
              </a:solidFill>
              <a:latin typeface="TT Rounds Condensed"/>
              <a:ea typeface="TT Rounds Condensed"/>
              <a:cs typeface="TT Rounds Condensed"/>
              <a:sym typeface="TT Rounds Condensed"/>
            </a:endParaRPr>
          </a:p>
          <a:p>
            <a:pPr marL="571500" indent="-571500" algn="l">
              <a:lnSpc>
                <a:spcPts val="3888"/>
              </a:lnSpc>
              <a:buFontTx/>
              <a:buChar char="-"/>
            </a:pPr>
            <a:endParaRPr lang="en-US" sz="3600" spc="32" dirty="0">
              <a:solidFill>
                <a:srgbClr val="382B1B"/>
              </a:solidFill>
              <a:latin typeface="TT Rounds Condensed"/>
              <a:ea typeface="TT Rounds Condensed"/>
              <a:cs typeface="TT Rounds Condensed"/>
              <a:sym typeface="TT Rounds Condensed"/>
            </a:endParaRPr>
          </a:p>
        </p:txBody>
      </p:sp>
    </p:spTree>
    <p:extLst>
      <p:ext uri="{BB962C8B-B14F-4D97-AF65-F5344CB8AC3E}">
        <p14:creationId xmlns:p14="http://schemas.microsoft.com/office/powerpoint/2010/main" val="87128578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1340110"/>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Answers</a:t>
            </a:r>
          </a:p>
          <a:p>
            <a:pPr algn="l">
              <a:lnSpc>
                <a:spcPts val="5248"/>
              </a:lnSpc>
            </a:pPr>
            <a:endParaRPr lang="en-US" sz="5400" b="1" spc="50" dirty="0">
              <a:solidFill>
                <a:srgbClr val="382B1B"/>
              </a:solidFill>
              <a:latin typeface="TT Rounds Condensed Bold"/>
              <a:ea typeface="TT Rounds Condensed Bold"/>
              <a:cs typeface="TT Rounds Condensed Bold"/>
              <a:sym typeface="TT Rounds Condensed Bold"/>
            </a:endParaRP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7502054"/>
          </a:xfrm>
          <a:prstGeom prst="rect">
            <a:avLst/>
          </a:prstGeom>
        </p:spPr>
        <p:txBody>
          <a:bodyPr lIns="0" tIns="0" rIns="0" bIns="0" rtlCol="0" anchor="t">
            <a:spAutoFit/>
          </a:bodyPr>
          <a:lstStyle/>
          <a:p>
            <a:pPr algn="l">
              <a:lnSpc>
                <a:spcPts val="3888"/>
              </a:lnSpc>
            </a:pPr>
            <a:r>
              <a:rPr lang="en-US" sz="3600" spc="32" dirty="0">
                <a:solidFill>
                  <a:srgbClr val="382B1B"/>
                </a:solidFill>
                <a:latin typeface="TT Rounds Condensed"/>
                <a:ea typeface="TT Rounds Condensed"/>
                <a:cs typeface="TT Rounds Condensed"/>
                <a:sym typeface="TT Rounds Condensed"/>
              </a:rPr>
              <a:t>Day 3: Culinary Identity</a:t>
            </a:r>
          </a:p>
          <a:p>
            <a:pPr algn="l">
              <a:lnSpc>
                <a:spcPts val="3888"/>
              </a:lnSpc>
            </a:pPr>
            <a:r>
              <a:rPr lang="en-US" sz="3600" spc="32" dirty="0">
                <a:solidFill>
                  <a:srgbClr val="382B1B"/>
                </a:solidFill>
                <a:latin typeface="TT Rounds Condensed"/>
                <a:ea typeface="TT Rounds Condensed"/>
                <a:cs typeface="TT Rounds Condensed"/>
                <a:sym typeface="TT Rounds Condensed"/>
              </a:rPr>
              <a:t>1. What is the first step in discovering your culinary identity?</a:t>
            </a:r>
          </a:p>
          <a:p>
            <a:pPr algn="l">
              <a:lnSpc>
                <a:spcPts val="3888"/>
              </a:lnSpc>
            </a:pPr>
            <a:r>
              <a:rPr lang="en-US" sz="3600" spc="32" dirty="0">
                <a:solidFill>
                  <a:srgbClr val="382B1B"/>
                </a:solidFill>
                <a:latin typeface="TT Rounds Condensed"/>
                <a:ea typeface="TT Rounds Condensed"/>
                <a:cs typeface="TT Rounds Condensed"/>
                <a:sym typeface="TT Rounds Condensed"/>
              </a:rPr>
              <a:t>    - b) Analyzing your culinary roots</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spc="32" dirty="0">
                <a:solidFill>
                  <a:srgbClr val="382B1B"/>
                </a:solidFill>
                <a:latin typeface="TT Rounds Condensed"/>
                <a:ea typeface="TT Rounds Condensed"/>
                <a:cs typeface="TT Rounds Condensed"/>
                <a:sym typeface="TT Rounds Condensed"/>
              </a:rPr>
              <a:t>2. What is the purpose of gastronomic travel in developing your culinary identity?</a:t>
            </a:r>
          </a:p>
          <a:p>
            <a:pPr algn="l">
              <a:lnSpc>
                <a:spcPts val="3888"/>
              </a:lnSpc>
            </a:pPr>
            <a:r>
              <a:rPr lang="en-US" sz="3600" spc="32" dirty="0">
                <a:solidFill>
                  <a:srgbClr val="382B1B"/>
                </a:solidFill>
                <a:latin typeface="TT Rounds Condensed"/>
                <a:ea typeface="TT Rounds Condensed"/>
                <a:cs typeface="TT Rounds Condensed"/>
                <a:sym typeface="TT Rounds Condensed"/>
              </a:rPr>
              <a:t>    - b) To discover other culinary cultures and techniques</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spc="32" dirty="0">
                <a:solidFill>
                  <a:srgbClr val="382B1B"/>
                </a:solidFill>
                <a:latin typeface="TT Rounds Condensed"/>
                <a:ea typeface="TT Rounds Condensed"/>
                <a:cs typeface="TT Rounds Condensed"/>
                <a:sym typeface="TT Rounds Condensed"/>
              </a:rPr>
              <a:t>3. What should you document in your cooking diary?</a:t>
            </a:r>
          </a:p>
          <a:p>
            <a:pPr algn="l">
              <a:lnSpc>
                <a:spcPts val="3888"/>
              </a:lnSpc>
            </a:pPr>
            <a:r>
              <a:rPr lang="en-US" sz="3600" spc="32" dirty="0">
                <a:solidFill>
                  <a:srgbClr val="382B1B"/>
                </a:solidFill>
                <a:latin typeface="TT Rounds Condensed"/>
                <a:ea typeface="TT Rounds Condensed"/>
                <a:cs typeface="TT Rounds Condensed"/>
                <a:sym typeface="TT Rounds Condensed"/>
              </a:rPr>
              <a:t>    - b) Your inspirations, discoveries, and thoughts on cooking</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spc="32" dirty="0">
                <a:solidFill>
                  <a:srgbClr val="382B1B"/>
                </a:solidFill>
                <a:latin typeface="TT Rounds Condensed"/>
                <a:ea typeface="TT Rounds Condensed"/>
                <a:cs typeface="TT Rounds Condensed"/>
                <a:sym typeface="TT Rounds Condensed"/>
              </a:rPr>
              <a:t>4. What is the role of collaboration in developing your culinary identity?</a:t>
            </a:r>
          </a:p>
          <a:p>
            <a:pPr algn="l">
              <a:lnSpc>
                <a:spcPts val="3888"/>
              </a:lnSpc>
            </a:pPr>
            <a:r>
              <a:rPr lang="en-US" sz="3600" spc="32" dirty="0">
                <a:solidFill>
                  <a:srgbClr val="382B1B"/>
                </a:solidFill>
                <a:latin typeface="TT Rounds Condensed"/>
                <a:ea typeface="TT Rounds Condensed"/>
                <a:cs typeface="TT Rounds Condensed"/>
                <a:sym typeface="TT Rounds Condensed"/>
              </a:rPr>
              <a:t>    - b) To exchange ideas and techniques with other chefs</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spc="32" dirty="0">
                <a:solidFill>
                  <a:srgbClr val="382B1B"/>
                </a:solidFill>
                <a:latin typeface="TT Rounds Condensed"/>
                <a:ea typeface="TT Rounds Condensed"/>
                <a:cs typeface="TT Rounds Condensed"/>
                <a:sym typeface="TT Rounds Condensed"/>
              </a:rPr>
              <a:t>5. What is the importance of using local, seasonal produce in your culinary creations?</a:t>
            </a:r>
          </a:p>
          <a:p>
            <a:pPr algn="l">
              <a:lnSpc>
                <a:spcPts val="3888"/>
              </a:lnSpc>
            </a:pPr>
            <a:r>
              <a:rPr lang="en-US" sz="3600" spc="32" dirty="0">
                <a:solidFill>
                  <a:srgbClr val="382B1B"/>
                </a:solidFill>
                <a:latin typeface="TT Rounds Condensed"/>
                <a:ea typeface="TT Rounds Condensed"/>
                <a:cs typeface="TT Rounds Condensed"/>
                <a:sym typeface="TT Rounds Condensed"/>
              </a:rPr>
              <a:t>    - b) It supports local farmers and ensures freshness</a:t>
            </a:r>
          </a:p>
        </p:txBody>
      </p:sp>
    </p:spTree>
    <p:extLst>
      <p:ext uri="{BB962C8B-B14F-4D97-AF65-F5344CB8AC3E}">
        <p14:creationId xmlns:p14="http://schemas.microsoft.com/office/powerpoint/2010/main" val="146058905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grpSp>
        <p:nvGrpSpPr>
          <p:cNvPr id="3" name="Group 3"/>
          <p:cNvGrpSpPr/>
          <p:nvPr/>
        </p:nvGrpSpPr>
        <p:grpSpPr>
          <a:xfrm rot="4220027">
            <a:off x="-813104" y="-6594058"/>
            <a:ext cx="15496457" cy="15978039"/>
            <a:chOff x="0" y="0"/>
            <a:chExt cx="20661942" cy="21304052"/>
          </a:xfrm>
        </p:grpSpPr>
        <p:sp>
          <p:nvSpPr>
            <p:cNvPr id="4" name="Freeform 4"/>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84BFA4"/>
            </a:solidFill>
          </p:spPr>
          <p:txBody>
            <a:bodyPr/>
            <a:lstStyle/>
            <a:p>
              <a:endParaRPr lang="fr-FR"/>
            </a:p>
          </p:txBody>
        </p:sp>
      </p:grpSp>
      <p:grpSp>
        <p:nvGrpSpPr>
          <p:cNvPr id="5" name="Group 5"/>
          <p:cNvGrpSpPr/>
          <p:nvPr/>
        </p:nvGrpSpPr>
        <p:grpSpPr>
          <a:xfrm>
            <a:off x="-4020693" y="-9152968"/>
            <a:ext cx="24222254" cy="9152970"/>
            <a:chOff x="0" y="0"/>
            <a:chExt cx="32296338" cy="12203960"/>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txBody>
            <a:bodyPr/>
            <a:lstStyle/>
            <a:p>
              <a:endParaRPr lang="fr-FR"/>
            </a:p>
          </p:txBody>
        </p:sp>
      </p:grpSp>
      <p:grpSp>
        <p:nvGrpSpPr>
          <p:cNvPr id="7" name="Group 7"/>
          <p:cNvGrpSpPr/>
          <p:nvPr/>
        </p:nvGrpSpPr>
        <p:grpSpPr>
          <a:xfrm>
            <a:off x="-5506732" y="10286998"/>
            <a:ext cx="24222254" cy="3289541"/>
            <a:chOff x="0" y="0"/>
            <a:chExt cx="32296338" cy="4386054"/>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txBody>
            <a:bodyPr/>
            <a:lstStyle/>
            <a:p>
              <a:endParaRPr lang="fr-FR"/>
            </a:p>
          </p:txBody>
        </p:sp>
      </p:grpSp>
      <p:grpSp>
        <p:nvGrpSpPr>
          <p:cNvPr id="9" name="Group 9"/>
          <p:cNvGrpSpPr/>
          <p:nvPr/>
        </p:nvGrpSpPr>
        <p:grpSpPr>
          <a:xfrm>
            <a:off x="-4481700" y="-1211763"/>
            <a:ext cx="4481700" cy="17113854"/>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a:p>
          </p:txBody>
        </p:sp>
      </p:grpSp>
      <p:sp>
        <p:nvSpPr>
          <p:cNvPr id="11" name="TextBox 11"/>
          <p:cNvSpPr txBox="1"/>
          <p:nvPr/>
        </p:nvSpPr>
        <p:spPr>
          <a:xfrm>
            <a:off x="1251720" y="1361644"/>
            <a:ext cx="10581359" cy="4783361"/>
          </a:xfrm>
          <a:prstGeom prst="rect">
            <a:avLst/>
          </a:prstGeom>
        </p:spPr>
        <p:txBody>
          <a:bodyPr lIns="0" tIns="0" rIns="0" bIns="0" rtlCol="0" anchor="t">
            <a:spAutoFit/>
          </a:bodyPr>
          <a:lstStyle/>
          <a:p>
            <a:pPr algn="ctr">
              <a:lnSpc>
                <a:spcPts val="37260"/>
              </a:lnSpc>
            </a:pPr>
            <a:r>
              <a:rPr lang="en-US" sz="34500" spc="322" dirty="0">
                <a:solidFill>
                  <a:srgbClr val="94C7B0"/>
                </a:solidFill>
                <a:latin typeface="TT Rounds Condensed"/>
                <a:ea typeface="TT Rounds Condensed"/>
                <a:cs typeface="TT Rounds Condensed"/>
                <a:sym typeface="TT Rounds Condensed"/>
              </a:rPr>
              <a:t>DAY4</a:t>
            </a:r>
          </a:p>
        </p:txBody>
      </p:sp>
      <p:sp>
        <p:nvSpPr>
          <p:cNvPr id="12" name="TextBox 12"/>
          <p:cNvSpPr txBox="1"/>
          <p:nvPr/>
        </p:nvSpPr>
        <p:spPr>
          <a:xfrm>
            <a:off x="1313714" y="2892789"/>
            <a:ext cx="10581358" cy="2610612"/>
          </a:xfrm>
          <a:prstGeom prst="rect">
            <a:avLst/>
          </a:prstGeom>
        </p:spPr>
        <p:txBody>
          <a:bodyPr lIns="0" tIns="0" rIns="0" bIns="0" rtlCol="0" anchor="t">
            <a:spAutoFit/>
          </a:bodyPr>
          <a:lstStyle/>
          <a:p>
            <a:pPr algn="ctr">
              <a:lnSpc>
                <a:spcPts val="6804"/>
              </a:lnSpc>
            </a:pPr>
            <a:r>
              <a:rPr lang="en-US" sz="6300" b="1" spc="56" dirty="0">
                <a:solidFill>
                  <a:srgbClr val="FFFFFF"/>
                </a:solidFill>
                <a:latin typeface="TT Rounds Condensed Bold"/>
                <a:ea typeface="TT Rounds Condensed Bold"/>
                <a:cs typeface="TT Rounds Condensed Bold"/>
                <a:sym typeface="TT Rounds Condensed Bold"/>
              </a:rPr>
              <a:t> Kitchen management, nutrition and creativity</a:t>
            </a:r>
          </a:p>
          <a:p>
            <a:pPr algn="ctr">
              <a:lnSpc>
                <a:spcPts val="6804"/>
              </a:lnSpc>
            </a:pPr>
            <a:endParaRPr lang="en-US" sz="6300" b="1" spc="56" dirty="0">
              <a:solidFill>
                <a:srgbClr val="FFFFFF"/>
              </a:solidFill>
              <a:latin typeface="TT Rounds Condensed Bold"/>
              <a:ea typeface="TT Rounds Condensed Bold"/>
              <a:cs typeface="TT Rounds Condensed Bold"/>
              <a:sym typeface="TT Rounds Condensed Bold"/>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1356512"/>
          </a:xfrm>
          <a:prstGeom prst="rect">
            <a:avLst/>
          </a:prstGeom>
        </p:spPr>
        <p:txBody>
          <a:bodyPr lIns="0" tIns="0" rIns="0" bIns="0" rtlCol="0" anchor="t">
            <a:spAutoFit/>
          </a:bodyPr>
          <a:lstStyle/>
          <a:p>
            <a:pPr algn="l">
              <a:lnSpc>
                <a:spcPts val="5248"/>
              </a:lnSpc>
            </a:pPr>
            <a:r>
              <a:rPr lang="en-US" sz="5400" b="1" spc="48">
                <a:solidFill>
                  <a:srgbClr val="382B1B"/>
                </a:solidFill>
                <a:latin typeface="TT Rounds Condensed Bold"/>
                <a:ea typeface="TT Rounds Condensed Bold"/>
                <a:cs typeface="TT Rounds Condensed Bold"/>
                <a:sym typeface="TT Rounds Condensed Bold"/>
              </a:rPr>
              <a:t>1. Planning and preparation</a:t>
            </a:r>
          </a:p>
          <a:p>
            <a:pPr algn="l">
              <a:lnSpc>
                <a:spcPts val="5248"/>
              </a:lnSpc>
            </a:pPr>
            <a:endParaRPr lang="en-US" sz="5400" b="1" spc="48">
              <a:solidFill>
                <a:srgbClr val="382B1B"/>
              </a:solidFill>
              <a:latin typeface="TT Rounds Condensed Bold"/>
              <a:ea typeface="TT Rounds Condensed Bold"/>
              <a:cs typeface="TT Rounds Condensed Bold"/>
              <a:sym typeface="TT Rounds Condensed Bold"/>
            </a:endParaRP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6322314"/>
          </a:xfrm>
          <a:prstGeom prst="rect">
            <a:avLst/>
          </a:prstGeom>
        </p:spPr>
        <p:txBody>
          <a:bodyPr lIns="0" tIns="0" rIns="0" bIns="0" rtlCol="0" anchor="t">
            <a:spAutoFit/>
          </a:bodyPr>
          <a:lstStyle/>
          <a:p>
            <a:pPr algn="l">
              <a:lnSpc>
                <a:spcPts val="3888"/>
              </a:lnSpc>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a. Menu and recipes</a:t>
            </a:r>
          </a:p>
          <a:p>
            <a:pPr marL="777240" lvl="1" indent="-388620" algn="l">
              <a:lnSpc>
                <a:spcPts val="3888"/>
              </a:lnSpc>
              <a:buFont typeface="Arial"/>
              <a:buChar char="•"/>
            </a:pPr>
            <a:r>
              <a:rPr lang="en-US" sz="3600" b="1" spc="32" dirty="0">
                <a:solidFill>
                  <a:srgbClr val="382B1B"/>
                </a:solidFill>
                <a:latin typeface="TT Rounds Condensed Bold"/>
                <a:ea typeface="TT Rounds Condensed Bold"/>
                <a:cs typeface="TT Rounds Condensed Bold"/>
                <a:sym typeface="TT Rounds Condensed Bold"/>
              </a:rPr>
              <a:t>Menu design</a:t>
            </a:r>
            <a:r>
              <a:rPr lang="en-US" sz="3600" spc="32" dirty="0">
                <a:solidFill>
                  <a:srgbClr val="382B1B"/>
                </a:solidFill>
                <a:latin typeface="TT Rounds Condensed"/>
                <a:ea typeface="TT Rounds Condensed"/>
                <a:cs typeface="TT Rounds Condensed"/>
                <a:sym typeface="TT Rounds Condensed"/>
              </a:rPr>
              <a:t>: Creating a balanced menu adapted to the target clientele. Take account of the seasons and product availability.</a:t>
            </a:r>
          </a:p>
          <a:p>
            <a:pPr marL="777240" lvl="1" indent="-388620" algn="l">
              <a:lnSpc>
                <a:spcPts val="3888"/>
              </a:lnSpc>
              <a:buFont typeface="Arial"/>
              <a:buChar char="•"/>
            </a:pPr>
            <a:r>
              <a:rPr lang="en-US" sz="3600" b="1" spc="32" dirty="0">
                <a:solidFill>
                  <a:srgbClr val="382B1B"/>
                </a:solidFill>
                <a:latin typeface="TT Rounds Condensed Bold"/>
                <a:ea typeface="TT Rounds Condensed Bold"/>
                <a:cs typeface="TT Rounds Condensed Bold"/>
                <a:sym typeface="TT Rounds Condensed Bold"/>
              </a:rPr>
              <a:t>Technical Data Sheets</a:t>
            </a:r>
            <a:r>
              <a:rPr lang="en-US" sz="3600" spc="32" dirty="0">
                <a:solidFill>
                  <a:srgbClr val="382B1B"/>
                </a:solidFill>
                <a:latin typeface="TT Rounds Condensed"/>
                <a:ea typeface="TT Rounds Condensed"/>
                <a:cs typeface="TT Rounds Condensed"/>
                <a:sym typeface="TT Rounds Condensed"/>
              </a:rPr>
              <a:t>: Prepare detailed technical data sheets for each dish, including ingredients, quantities, preparation steps, cooking times and costs.</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b. Inventory management</a:t>
            </a:r>
          </a:p>
          <a:p>
            <a:pPr marL="777240" lvl="1" indent="-388620" algn="l">
              <a:lnSpc>
                <a:spcPts val="3888"/>
              </a:lnSpc>
              <a:buFont typeface="Arial"/>
              <a:buChar char="•"/>
            </a:pPr>
            <a:r>
              <a:rPr lang="en-US" sz="3600" b="1" spc="32" dirty="0">
                <a:solidFill>
                  <a:srgbClr val="382B1B"/>
                </a:solidFill>
                <a:latin typeface="TT Rounds Condensed Bold"/>
                <a:ea typeface="TT Rounds Condensed Bold"/>
                <a:cs typeface="TT Rounds Condensed Bold"/>
                <a:sym typeface="TT Rounds Condensed Bold"/>
              </a:rPr>
              <a:t>Inventory</a:t>
            </a:r>
            <a:r>
              <a:rPr lang="en-US" sz="3600" spc="32" dirty="0">
                <a:solidFill>
                  <a:srgbClr val="382B1B"/>
                </a:solidFill>
                <a:latin typeface="TT Rounds Condensed"/>
                <a:ea typeface="TT Rounds Condensed"/>
                <a:cs typeface="TT Rounds Condensed"/>
                <a:sym typeface="TT Rounds Condensed"/>
              </a:rPr>
              <a:t>: Carry out regular product inventories to avoid stock-outs and overstocking.</a:t>
            </a:r>
          </a:p>
          <a:p>
            <a:pPr marL="777240" lvl="1" indent="-388620" algn="l">
              <a:lnSpc>
                <a:spcPts val="3888"/>
              </a:lnSpc>
              <a:buFont typeface="Arial"/>
              <a:buChar char="•"/>
            </a:pPr>
            <a:r>
              <a:rPr lang="en-US" sz="3600" b="1" spc="32" dirty="0">
                <a:solidFill>
                  <a:srgbClr val="382B1B"/>
                </a:solidFill>
                <a:latin typeface="TT Rounds Condensed Bold"/>
                <a:ea typeface="TT Rounds Condensed Bold"/>
                <a:cs typeface="TT Rounds Condensed Bold"/>
                <a:sym typeface="TT Rounds Condensed Bold"/>
              </a:rPr>
              <a:t>Orders</a:t>
            </a:r>
            <a:r>
              <a:rPr lang="en-US" sz="3600" spc="32" dirty="0">
                <a:solidFill>
                  <a:srgbClr val="382B1B"/>
                </a:solidFill>
                <a:latin typeface="TT Rounds Condensed"/>
                <a:ea typeface="TT Rounds Condensed"/>
                <a:cs typeface="TT Rounds Condensed"/>
                <a:sym typeface="TT Rounds Condensed"/>
              </a:rPr>
              <a:t>: Place orders based on forecast requirements, taking into account delivery times and product freshness.</a:t>
            </a:r>
          </a:p>
          <a:p>
            <a:pPr marL="777240" lvl="1" indent="-388620" algn="l">
              <a:lnSpc>
                <a:spcPts val="3888"/>
              </a:lnSpc>
              <a:buFont typeface="Arial"/>
              <a:buChar char="•"/>
            </a:pPr>
            <a:r>
              <a:rPr lang="en-US" sz="3600" b="1" spc="32" dirty="0">
                <a:solidFill>
                  <a:srgbClr val="382B1B"/>
                </a:solidFill>
                <a:latin typeface="TT Rounds Condensed Bold"/>
                <a:ea typeface="TT Rounds Condensed Bold"/>
                <a:cs typeface="TT Rounds Condensed Bold"/>
                <a:sym typeface="TT Rounds Condensed Bold"/>
              </a:rPr>
              <a:t>Storage</a:t>
            </a:r>
            <a:r>
              <a:rPr lang="en-US" sz="3600" spc="32" dirty="0">
                <a:solidFill>
                  <a:srgbClr val="382B1B"/>
                </a:solidFill>
                <a:latin typeface="TT Rounds Condensed"/>
                <a:ea typeface="TT Rounds Condensed"/>
                <a:cs typeface="TT Rounds Condensed"/>
                <a:sym typeface="TT Rounds Condensed"/>
              </a:rPr>
              <a:t>: Organise storage areas (cold rooms, freezers, shelves) to ensure optimum accessibility and rotation of products (FIFO: First In, First Out).</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1356512"/>
          </a:xfrm>
          <a:prstGeom prst="rect">
            <a:avLst/>
          </a:prstGeom>
        </p:spPr>
        <p:txBody>
          <a:bodyPr lIns="0" tIns="0" rIns="0" bIns="0" rtlCol="0" anchor="t">
            <a:spAutoFit/>
          </a:bodyPr>
          <a:lstStyle/>
          <a:p>
            <a:pPr algn="l">
              <a:lnSpc>
                <a:spcPts val="5248"/>
              </a:lnSpc>
            </a:pPr>
            <a:r>
              <a:rPr lang="en-US" sz="5400" b="1" spc="48">
                <a:solidFill>
                  <a:srgbClr val="382B1B"/>
                </a:solidFill>
                <a:latin typeface="TT Rounds Condensed Bold"/>
                <a:ea typeface="TT Rounds Condensed Bold"/>
                <a:cs typeface="TT Rounds Condensed Bold"/>
                <a:sym typeface="TT Rounds Condensed Bold"/>
              </a:rPr>
              <a:t>2. Installation </a:t>
            </a:r>
          </a:p>
          <a:p>
            <a:pPr algn="l">
              <a:lnSpc>
                <a:spcPts val="5248"/>
              </a:lnSpc>
            </a:pPr>
            <a:endParaRPr lang="en-US" sz="5400" b="1" spc="48">
              <a:solidFill>
                <a:srgbClr val="382B1B"/>
              </a:solidFill>
              <a:latin typeface="TT Rounds Condensed Bold"/>
              <a:ea typeface="TT Rounds Condensed Bold"/>
              <a:cs typeface="TT Rounds Condensed Bold"/>
              <a:sym typeface="TT Rounds Condensed Bold"/>
            </a:endParaRP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7779639"/>
          </a:xfrm>
          <a:prstGeom prst="rect">
            <a:avLst/>
          </a:prstGeom>
        </p:spPr>
        <p:txBody>
          <a:bodyPr lIns="0" tIns="0" rIns="0" bIns="0" rtlCol="0" anchor="t">
            <a:spAutoFit/>
          </a:bodyPr>
          <a:lstStyle/>
          <a:p>
            <a:pPr algn="l">
              <a:lnSpc>
                <a:spcPts val="3888"/>
              </a:lnSpc>
            </a:pPr>
            <a:r>
              <a:rPr lang="en-US" sz="3600" b="1" i="1" spc="32">
                <a:solidFill>
                  <a:srgbClr val="382B1B"/>
                </a:solidFill>
                <a:latin typeface="TT Rounds Condensed Bold Italics"/>
                <a:ea typeface="TT Rounds Condensed Bold Italics"/>
                <a:cs typeface="TT Rounds Condensed Bold Italics"/>
                <a:sym typeface="TT Rounds Condensed Bold Italics"/>
              </a:rPr>
              <a:t>a. Preparing the ingredients</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Vegetables and fruit</a:t>
            </a:r>
            <a:r>
              <a:rPr lang="en-US" sz="3600" spc="32">
                <a:solidFill>
                  <a:srgbClr val="382B1B"/>
                </a:solidFill>
                <a:latin typeface="TT Rounds Condensed"/>
                <a:ea typeface="TT Rounds Condensed"/>
                <a:cs typeface="TT Rounds Condensed"/>
                <a:sym typeface="TT Rounds Condensed"/>
              </a:rPr>
              <a:t>: Wash, peel, cut and store vegetables and fruit according to recipe requirements.</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Meat and fish</a:t>
            </a:r>
            <a:r>
              <a:rPr lang="en-US" sz="3600" spc="32">
                <a:solidFill>
                  <a:srgbClr val="382B1B"/>
                </a:solidFill>
                <a:latin typeface="TT Rounds Condensed"/>
                <a:ea typeface="TT Rounds Condensed"/>
                <a:cs typeface="TT Rounds Condensed"/>
                <a:sym typeface="TT Rounds Condensed"/>
              </a:rPr>
              <a:t>: Boning, portioning, marinating (if necessary) and storing meat and fish correctly.</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Sauces and stocks</a:t>
            </a:r>
            <a:r>
              <a:rPr lang="en-US" sz="3600" spc="32">
                <a:solidFill>
                  <a:srgbClr val="382B1B"/>
                </a:solidFill>
                <a:latin typeface="TT Rounds Condensed"/>
                <a:ea typeface="TT Rounds Condensed"/>
                <a:cs typeface="TT Rounds Condensed"/>
                <a:sym typeface="TT Rounds Condensed"/>
              </a:rPr>
              <a:t> : Prepare the basic sauces, stocks and broths in advance and reserve them in the appropriate portions.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i="1" spc="32">
                <a:solidFill>
                  <a:srgbClr val="382B1B"/>
                </a:solidFill>
                <a:latin typeface="TT Rounds Condensed Bold Italics"/>
                <a:ea typeface="TT Rounds Condensed Bold Italics"/>
                <a:cs typeface="TT Rounds Condensed Bold Italics"/>
                <a:sym typeface="TT Rounds Condensed Bold Italics"/>
              </a:rPr>
              <a:t>b. Workstation organisation</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Task allocation</a:t>
            </a:r>
            <a:r>
              <a:rPr lang="en-US" sz="3600" spc="32">
                <a:solidFill>
                  <a:srgbClr val="382B1B"/>
                </a:solidFill>
                <a:latin typeface="TT Rounds Condensed"/>
                <a:ea typeface="TT Rounds Condensed"/>
                <a:cs typeface="TT Rounds Condensed"/>
                <a:sym typeface="TT Rounds Condensed"/>
              </a:rPr>
              <a:t>: Assign specific tasks to each team member according to their skills and workflow.</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Workstations</a:t>
            </a:r>
            <a:r>
              <a:rPr lang="en-US" sz="3600" spc="32">
                <a:solidFill>
                  <a:srgbClr val="382B1B"/>
                </a:solidFill>
                <a:latin typeface="TT Rounds Condensed"/>
                <a:ea typeface="TT Rounds Condensed"/>
                <a:cs typeface="TT Rounds Condensed"/>
                <a:sym typeface="TT Rounds Condensed"/>
              </a:rPr>
              <a:t>: Organise the workstations so that each chef has everything they need within easy reach. Provide separate areas for preparing vegetables, meats, pastries, etc.</a:t>
            </a:r>
          </a:p>
          <a:p>
            <a:pPr marL="777240" lvl="1" indent="-38862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Utensils and equipment: Ensure that all the necessary tools and equipment are clean, functional and in the right place.</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A group of people in a kitchen  Description automatically generated"/>
          <p:cNvSpPr/>
          <p:nvPr/>
        </p:nvSpPr>
        <p:spPr>
          <a:xfrm>
            <a:off x="9268177" y="-538915"/>
            <a:ext cx="12153733" cy="11364830"/>
          </a:xfrm>
          <a:custGeom>
            <a:avLst/>
            <a:gdLst/>
            <a:ahLst/>
            <a:cxnLst/>
            <a:rect l="l" t="t" r="r" b="b"/>
            <a:pathLst>
              <a:path w="12153733" h="11364830">
                <a:moveTo>
                  <a:pt x="0" y="0"/>
                </a:moveTo>
                <a:lnTo>
                  <a:pt x="12153733" y="0"/>
                </a:lnTo>
                <a:lnTo>
                  <a:pt x="12153733" y="11364830"/>
                </a:lnTo>
                <a:lnTo>
                  <a:pt x="0" y="11364830"/>
                </a:lnTo>
                <a:lnTo>
                  <a:pt x="0" y="0"/>
                </a:lnTo>
                <a:close/>
              </a:path>
            </a:pathLst>
          </a:custGeom>
          <a:blipFill>
            <a:blip r:embed="rId2"/>
            <a:stretch>
              <a:fillRect l="-46915" r="-19335"/>
            </a:stretch>
          </a:blipFill>
        </p:spPr>
        <p:txBody>
          <a:bodyPr/>
          <a:lstStyle/>
          <a:p>
            <a:endParaRPr lang="fr-FR"/>
          </a:p>
        </p:txBody>
      </p:sp>
      <p:sp>
        <p:nvSpPr>
          <p:cNvPr id="3" name="Freeform 3"/>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3"/>
            <a:stretch>
              <a:fillRect t="-607363" r="-271"/>
            </a:stretch>
          </a:blipFill>
        </p:spPr>
        <p:txBody>
          <a:bodyPr/>
          <a:lstStyle/>
          <a:p>
            <a:endParaRPr lang="fr-FR"/>
          </a:p>
        </p:txBody>
      </p:sp>
      <p:grpSp>
        <p:nvGrpSpPr>
          <p:cNvPr id="4" name="Group 4"/>
          <p:cNvGrpSpPr/>
          <p:nvPr/>
        </p:nvGrpSpPr>
        <p:grpSpPr>
          <a:xfrm>
            <a:off x="603904" y="2000964"/>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grpSp>
        <p:nvGrpSpPr>
          <p:cNvPr id="7" name="Group 7"/>
          <p:cNvGrpSpPr/>
          <p:nvPr/>
        </p:nvGrpSpPr>
        <p:grpSpPr>
          <a:xfrm>
            <a:off x="14614444" y="-2692751"/>
            <a:ext cx="6807466" cy="7019022"/>
            <a:chOff x="0" y="0"/>
            <a:chExt cx="9076622" cy="9358696"/>
          </a:xfrm>
        </p:grpSpPr>
        <p:sp>
          <p:nvSpPr>
            <p:cNvPr id="8" name="Freeform 8"/>
            <p:cNvSpPr/>
            <p:nvPr/>
          </p:nvSpPr>
          <p:spPr>
            <a:xfrm>
              <a:off x="-403987" y="-153162"/>
              <a:ext cx="10093833" cy="9889490"/>
            </a:xfrm>
            <a:custGeom>
              <a:avLst/>
              <a:gdLst/>
              <a:ahLst/>
              <a:cxnLst/>
              <a:rect l="l" t="t" r="r" b="b"/>
              <a:pathLst>
                <a:path w="10093833" h="9889490">
                  <a:moveTo>
                    <a:pt x="5900039" y="372491"/>
                  </a:moveTo>
                  <a:cubicBezTo>
                    <a:pt x="4692396" y="11938"/>
                    <a:pt x="3430651" y="0"/>
                    <a:pt x="2469388" y="1081405"/>
                  </a:cubicBezTo>
                  <a:cubicBezTo>
                    <a:pt x="1538097" y="2126869"/>
                    <a:pt x="642874" y="3815207"/>
                    <a:pt x="450596" y="5209159"/>
                  </a:cubicBezTo>
                  <a:cubicBezTo>
                    <a:pt x="0" y="8459597"/>
                    <a:pt x="2895981" y="9889490"/>
                    <a:pt x="5821934" y="9426956"/>
                  </a:cubicBezTo>
                  <a:cubicBezTo>
                    <a:pt x="8675878" y="8976233"/>
                    <a:pt x="10093833" y="5233162"/>
                    <a:pt x="9228582" y="2565527"/>
                  </a:cubicBezTo>
                  <a:cubicBezTo>
                    <a:pt x="8970263" y="1760474"/>
                    <a:pt x="8219186" y="1381887"/>
                    <a:pt x="7510272" y="1033399"/>
                  </a:cubicBezTo>
                  <a:cubicBezTo>
                    <a:pt x="6999605" y="781050"/>
                    <a:pt x="6458839" y="540766"/>
                    <a:pt x="5900039" y="372491"/>
                  </a:cubicBezTo>
                  <a:close/>
                </a:path>
              </a:pathLst>
            </a:custGeom>
            <a:solidFill>
              <a:srgbClr val="B6D1E1"/>
            </a:solidFill>
          </p:spPr>
          <p:txBody>
            <a:bodyPr/>
            <a:lstStyle/>
            <a:p>
              <a:endParaRPr lang="fr-FR"/>
            </a:p>
          </p:txBody>
        </p:sp>
      </p:grpSp>
      <p:grpSp>
        <p:nvGrpSpPr>
          <p:cNvPr id="9" name="Group 9"/>
          <p:cNvGrpSpPr/>
          <p:nvPr/>
        </p:nvGrpSpPr>
        <p:grpSpPr>
          <a:xfrm>
            <a:off x="18336876" y="-1079256"/>
            <a:ext cx="4481700" cy="17113854"/>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a:p>
          </p:txBody>
        </p:sp>
      </p:grpSp>
      <p:grpSp>
        <p:nvGrpSpPr>
          <p:cNvPr id="11" name="Group 11"/>
          <p:cNvGrpSpPr/>
          <p:nvPr/>
        </p:nvGrpSpPr>
        <p:grpSpPr>
          <a:xfrm>
            <a:off x="-3696476" y="-1699574"/>
            <a:ext cx="24222254" cy="1699574"/>
            <a:chOff x="0" y="0"/>
            <a:chExt cx="32296338" cy="2266098"/>
          </a:xfrm>
        </p:grpSpPr>
        <p:sp>
          <p:nvSpPr>
            <p:cNvPr id="12" name="Freeform 12"/>
            <p:cNvSpPr/>
            <p:nvPr/>
          </p:nvSpPr>
          <p:spPr>
            <a:xfrm>
              <a:off x="0" y="0"/>
              <a:ext cx="32296354" cy="2266061"/>
            </a:xfrm>
            <a:custGeom>
              <a:avLst/>
              <a:gdLst/>
              <a:ahLst/>
              <a:cxnLst/>
              <a:rect l="l" t="t" r="r" b="b"/>
              <a:pathLst>
                <a:path w="32296354" h="2266061">
                  <a:moveTo>
                    <a:pt x="0" y="0"/>
                  </a:moveTo>
                  <a:lnTo>
                    <a:pt x="32296354" y="0"/>
                  </a:lnTo>
                  <a:lnTo>
                    <a:pt x="32296354" y="2266061"/>
                  </a:lnTo>
                  <a:lnTo>
                    <a:pt x="0" y="2266061"/>
                  </a:lnTo>
                  <a:close/>
                </a:path>
              </a:pathLst>
            </a:custGeom>
            <a:solidFill>
              <a:srgbClr val="ECECEC"/>
            </a:solidFill>
          </p:spPr>
          <p:txBody>
            <a:bodyPr/>
            <a:lstStyle/>
            <a:p>
              <a:endParaRPr lang="fr-FR"/>
            </a:p>
          </p:txBody>
        </p:sp>
      </p:grpSp>
      <p:sp>
        <p:nvSpPr>
          <p:cNvPr id="13" name="TextBox 13"/>
          <p:cNvSpPr txBox="1"/>
          <p:nvPr/>
        </p:nvSpPr>
        <p:spPr>
          <a:xfrm>
            <a:off x="886077" y="1124478"/>
            <a:ext cx="8257923" cy="8408712"/>
          </a:xfrm>
          <a:prstGeom prst="rect">
            <a:avLst/>
          </a:prstGeom>
        </p:spPr>
        <p:txBody>
          <a:bodyPr wrap="square" lIns="0" tIns="0" rIns="0" bIns="0" rtlCol="0" anchor="t">
            <a:spAutoFit/>
          </a:bodyPr>
          <a:lstStyle/>
          <a:p>
            <a:pPr algn="l">
              <a:lnSpc>
                <a:spcPts val="5248"/>
              </a:lnSpc>
            </a:pPr>
            <a:r>
              <a:rPr lang="en-US" sz="5400" b="1" spc="48" dirty="0">
                <a:solidFill>
                  <a:srgbClr val="382B1B"/>
                </a:solidFill>
                <a:latin typeface="TT Rounds Condensed Bold"/>
                <a:ea typeface="TT Rounds Condensed Bold"/>
                <a:cs typeface="TT Rounds Condensed Bold"/>
                <a:sym typeface="TT Rounds Condensed Bold"/>
              </a:rPr>
              <a:t>B- The concept of nutrition</a:t>
            </a:r>
          </a:p>
          <a:p>
            <a:pPr algn="l">
              <a:lnSpc>
                <a:spcPts val="5248"/>
              </a:lnSpc>
            </a:pPr>
            <a:endParaRPr lang="en-US" sz="5400" b="1" spc="48" dirty="0">
              <a:solidFill>
                <a:srgbClr val="382B1B"/>
              </a:solidFill>
              <a:latin typeface="TT Rounds Condensed Bold"/>
              <a:ea typeface="TT Rounds Condensed Bold"/>
              <a:cs typeface="TT Rounds Condensed Bold"/>
              <a:sym typeface="TT Rounds Condensed Bold"/>
            </a:endParaRPr>
          </a:p>
          <a:p>
            <a:pPr algn="l"/>
            <a:r>
              <a:rPr lang="en-GB" sz="3200" b="0" i="0" dirty="0">
                <a:solidFill>
                  <a:srgbClr val="222222"/>
                </a:solidFill>
                <a:effectLst/>
                <a:latin typeface="TT Rounds Condensed" panose="020B0604020202020204" charset="0"/>
              </a:rPr>
              <a:t>According to the Academy of Nutrition and Dietetics, “Food is essential—it provides vital nutrients for survival, and helps the body function and stay healthy. Food contains macronutrients including protein, carbohydrate and fat that not only offer calories to fuel our bodies and give us energy,  but also play specific roles in maintaining health. </a:t>
            </a:r>
          </a:p>
          <a:p>
            <a:pPr algn="l"/>
            <a:endParaRPr lang="en-GB" sz="3200" dirty="0">
              <a:solidFill>
                <a:srgbClr val="222222"/>
              </a:solidFill>
              <a:latin typeface="TT Rounds Condensed" panose="020B0604020202020204" charset="0"/>
            </a:endParaRPr>
          </a:p>
          <a:p>
            <a:pPr algn="l"/>
            <a:r>
              <a:rPr lang="en-GB" sz="3200" b="0" i="0" dirty="0">
                <a:solidFill>
                  <a:srgbClr val="222222"/>
                </a:solidFill>
                <a:effectLst/>
                <a:latin typeface="TT Rounds Condensed" panose="020B0604020202020204" charset="0"/>
              </a:rPr>
              <a:t>Food also supplies micronutrients (vitamins and minerals) and phytochemicals that don’t provide calories but serve a variety of critical functions to ensure our bodies operate optimally.”</a:t>
            </a:r>
            <a:endParaRPr lang="en-US" sz="3200" b="1" spc="48" dirty="0">
              <a:solidFill>
                <a:srgbClr val="382B1B"/>
              </a:solidFill>
              <a:latin typeface="TT Rounds Condensed" panose="020B0604020202020204" charset="0"/>
              <a:ea typeface="TT Rounds Condensed Bold"/>
              <a:cs typeface="TT Rounds Condensed Bold"/>
              <a:sym typeface="TT Rounds Condensed Bold"/>
            </a:endParaRPr>
          </a:p>
          <a:p>
            <a:pPr algn="l">
              <a:lnSpc>
                <a:spcPts val="5248"/>
              </a:lnSpc>
            </a:pPr>
            <a:endParaRPr lang="en-US" sz="5400" b="1" spc="48" dirty="0">
              <a:solidFill>
                <a:srgbClr val="382B1B"/>
              </a:solidFill>
              <a:latin typeface="TT Rounds Condensed Bold"/>
              <a:ea typeface="TT Rounds Condensed Bold"/>
              <a:cs typeface="TT Rounds Condensed Bold"/>
              <a:sym typeface="TT Rounds Condensed Bo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grpSp>
        <p:nvGrpSpPr>
          <p:cNvPr id="3" name="Group 3"/>
          <p:cNvGrpSpPr/>
          <p:nvPr/>
        </p:nvGrpSpPr>
        <p:grpSpPr>
          <a:xfrm>
            <a:off x="-542600" y="-4507533"/>
            <a:ext cx="9119961" cy="9403383"/>
            <a:chOff x="0" y="0"/>
            <a:chExt cx="12159948" cy="12537844"/>
          </a:xfrm>
        </p:grpSpPr>
        <p:sp>
          <p:nvSpPr>
            <p:cNvPr id="4" name="Freeform 4"/>
            <p:cNvSpPr/>
            <p:nvPr/>
          </p:nvSpPr>
          <p:spPr>
            <a:xfrm>
              <a:off x="-541274" y="-205232"/>
              <a:ext cx="13522706" cy="13249020"/>
            </a:xfrm>
            <a:custGeom>
              <a:avLst/>
              <a:gdLst/>
              <a:ahLst/>
              <a:cxnLst/>
              <a:rect l="l" t="t" r="r" b="b"/>
              <a:pathLst>
                <a:path w="13522706" h="13249020">
                  <a:moveTo>
                    <a:pt x="7904353" y="498983"/>
                  </a:moveTo>
                  <a:cubicBezTo>
                    <a:pt x="6286500" y="16002"/>
                    <a:pt x="4596130" y="0"/>
                    <a:pt x="3308223" y="1448816"/>
                  </a:cubicBezTo>
                  <a:cubicBezTo>
                    <a:pt x="2060575" y="2849372"/>
                    <a:pt x="861187" y="5111242"/>
                    <a:pt x="603631" y="6978650"/>
                  </a:cubicBezTo>
                  <a:cubicBezTo>
                    <a:pt x="0" y="11333353"/>
                    <a:pt x="3879723" y="13249020"/>
                    <a:pt x="7799705" y="12629261"/>
                  </a:cubicBezTo>
                  <a:cubicBezTo>
                    <a:pt x="11623167" y="12025631"/>
                    <a:pt x="13522706" y="7010908"/>
                    <a:pt x="12363704" y="3437001"/>
                  </a:cubicBezTo>
                  <a:cubicBezTo>
                    <a:pt x="12017629" y="2358390"/>
                    <a:pt x="11011409" y="1851279"/>
                    <a:pt x="10061575" y="1384427"/>
                  </a:cubicBezTo>
                  <a:cubicBezTo>
                    <a:pt x="9377426" y="1046353"/>
                    <a:pt x="8652891" y="724408"/>
                    <a:pt x="7904353" y="498983"/>
                  </a:cubicBezTo>
                  <a:close/>
                </a:path>
              </a:pathLst>
            </a:custGeom>
            <a:solidFill>
              <a:srgbClr val="E6C8C7"/>
            </a:solidFill>
          </p:spPr>
          <p:txBody>
            <a:bodyPr/>
            <a:lstStyle/>
            <a:p>
              <a:endParaRPr lang="fr-FR"/>
            </a:p>
          </p:txBody>
        </p:sp>
      </p:grpSp>
      <p:sp>
        <p:nvSpPr>
          <p:cNvPr id="5" name="Freeform 5"/>
          <p:cNvSpPr/>
          <p:nvPr/>
        </p:nvSpPr>
        <p:spPr>
          <a:xfrm>
            <a:off x="6743072" y="1787728"/>
            <a:ext cx="11500013" cy="7325440"/>
          </a:xfrm>
          <a:custGeom>
            <a:avLst/>
            <a:gdLst/>
            <a:ahLst/>
            <a:cxnLst/>
            <a:rect l="l" t="t" r="r" b="b"/>
            <a:pathLst>
              <a:path w="11500013" h="7325440">
                <a:moveTo>
                  <a:pt x="0" y="0"/>
                </a:moveTo>
                <a:lnTo>
                  <a:pt x="11500012" y="0"/>
                </a:lnTo>
                <a:lnTo>
                  <a:pt x="11500012" y="7325441"/>
                </a:lnTo>
                <a:lnTo>
                  <a:pt x="0" y="7325441"/>
                </a:lnTo>
                <a:lnTo>
                  <a:pt x="0" y="0"/>
                </a:lnTo>
                <a:close/>
              </a:path>
            </a:pathLst>
          </a:custGeom>
          <a:blipFill>
            <a:blip r:embed="rId3"/>
            <a:stretch>
              <a:fillRect l="20556" t="-21902" r="-32795" b="-15194"/>
            </a:stretch>
          </a:blipFill>
        </p:spPr>
        <p:txBody>
          <a:bodyPr/>
          <a:lstStyle/>
          <a:p>
            <a:endParaRPr lang="fr-FR"/>
          </a:p>
        </p:txBody>
      </p:sp>
      <p:grpSp>
        <p:nvGrpSpPr>
          <p:cNvPr id="6" name="Group 6"/>
          <p:cNvGrpSpPr/>
          <p:nvPr/>
        </p:nvGrpSpPr>
        <p:grpSpPr>
          <a:xfrm>
            <a:off x="-4285000" y="-1432560"/>
            <a:ext cx="4255293" cy="17013080"/>
            <a:chOff x="0" y="0"/>
            <a:chExt cx="5673724" cy="22684106"/>
          </a:xfrm>
        </p:grpSpPr>
        <p:sp>
          <p:nvSpPr>
            <p:cNvPr id="7" name="Freeform 7"/>
            <p:cNvSpPr/>
            <p:nvPr/>
          </p:nvSpPr>
          <p:spPr>
            <a:xfrm>
              <a:off x="0" y="0"/>
              <a:ext cx="5673725" cy="22684105"/>
            </a:xfrm>
            <a:custGeom>
              <a:avLst/>
              <a:gdLst/>
              <a:ahLst/>
              <a:cxnLst/>
              <a:rect l="l" t="t" r="r" b="b"/>
              <a:pathLst>
                <a:path w="5673725" h="22684105">
                  <a:moveTo>
                    <a:pt x="0" y="0"/>
                  </a:moveTo>
                  <a:lnTo>
                    <a:pt x="5673725" y="0"/>
                  </a:lnTo>
                  <a:lnTo>
                    <a:pt x="5673725" y="22684105"/>
                  </a:lnTo>
                  <a:lnTo>
                    <a:pt x="0" y="22684105"/>
                  </a:lnTo>
                  <a:close/>
                </a:path>
              </a:pathLst>
            </a:custGeom>
            <a:solidFill>
              <a:srgbClr val="ECECEC"/>
            </a:solidFill>
          </p:spPr>
          <p:txBody>
            <a:bodyPr/>
            <a:lstStyle/>
            <a:p>
              <a:endParaRPr lang="fr-FR"/>
            </a:p>
          </p:txBody>
        </p:sp>
      </p:grpSp>
      <p:grpSp>
        <p:nvGrpSpPr>
          <p:cNvPr id="8" name="Group 8"/>
          <p:cNvGrpSpPr/>
          <p:nvPr/>
        </p:nvGrpSpPr>
        <p:grpSpPr>
          <a:xfrm>
            <a:off x="-1661932" y="-4945233"/>
            <a:ext cx="20307741" cy="4945234"/>
            <a:chOff x="0" y="0"/>
            <a:chExt cx="27076988" cy="6593646"/>
          </a:xfrm>
        </p:grpSpPr>
        <p:sp>
          <p:nvSpPr>
            <p:cNvPr id="9" name="Freeform 9"/>
            <p:cNvSpPr/>
            <p:nvPr/>
          </p:nvSpPr>
          <p:spPr>
            <a:xfrm>
              <a:off x="0" y="0"/>
              <a:ext cx="27077036" cy="6593586"/>
            </a:xfrm>
            <a:custGeom>
              <a:avLst/>
              <a:gdLst/>
              <a:ahLst/>
              <a:cxnLst/>
              <a:rect l="l" t="t" r="r" b="b"/>
              <a:pathLst>
                <a:path w="27077036" h="6593586">
                  <a:moveTo>
                    <a:pt x="0" y="0"/>
                  </a:moveTo>
                  <a:lnTo>
                    <a:pt x="27077036" y="0"/>
                  </a:lnTo>
                  <a:lnTo>
                    <a:pt x="27077036" y="6593586"/>
                  </a:lnTo>
                  <a:lnTo>
                    <a:pt x="0" y="6593586"/>
                  </a:lnTo>
                  <a:close/>
                </a:path>
              </a:pathLst>
            </a:custGeom>
            <a:solidFill>
              <a:srgbClr val="ECECEC"/>
            </a:solidFill>
          </p:spPr>
          <p:txBody>
            <a:bodyPr/>
            <a:lstStyle/>
            <a:p>
              <a:endParaRPr lang="fr-FR"/>
            </a:p>
          </p:txBody>
        </p:sp>
      </p:grpSp>
      <p:sp>
        <p:nvSpPr>
          <p:cNvPr id="10" name="Freeform 10"/>
          <p:cNvSpPr/>
          <p:nvPr/>
        </p:nvSpPr>
        <p:spPr>
          <a:xfrm>
            <a:off x="11251311" y="2117713"/>
            <a:ext cx="6991773" cy="5332526"/>
          </a:xfrm>
          <a:custGeom>
            <a:avLst/>
            <a:gdLst/>
            <a:ahLst/>
            <a:cxnLst/>
            <a:rect l="l" t="t" r="r" b="b"/>
            <a:pathLst>
              <a:path w="6991773" h="5332526">
                <a:moveTo>
                  <a:pt x="0" y="0"/>
                </a:moveTo>
                <a:lnTo>
                  <a:pt x="6991773" y="0"/>
                </a:lnTo>
                <a:lnTo>
                  <a:pt x="6991773" y="5332525"/>
                </a:lnTo>
                <a:lnTo>
                  <a:pt x="0" y="5332525"/>
                </a:lnTo>
                <a:lnTo>
                  <a:pt x="0" y="0"/>
                </a:lnTo>
                <a:close/>
              </a:path>
            </a:pathLst>
          </a:custGeom>
          <a:blipFill>
            <a:blip r:embed="rId4"/>
            <a:stretch>
              <a:fillRect l="-845" r="-845"/>
            </a:stretch>
          </a:blipFill>
        </p:spPr>
        <p:txBody>
          <a:bodyPr/>
          <a:lstStyle/>
          <a:p>
            <a:endParaRPr lang="fr-FR"/>
          </a:p>
        </p:txBody>
      </p:sp>
      <p:sp>
        <p:nvSpPr>
          <p:cNvPr id="11" name="TextBox 11"/>
          <p:cNvSpPr txBox="1"/>
          <p:nvPr/>
        </p:nvSpPr>
        <p:spPr>
          <a:xfrm>
            <a:off x="1338465" y="5953651"/>
            <a:ext cx="7714095" cy="1950339"/>
          </a:xfrm>
          <a:prstGeom prst="rect">
            <a:avLst/>
          </a:prstGeom>
        </p:spPr>
        <p:txBody>
          <a:bodyPr lIns="0" tIns="0" rIns="0" bIns="0" rtlCol="0" anchor="t">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Basic kitchen hygiene rules are essential to prevent food contamination and ensure consumer safety. Here are the main rules to follow:</a:t>
            </a:r>
          </a:p>
        </p:txBody>
      </p:sp>
      <p:sp>
        <p:nvSpPr>
          <p:cNvPr id="12" name="TextBox 12"/>
          <p:cNvSpPr txBox="1"/>
          <p:nvPr/>
        </p:nvSpPr>
        <p:spPr>
          <a:xfrm>
            <a:off x="1186932" y="1350212"/>
            <a:ext cx="5660899" cy="1356512"/>
          </a:xfrm>
          <a:prstGeom prst="rect">
            <a:avLst/>
          </a:prstGeom>
        </p:spPr>
        <p:txBody>
          <a:bodyPr lIns="0" tIns="0" rIns="0" bIns="0" rtlCol="0" anchor="t">
            <a:spAutoFit/>
          </a:bodyPr>
          <a:lstStyle/>
          <a:p>
            <a:pPr algn="ctr">
              <a:lnSpc>
                <a:spcPts val="5248"/>
              </a:lnSpc>
            </a:pPr>
            <a:r>
              <a:rPr lang="en-US" sz="5400" b="1" spc="48">
                <a:solidFill>
                  <a:srgbClr val="000000"/>
                </a:solidFill>
                <a:latin typeface="TT Rounds Condensed Bold"/>
                <a:ea typeface="TT Rounds Condensed Bold"/>
                <a:cs typeface="TT Rounds Condensed Bold"/>
                <a:sym typeface="TT Rounds Condensed Bold"/>
              </a:rPr>
              <a:t>A - BASIC HYGIENE </a:t>
            </a:r>
          </a:p>
          <a:p>
            <a:pPr algn="ctr">
              <a:lnSpc>
                <a:spcPts val="5248"/>
              </a:lnSpc>
            </a:pPr>
            <a:r>
              <a:rPr lang="en-US" sz="5400" b="1" spc="50">
                <a:solidFill>
                  <a:srgbClr val="000000"/>
                </a:solidFill>
                <a:latin typeface="TT Rounds Condensed Bold"/>
                <a:ea typeface="TT Rounds Condensed Bold"/>
                <a:cs typeface="TT Rounds Condensed Bold"/>
                <a:sym typeface="TT Rounds Condensed Bold"/>
              </a:rPr>
              <a:t>RULES</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1 - Macronutrients</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1891545"/>
            <a:ext cx="16650918" cy="6399657"/>
          </a:xfrm>
          <a:prstGeom prst="rect">
            <a:avLst/>
          </a:prstGeom>
        </p:spPr>
        <p:txBody>
          <a:bodyPr lIns="0" tIns="0" rIns="0" bIns="0" rtlCol="0" anchor="t">
            <a:spAutoFit/>
          </a:bodyPr>
          <a:lstStyle/>
          <a:p>
            <a:pPr algn="l">
              <a:lnSpc>
                <a:spcPts val="3888"/>
              </a:lnSpc>
            </a:pPr>
            <a:r>
              <a:rPr lang="en-US" sz="3600" b="1" i="1" spc="32">
                <a:solidFill>
                  <a:srgbClr val="382B1B"/>
                </a:solidFill>
                <a:latin typeface="TT Rounds Condensed Bold Italics"/>
                <a:ea typeface="TT Rounds Condensed Bold Italics"/>
                <a:cs typeface="TT Rounds Condensed Bold Italics"/>
                <a:sym typeface="TT Rounds Condensed Bold Italics"/>
              </a:rPr>
              <a:t>a. Proteins</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Functions</a:t>
            </a:r>
            <a:r>
              <a:rPr lang="en-US" sz="3600" spc="32">
                <a:solidFill>
                  <a:srgbClr val="382B1B"/>
                </a:solidFill>
                <a:latin typeface="TT Rounds Condensed"/>
                <a:ea typeface="TT Rounds Condensed"/>
                <a:cs typeface="TT Rounds Condensed"/>
                <a:sym typeface="TT Rounds Condensed"/>
              </a:rPr>
              <a:t>: Tissue repair, production of enzymes and hormones, support for the immune system.</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Sources</a:t>
            </a:r>
            <a:r>
              <a:rPr lang="en-US" sz="3600" spc="32">
                <a:solidFill>
                  <a:srgbClr val="382B1B"/>
                </a:solidFill>
                <a:latin typeface="TT Rounds Condensed"/>
                <a:ea typeface="TT Rounds Condensed"/>
                <a:cs typeface="TT Rounds Condensed"/>
                <a:sym typeface="TT Rounds Condensed"/>
              </a:rPr>
              <a:t>: Meat, fish, eggs, dairy products, pulses, nuts and seeds.</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Recommendations</a:t>
            </a:r>
            <a:r>
              <a:rPr lang="en-US" sz="3600" spc="32">
                <a:solidFill>
                  <a:srgbClr val="382B1B"/>
                </a:solidFill>
                <a:latin typeface="TT Rounds Condensed"/>
                <a:ea typeface="TT Rounds Condensed"/>
                <a:cs typeface="TT Rounds Condensed"/>
                <a:sym typeface="TT Rounds Condensed"/>
              </a:rPr>
              <a:t>: Approximately 10-35% of daily calorie intake.</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Plant protein special:</a:t>
            </a:r>
          </a:p>
          <a:p>
            <a:pPr marL="1295406" lvl="2" indent="-431802" algn="l">
              <a:lnSpc>
                <a:spcPts val="3240"/>
              </a:lnSpc>
              <a:buFont typeface="Arial"/>
              <a:buChar char="⚬"/>
            </a:pPr>
            <a:r>
              <a:rPr lang="en-US" sz="3000" b="1" spc="27">
                <a:solidFill>
                  <a:srgbClr val="382B1B"/>
                </a:solidFill>
                <a:latin typeface="TT Rounds Condensed Bold"/>
                <a:ea typeface="TT Rounds Condensed Bold"/>
                <a:cs typeface="TT Rounds Condensed Bold"/>
                <a:sym typeface="TT Rounds Condensed Bold"/>
              </a:rPr>
              <a:t>Pulses: </a:t>
            </a:r>
            <a:r>
              <a:rPr lang="en-US" sz="3000" spc="27">
                <a:solidFill>
                  <a:srgbClr val="382B1B"/>
                </a:solidFill>
                <a:latin typeface="TT Rounds Condensed"/>
                <a:ea typeface="TT Rounds Condensed"/>
                <a:cs typeface="TT Rounds Condensed"/>
                <a:sym typeface="TT Rounds Condensed"/>
              </a:rPr>
              <a:t>Soya and its derivatives (tofu, tempeh, etc.), lupins, lentils, beans (kidney, pinto, black), chickpeas, split peas, white beans, peas, etc.</a:t>
            </a:r>
          </a:p>
          <a:p>
            <a:pPr marL="1295406" lvl="2" indent="-431802" algn="l">
              <a:lnSpc>
                <a:spcPts val="3240"/>
              </a:lnSpc>
              <a:buFont typeface="Arial"/>
              <a:buChar char="⚬"/>
            </a:pPr>
            <a:r>
              <a:rPr lang="en-US" sz="3000" b="1" spc="27">
                <a:solidFill>
                  <a:srgbClr val="382B1B"/>
                </a:solidFill>
                <a:latin typeface="TT Rounds Condensed Bold"/>
                <a:ea typeface="TT Rounds Condensed Bold"/>
                <a:cs typeface="TT Rounds Condensed Bold"/>
                <a:sym typeface="TT Rounds Condensed Bold"/>
              </a:rPr>
              <a:t>Cereals: </a:t>
            </a:r>
            <a:r>
              <a:rPr lang="en-US" sz="3000" spc="27">
                <a:solidFill>
                  <a:srgbClr val="382B1B"/>
                </a:solidFill>
                <a:latin typeface="TT Rounds Condensed"/>
                <a:ea typeface="TT Rounds Condensed"/>
                <a:cs typeface="TT Rounds Condensed"/>
                <a:sym typeface="TT Rounds Condensed"/>
              </a:rPr>
              <a:t>wheat, quinoa, buckwheat, amaranth, oats, bulgur, rice, maize, barley.</a:t>
            </a:r>
          </a:p>
          <a:p>
            <a:pPr marL="1295406" lvl="2" indent="-431802" algn="l">
              <a:lnSpc>
                <a:spcPts val="3240"/>
              </a:lnSpc>
              <a:buFont typeface="Arial"/>
              <a:buChar char="⚬"/>
            </a:pPr>
            <a:r>
              <a:rPr lang="en-US" sz="3000" b="1" spc="27">
                <a:solidFill>
                  <a:srgbClr val="382B1B"/>
                </a:solidFill>
                <a:latin typeface="TT Rounds Condensed Bold"/>
                <a:ea typeface="TT Rounds Condensed Bold"/>
                <a:cs typeface="TT Rounds Condensed Bold"/>
                <a:sym typeface="TT Rounds Condensed Bold"/>
              </a:rPr>
              <a:t>Oilseeds and seeds: </a:t>
            </a:r>
            <a:r>
              <a:rPr lang="en-US" sz="3000" spc="27">
                <a:solidFill>
                  <a:srgbClr val="382B1B"/>
                </a:solidFill>
                <a:latin typeface="TT Rounds Condensed"/>
                <a:ea typeface="TT Rounds Condensed"/>
                <a:cs typeface="TT Rounds Condensed"/>
                <a:sym typeface="TT Rounds Condensed"/>
              </a:rPr>
              <a:t>hemp seeds, pumpkin seeds, peanuts, pistachios, sunflower seeds, almonds, flaxseeds, chia seeds, cashew nuts, Brazil nuts, etc.</a:t>
            </a:r>
          </a:p>
          <a:p>
            <a:pPr algn="l">
              <a:lnSpc>
                <a:spcPts val="3240"/>
              </a:lnSpc>
            </a:pPr>
            <a:endParaRPr lang="en-US" sz="3000" spc="27">
              <a:solidFill>
                <a:srgbClr val="382B1B"/>
              </a:solidFill>
              <a:latin typeface="TT Rounds Condensed"/>
              <a:ea typeface="TT Rounds Condensed"/>
              <a:cs typeface="TT Rounds Condensed"/>
              <a:sym typeface="TT Rounds Condensed"/>
            </a:endParaRPr>
          </a:p>
          <a:p>
            <a:pPr algn="l">
              <a:lnSpc>
                <a:spcPts val="2700"/>
              </a:lnSpc>
            </a:pPr>
            <a:r>
              <a:rPr lang="en-US" sz="2500" spc="22">
                <a:solidFill>
                  <a:srgbClr val="382B1B"/>
                </a:solidFill>
                <a:latin typeface="TT Rounds Condensed"/>
                <a:ea typeface="TT Rounds Condensed"/>
                <a:cs typeface="TT Rounds Condensed"/>
                <a:sym typeface="TT Rounds Condensed"/>
              </a:rPr>
              <a:t>‍</a:t>
            </a:r>
            <a:r>
              <a:rPr lang="en-US" sz="2500" i="1" spc="22">
                <a:solidFill>
                  <a:srgbClr val="382B1B"/>
                </a:solidFill>
                <a:latin typeface="TT Rounds Condensed Italics"/>
                <a:ea typeface="TT Rounds Condensed Italics"/>
                <a:cs typeface="TT Rounds Condensed Italics"/>
                <a:sym typeface="TT Rounds Condensed Italics"/>
              </a:rPr>
              <a:t>Other options may soon be on the menu, or already are in some parts of the world and in innovative restaurants. These include insects such as crickets, locusts, caterpillars and grasshoppers, or macro-algae such as spirulina and chlorella, which have a protein content of up to 70% of dry matter. </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1 - Macronutrients</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6322314"/>
          </a:xfrm>
          <a:prstGeom prst="rect">
            <a:avLst/>
          </a:prstGeom>
        </p:spPr>
        <p:txBody>
          <a:bodyPr lIns="0" tIns="0" rIns="0" bIns="0" rtlCol="0" anchor="t">
            <a:spAutoFit/>
          </a:bodyPr>
          <a:lstStyle/>
          <a:p>
            <a:pPr algn="l">
              <a:lnSpc>
                <a:spcPts val="3888"/>
              </a:lnSpc>
            </a:pPr>
            <a:r>
              <a:rPr lang="en-US" sz="3600" b="1" i="1" spc="32">
                <a:solidFill>
                  <a:srgbClr val="382B1B"/>
                </a:solidFill>
                <a:latin typeface="TT Rounds Condensed Bold Italics"/>
                <a:ea typeface="TT Rounds Condensed Bold Italics"/>
                <a:cs typeface="TT Rounds Condensed Bold Italics"/>
                <a:sym typeface="TT Rounds Condensed Bold Italics"/>
              </a:rPr>
              <a:t>b. Carbohydrates</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Functions</a:t>
            </a:r>
            <a:r>
              <a:rPr lang="en-US" sz="3600" i="1" spc="32">
                <a:solidFill>
                  <a:srgbClr val="382B1B"/>
                </a:solidFill>
                <a:latin typeface="TT Rounds Condensed Italics"/>
                <a:ea typeface="TT Rounds Condensed Italics"/>
                <a:cs typeface="TT Rounds Condensed Italics"/>
                <a:sym typeface="TT Rounds Condensed Italics"/>
              </a:rPr>
              <a:t>: Main source of energy, support for brain and muscle function.</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Sources</a:t>
            </a:r>
            <a:r>
              <a:rPr lang="en-US" sz="3600" i="1" spc="32">
                <a:solidFill>
                  <a:srgbClr val="382B1B"/>
                </a:solidFill>
                <a:latin typeface="TT Rounds Condensed Italics"/>
                <a:ea typeface="TT Rounds Condensed Italics"/>
                <a:cs typeface="TT Rounds Condensed Italics"/>
                <a:sym typeface="TT Rounds Condensed Italics"/>
              </a:rPr>
              <a:t>: Cereals, vegetables, fruit, pulses, dairy products.</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Types </a:t>
            </a:r>
            <a:r>
              <a:rPr lang="en-US" sz="3600" i="1" spc="32">
                <a:solidFill>
                  <a:srgbClr val="382B1B"/>
                </a:solidFill>
                <a:latin typeface="TT Rounds Condensed Italics"/>
                <a:ea typeface="TT Rounds Condensed Italics"/>
                <a:cs typeface="TT Rounds Condensed Italics"/>
                <a:sym typeface="TT Rounds Condensed Italics"/>
              </a:rPr>
              <a:t>: Simple (sugars) and complex (starch, fibre).</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Recommendations</a:t>
            </a:r>
            <a:r>
              <a:rPr lang="en-US" sz="3600" i="1" spc="32">
                <a:solidFill>
                  <a:srgbClr val="382B1B"/>
                </a:solidFill>
                <a:latin typeface="TT Rounds Condensed Italics"/>
                <a:ea typeface="TT Rounds Condensed Italics"/>
                <a:cs typeface="TT Rounds Condensed Italics"/>
                <a:sym typeface="TT Rounds Condensed Italics"/>
              </a:rPr>
              <a:t>: Approximately 45-65% of daily calorie intake.</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a:p>
            <a:pPr algn="l">
              <a:lnSpc>
                <a:spcPts val="3888"/>
              </a:lnSpc>
            </a:pPr>
            <a:r>
              <a:rPr lang="en-US" sz="3600" b="1" i="1" spc="32">
                <a:solidFill>
                  <a:srgbClr val="382B1B"/>
                </a:solidFill>
                <a:latin typeface="TT Rounds Condensed Bold Italics"/>
                <a:ea typeface="TT Rounds Condensed Bold Italics"/>
                <a:cs typeface="TT Rounds Condensed Bold Italics"/>
                <a:sym typeface="TT Rounds Condensed Bold Italics"/>
              </a:rPr>
              <a:t>c. Lipids</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Functions</a:t>
            </a:r>
            <a:r>
              <a:rPr lang="en-US" sz="3600" i="1" spc="32">
                <a:solidFill>
                  <a:srgbClr val="382B1B"/>
                </a:solidFill>
                <a:latin typeface="TT Rounds Condensed Italics"/>
                <a:ea typeface="TT Rounds Condensed Italics"/>
                <a:cs typeface="TT Rounds Condensed Italics"/>
                <a:sym typeface="TT Rounds Condensed Italics"/>
              </a:rPr>
              <a:t>: Energy storage, organ protection, absorption of fat-soluble vitamins (A, D, E, K).</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Sources</a:t>
            </a:r>
            <a:r>
              <a:rPr lang="en-US" sz="3600" i="1" spc="32">
                <a:solidFill>
                  <a:srgbClr val="382B1B"/>
                </a:solidFill>
                <a:latin typeface="TT Rounds Condensed Italics"/>
                <a:ea typeface="TT Rounds Condensed Italics"/>
                <a:cs typeface="TT Rounds Condensed Italics"/>
                <a:sym typeface="TT Rounds Condensed Italics"/>
              </a:rPr>
              <a:t>: Oils, butter, nuts, avocados, oily fish.</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Types </a:t>
            </a:r>
            <a:r>
              <a:rPr lang="en-US" sz="3600" i="1" spc="32">
                <a:solidFill>
                  <a:srgbClr val="382B1B"/>
                </a:solidFill>
                <a:latin typeface="TT Rounds Condensed Italics"/>
                <a:ea typeface="TT Rounds Condensed Italics"/>
                <a:cs typeface="TT Rounds Condensed Italics"/>
                <a:sym typeface="TT Rounds Condensed Italics"/>
              </a:rPr>
              <a:t>: Saturated, unsaturated (monounsaturated and polyunsaturated), trans.</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Recommendations</a:t>
            </a:r>
            <a:r>
              <a:rPr lang="en-US" sz="3600" i="1" spc="32">
                <a:solidFill>
                  <a:srgbClr val="382B1B"/>
                </a:solidFill>
                <a:latin typeface="TT Rounds Condensed Italics"/>
                <a:ea typeface="TT Rounds Condensed Italics"/>
                <a:cs typeface="TT Rounds Condensed Italics"/>
                <a:sym typeface="TT Rounds Condensed Italics"/>
              </a:rPr>
              <a:t>: Approximately 20-35% of daily calorie intake.</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1356512"/>
          </a:xfrm>
          <a:prstGeom prst="rect">
            <a:avLst/>
          </a:prstGeom>
        </p:spPr>
        <p:txBody>
          <a:bodyPr lIns="0" tIns="0" rIns="0" bIns="0" rtlCol="0" anchor="t">
            <a:spAutoFit/>
          </a:bodyPr>
          <a:lstStyle/>
          <a:p>
            <a:pPr algn="l">
              <a:lnSpc>
                <a:spcPts val="5248"/>
              </a:lnSpc>
            </a:pPr>
            <a:r>
              <a:rPr lang="en-US" sz="5400" b="1" spc="48">
                <a:solidFill>
                  <a:srgbClr val="382B1B"/>
                </a:solidFill>
                <a:latin typeface="TT Rounds Condensed Bold"/>
                <a:ea typeface="TT Rounds Condensed Bold"/>
                <a:cs typeface="TT Rounds Condensed Bold"/>
                <a:sym typeface="TT Rounds Condensed Bold"/>
              </a:rPr>
              <a:t>2. Micronutrients</a:t>
            </a:r>
          </a:p>
          <a:p>
            <a:pPr algn="l">
              <a:lnSpc>
                <a:spcPts val="5248"/>
              </a:lnSpc>
            </a:pPr>
            <a:endParaRPr lang="en-US" sz="5400" b="1" spc="48">
              <a:solidFill>
                <a:srgbClr val="382B1B"/>
              </a:solidFill>
              <a:latin typeface="TT Rounds Condensed Bold"/>
              <a:ea typeface="TT Rounds Condensed Bold"/>
              <a:cs typeface="TT Rounds Condensed Bold"/>
              <a:sym typeface="TT Rounds Condensed Bold"/>
            </a:endParaRP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5350764"/>
          </a:xfrm>
          <a:prstGeom prst="rect">
            <a:avLst/>
          </a:prstGeom>
        </p:spPr>
        <p:txBody>
          <a:bodyPr lIns="0" tIns="0" rIns="0" bIns="0" rtlCol="0" anchor="t">
            <a:spAutoFit/>
          </a:bodyPr>
          <a:lstStyle/>
          <a:p>
            <a:pPr algn="l">
              <a:lnSpc>
                <a:spcPts val="3888"/>
              </a:lnSpc>
            </a:pPr>
            <a:r>
              <a:rPr lang="en-US" sz="3600" b="1" i="1" spc="32">
                <a:solidFill>
                  <a:srgbClr val="382B1B"/>
                </a:solidFill>
                <a:latin typeface="TT Rounds Condensed Bold Italics"/>
                <a:ea typeface="TT Rounds Condensed Bold Italics"/>
                <a:cs typeface="TT Rounds Condensed Bold Italics"/>
                <a:sym typeface="TT Rounds Condensed Bold Italics"/>
              </a:rPr>
              <a:t>a. Vitamins</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Functions</a:t>
            </a:r>
            <a:r>
              <a:rPr lang="en-US" sz="3600" i="1" spc="32">
                <a:solidFill>
                  <a:srgbClr val="382B1B"/>
                </a:solidFill>
                <a:latin typeface="TT Rounds Condensed Italics"/>
                <a:ea typeface="TT Rounds Condensed Italics"/>
                <a:cs typeface="TT Rounds Condensed Italics"/>
                <a:sym typeface="TT Rounds Condensed Italics"/>
              </a:rPr>
              <a:t>: Regulation of bodily processes, support for the immune system, energy production.</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Sources</a:t>
            </a:r>
            <a:r>
              <a:rPr lang="en-US" sz="3600" i="1" spc="32">
                <a:solidFill>
                  <a:srgbClr val="382B1B"/>
                </a:solidFill>
                <a:latin typeface="TT Rounds Condensed Italics"/>
                <a:ea typeface="TT Rounds Condensed Italics"/>
                <a:cs typeface="TT Rounds Condensed Italics"/>
                <a:sym typeface="TT Rounds Condensed Italics"/>
              </a:rPr>
              <a:t>: Fruit, vegetables, animal products, enriched cereals.</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Types </a:t>
            </a:r>
            <a:r>
              <a:rPr lang="en-US" sz="3600" i="1" spc="32">
                <a:solidFill>
                  <a:srgbClr val="382B1B"/>
                </a:solidFill>
                <a:latin typeface="TT Rounds Condensed Italics"/>
                <a:ea typeface="TT Rounds Condensed Italics"/>
                <a:cs typeface="TT Rounds Condensed Italics"/>
                <a:sym typeface="TT Rounds Condensed Italics"/>
              </a:rPr>
              <a:t>: Liposoluble (A, D, E, K) and water-soluble (C, group B).</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a:p>
            <a:pPr algn="l">
              <a:lnSpc>
                <a:spcPts val="3888"/>
              </a:lnSpc>
            </a:pPr>
            <a:r>
              <a:rPr lang="en-US" sz="3600" b="1" i="1" spc="32">
                <a:solidFill>
                  <a:srgbClr val="382B1B"/>
                </a:solidFill>
                <a:latin typeface="TT Rounds Condensed Bold Italics"/>
                <a:ea typeface="TT Rounds Condensed Bold Italics"/>
                <a:cs typeface="TT Rounds Condensed Bold Italics"/>
                <a:sym typeface="TT Rounds Condensed Bold Italics"/>
              </a:rPr>
              <a:t>b. Minerals</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Functions</a:t>
            </a:r>
            <a:r>
              <a:rPr lang="en-US" sz="3600" i="1" spc="32">
                <a:solidFill>
                  <a:srgbClr val="382B1B"/>
                </a:solidFill>
                <a:latin typeface="TT Rounds Condensed Italics"/>
                <a:ea typeface="TT Rounds Condensed Italics"/>
                <a:cs typeface="TT Rounds Condensed Italics"/>
                <a:sym typeface="TT Rounds Condensed Italics"/>
              </a:rPr>
              <a:t>: Formation of bones and teeth, regulation of body fluids, muscle and nerve function.</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Sources</a:t>
            </a:r>
            <a:r>
              <a:rPr lang="en-US" sz="3600" i="1" spc="32">
                <a:solidFill>
                  <a:srgbClr val="382B1B"/>
                </a:solidFill>
                <a:latin typeface="TT Rounds Condensed Italics"/>
                <a:ea typeface="TT Rounds Condensed Italics"/>
                <a:cs typeface="TT Rounds Condensed Italics"/>
                <a:sym typeface="TT Rounds Condensed Italics"/>
              </a:rPr>
              <a:t>: Meat, fish, vegetables, fruit, dairy products, nuts and seeds.</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Main minerals</a:t>
            </a:r>
            <a:r>
              <a:rPr lang="en-US" sz="3600" i="1" spc="32">
                <a:solidFill>
                  <a:srgbClr val="382B1B"/>
                </a:solidFill>
                <a:latin typeface="TT Rounds Condensed Italics"/>
                <a:ea typeface="TT Rounds Condensed Italics"/>
                <a:cs typeface="TT Rounds Condensed Italics"/>
                <a:sym typeface="TT Rounds Condensed Italics"/>
              </a:rPr>
              <a:t>: Calcium, iron, magnesium, potassium, sodium, zinc.</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3. Water</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1950339"/>
          </a:xfrm>
          <a:prstGeom prst="rect">
            <a:avLst/>
          </a:prstGeom>
        </p:spPr>
        <p:txBody>
          <a:bodyPr lIns="0" tIns="0" rIns="0" bIns="0" rtlCol="0" anchor="t">
            <a:spAutoFit/>
          </a:bodyPr>
          <a:lstStyle/>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Functions</a:t>
            </a:r>
            <a:r>
              <a:rPr lang="en-US" sz="3600" i="1" spc="32">
                <a:solidFill>
                  <a:srgbClr val="382B1B"/>
                </a:solidFill>
                <a:latin typeface="TT Rounds Condensed Italics"/>
                <a:ea typeface="TT Rounds Condensed Italics"/>
                <a:cs typeface="TT Rounds Condensed Italics"/>
                <a:sym typeface="TT Rounds Condensed Italics"/>
              </a:rPr>
              <a:t>: Maintains water balance, regulates body temperature, transports nutrients and waste products.</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Recommendations</a:t>
            </a:r>
            <a:r>
              <a:rPr lang="en-US" sz="3600" i="1" spc="32">
                <a:solidFill>
                  <a:srgbClr val="382B1B"/>
                </a:solidFill>
                <a:latin typeface="TT Rounds Condensed Italics"/>
                <a:ea typeface="TT Rounds Condensed Italics"/>
                <a:cs typeface="TT Rounds Condensed Italics"/>
                <a:sym typeface="TT Rounds Condensed Italics"/>
              </a:rPr>
              <a:t>: Around 2 to 3 litres a day, depending on age, sex and physical activity.</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4. Fibre</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1464564"/>
          </a:xfrm>
          <a:prstGeom prst="rect">
            <a:avLst/>
          </a:prstGeom>
        </p:spPr>
        <p:txBody>
          <a:bodyPr lIns="0" tIns="0" rIns="0" bIns="0" rtlCol="0" anchor="t">
            <a:spAutoFit/>
          </a:bodyPr>
          <a:lstStyle/>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Functions </a:t>
            </a:r>
            <a:r>
              <a:rPr lang="en-US" sz="3600" i="1" spc="32">
                <a:solidFill>
                  <a:srgbClr val="382B1B"/>
                </a:solidFill>
                <a:latin typeface="TT Rounds Condensed Italics"/>
                <a:ea typeface="TT Rounds Condensed Italics"/>
                <a:cs typeface="TT Rounds Condensed Italics"/>
                <a:sym typeface="TT Rounds Condensed Italics"/>
              </a:rPr>
              <a:t>: Improves digestion, prevents constipation, regulates blood sugar levels.</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Sources</a:t>
            </a:r>
            <a:r>
              <a:rPr lang="en-US" sz="3600" i="1" spc="32">
                <a:solidFill>
                  <a:srgbClr val="382B1B"/>
                </a:solidFill>
                <a:latin typeface="TT Rounds Condensed Italics"/>
                <a:ea typeface="TT Rounds Condensed Italics"/>
                <a:cs typeface="TT Rounds Condensed Italics"/>
                <a:sym typeface="TT Rounds Condensed Italics"/>
              </a:rPr>
              <a:t>: Vegetables, fruit, wholegrain cereals, pulses.</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Recommendations</a:t>
            </a:r>
            <a:r>
              <a:rPr lang="en-US" sz="3600" i="1" spc="32">
                <a:solidFill>
                  <a:srgbClr val="382B1B"/>
                </a:solidFill>
                <a:latin typeface="TT Rounds Condensed Italics"/>
                <a:ea typeface="TT Rounds Condensed Italics"/>
                <a:cs typeface="TT Rounds Condensed Italics"/>
                <a:sym typeface="TT Rounds Condensed Italics"/>
              </a:rPr>
              <a:t>: Approximately 25-30 grams per day.</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1356512"/>
          </a:xfrm>
          <a:prstGeom prst="rect">
            <a:avLst/>
          </a:prstGeom>
        </p:spPr>
        <p:txBody>
          <a:bodyPr lIns="0" tIns="0" rIns="0" bIns="0" rtlCol="0" anchor="t">
            <a:spAutoFit/>
          </a:bodyPr>
          <a:lstStyle/>
          <a:p>
            <a:pPr algn="l">
              <a:lnSpc>
                <a:spcPts val="5248"/>
              </a:lnSpc>
            </a:pPr>
            <a:r>
              <a:rPr lang="en-US" sz="5400" b="1" spc="48">
                <a:solidFill>
                  <a:srgbClr val="382B1B"/>
                </a:solidFill>
                <a:latin typeface="TT Rounds Condensed Bold"/>
                <a:ea typeface="TT Rounds Condensed Bold"/>
                <a:cs typeface="TT Rounds Condensed Bold"/>
                <a:sym typeface="TT Rounds Condensed Bold"/>
              </a:rPr>
              <a:t>5. A balanced diet</a:t>
            </a:r>
          </a:p>
          <a:p>
            <a:pPr algn="l">
              <a:lnSpc>
                <a:spcPts val="5248"/>
              </a:lnSpc>
            </a:pPr>
            <a:endParaRPr lang="en-US" sz="5400" b="1" spc="48">
              <a:solidFill>
                <a:srgbClr val="382B1B"/>
              </a:solidFill>
              <a:latin typeface="TT Rounds Condensed Bold"/>
              <a:ea typeface="TT Rounds Condensed Bold"/>
              <a:cs typeface="TT Rounds Condensed Bold"/>
              <a:sym typeface="TT Rounds Condensed Bold"/>
            </a:endParaRP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5350764"/>
          </a:xfrm>
          <a:prstGeom prst="rect">
            <a:avLst/>
          </a:prstGeom>
        </p:spPr>
        <p:txBody>
          <a:bodyPr lIns="0" tIns="0" rIns="0" bIns="0" rtlCol="0" anchor="t">
            <a:spAutoFit/>
          </a:bodyPr>
          <a:lstStyle/>
          <a:p>
            <a:pPr algn="l">
              <a:lnSpc>
                <a:spcPts val="3888"/>
              </a:lnSpc>
            </a:pPr>
            <a:r>
              <a:rPr lang="en-US" sz="3600" b="1" i="1" spc="32">
                <a:solidFill>
                  <a:srgbClr val="382B1B"/>
                </a:solidFill>
                <a:latin typeface="TT Rounds Condensed Bold Italics"/>
                <a:ea typeface="TT Rounds Condensed Bold Italics"/>
                <a:cs typeface="TT Rounds Condensed Bold Italics"/>
                <a:sym typeface="TT Rounds Condensed Bold Italics"/>
              </a:rPr>
              <a:t>a. Balanced meals</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Proportions</a:t>
            </a:r>
            <a:r>
              <a:rPr lang="en-US" sz="3600" i="1" spc="32">
                <a:solidFill>
                  <a:srgbClr val="382B1B"/>
                </a:solidFill>
                <a:latin typeface="TT Rounds Condensed Italics"/>
                <a:ea typeface="TT Rounds Condensed Italics"/>
                <a:cs typeface="TT Rounds Condensed Italics"/>
                <a:sym typeface="TT Rounds Condensed Italics"/>
              </a:rPr>
              <a:t>: Compose meals with adequate portions of proteins, carbohydrates and fats.</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Diversity</a:t>
            </a:r>
            <a:r>
              <a:rPr lang="en-US" sz="3600" i="1" spc="32">
                <a:solidFill>
                  <a:srgbClr val="382B1B"/>
                </a:solidFill>
                <a:latin typeface="TT Rounds Condensed Italics"/>
                <a:ea typeface="TT Rounds Condensed Italics"/>
                <a:cs typeface="TT Rounds Condensed Italics"/>
                <a:sym typeface="TT Rounds Condensed Italics"/>
              </a:rPr>
              <a:t>: Include a variety of foods to obtain a wide range of nutrients.</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Moderation</a:t>
            </a:r>
            <a:r>
              <a:rPr lang="en-US" sz="3600" i="1" spc="32">
                <a:solidFill>
                  <a:srgbClr val="382B1B"/>
                </a:solidFill>
                <a:latin typeface="TT Rounds Condensed Italics"/>
                <a:ea typeface="TT Rounds Condensed Italics"/>
                <a:cs typeface="TT Rounds Condensed Italics"/>
                <a:sym typeface="TT Rounds Condensed Italics"/>
              </a:rPr>
              <a:t>: Avoid excess sugar, salt and saturated/trans fats.</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a:p>
            <a:pPr algn="l">
              <a:lnSpc>
                <a:spcPts val="3888"/>
              </a:lnSpc>
            </a:pPr>
            <a:r>
              <a:rPr lang="en-US" sz="3600" b="1" i="1" spc="32">
                <a:solidFill>
                  <a:srgbClr val="382B1B"/>
                </a:solidFill>
                <a:latin typeface="TT Rounds Condensed Bold Italics"/>
                <a:ea typeface="TT Rounds Condensed Bold Italics"/>
                <a:cs typeface="TT Rounds Condensed Bold Italics"/>
                <a:sym typeface="TT Rounds Condensed Bold Italics"/>
              </a:rPr>
              <a:t>b. Menu planning</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Seasonal menus</a:t>
            </a:r>
            <a:r>
              <a:rPr lang="en-US" sz="3600" i="1" spc="32">
                <a:solidFill>
                  <a:srgbClr val="382B1B"/>
                </a:solidFill>
                <a:latin typeface="TT Rounds Condensed Italics"/>
                <a:ea typeface="TT Rounds Condensed Italics"/>
                <a:cs typeface="TT Rounds Condensed Italics"/>
                <a:sym typeface="TT Rounds Condensed Italics"/>
              </a:rPr>
              <a:t>: Use seasonal ingredients to maximise nutrients and flavours.</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Adaptation</a:t>
            </a:r>
            <a:r>
              <a:rPr lang="en-US" sz="3600" i="1" spc="32">
                <a:solidFill>
                  <a:srgbClr val="382B1B"/>
                </a:solidFill>
                <a:latin typeface="TT Rounds Condensed Italics"/>
                <a:ea typeface="TT Rounds Condensed Italics"/>
                <a:cs typeface="TT Rounds Condensed Italics"/>
                <a:sym typeface="TT Rounds Condensed Italics"/>
              </a:rPr>
              <a:t>: Take into account the specific dietary needs of customers (vegetarians, vegans, gluten-free, etc.).</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6. Raising awareness of allergies and intolerances</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1464564"/>
          </a:xfrm>
          <a:prstGeom prst="rect">
            <a:avLst/>
          </a:prstGeom>
        </p:spPr>
        <p:txBody>
          <a:bodyPr lIns="0" tIns="0" rIns="0" bIns="0" rtlCol="0" anchor="t">
            <a:spAutoFit/>
          </a:bodyPr>
          <a:lstStyle/>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Knowledge</a:t>
            </a:r>
            <a:r>
              <a:rPr lang="en-US" sz="3600" i="1" spc="32">
                <a:solidFill>
                  <a:srgbClr val="382B1B"/>
                </a:solidFill>
                <a:latin typeface="TT Rounds Condensed Italics"/>
                <a:ea typeface="TT Rounds Condensed Italics"/>
                <a:cs typeface="TT Rounds Condensed Italics"/>
                <a:sym typeface="TT Rounds Condensed Italics"/>
              </a:rPr>
              <a:t>: Identify common allergens (gluten, milk, eggs, peanuts, nuts, soya, fish, shellfish).</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Precautions</a:t>
            </a:r>
            <a:r>
              <a:rPr lang="en-US" sz="3600" i="1" spc="32">
                <a:solidFill>
                  <a:srgbClr val="382B1B"/>
                </a:solidFill>
                <a:latin typeface="TT Rounds Condensed Italics"/>
                <a:ea typeface="TT Rounds Condensed Italics"/>
                <a:cs typeface="TT Rounds Condensed Italics"/>
                <a:sym typeface="TT Rounds Condensed Italics"/>
              </a:rPr>
              <a:t>: Use strict procedures to avoid cross-contamination.</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7. Cooking and preparation techniques</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1950339"/>
          </a:xfrm>
          <a:prstGeom prst="rect">
            <a:avLst/>
          </a:prstGeom>
        </p:spPr>
        <p:txBody>
          <a:bodyPr lIns="0" tIns="0" rIns="0" bIns="0" rtlCol="0" anchor="t">
            <a:spAutoFit/>
          </a:bodyPr>
          <a:lstStyle/>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Cooking</a:t>
            </a:r>
            <a:r>
              <a:rPr lang="en-US" sz="3600" i="1" spc="32">
                <a:solidFill>
                  <a:srgbClr val="382B1B"/>
                </a:solidFill>
                <a:latin typeface="TT Rounds Condensed Italics"/>
                <a:ea typeface="TT Rounds Condensed Italics"/>
                <a:cs typeface="TT Rounds Condensed Italics"/>
                <a:sym typeface="TT Rounds Condensed Italics"/>
              </a:rPr>
              <a:t>: Favour cooking methods that preserve nutrients (steaming, grilling, quick frying).</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Storage</a:t>
            </a:r>
            <a:r>
              <a:rPr lang="en-US" sz="3600" i="1" spc="32">
                <a:solidFill>
                  <a:srgbClr val="382B1B"/>
                </a:solidFill>
                <a:latin typeface="TT Rounds Condensed Italics"/>
                <a:ea typeface="TT Rounds Condensed Italics"/>
                <a:cs typeface="TT Rounds Condensed Italics"/>
                <a:sym typeface="TT Rounds Condensed Italics"/>
              </a:rPr>
              <a:t>: Store food correctly to avoid loss of nutrients.</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Seasoning</a:t>
            </a:r>
            <a:r>
              <a:rPr lang="en-US" sz="3600" i="1" spc="32">
                <a:solidFill>
                  <a:srgbClr val="382B1B"/>
                </a:solidFill>
                <a:latin typeface="TT Rounds Condensed Italics"/>
                <a:ea typeface="TT Rounds Condensed Italics"/>
                <a:cs typeface="TT Rounds Condensed Italics"/>
                <a:sym typeface="TT Rounds Condensed Italics"/>
              </a:rPr>
              <a:t>: Use herbs and spices to reduce the addition of salt and sugar.</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8. Balancing portions</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4379214"/>
          </a:xfrm>
          <a:prstGeom prst="rect">
            <a:avLst/>
          </a:prstGeom>
        </p:spPr>
        <p:txBody>
          <a:bodyPr lIns="0" tIns="0" rIns="0" bIns="0" rtlCol="0" anchor="t">
            <a:spAutoFit/>
          </a:bodyPr>
          <a:lstStyle/>
          <a:p>
            <a:pPr algn="l">
              <a:lnSpc>
                <a:spcPts val="3888"/>
              </a:lnSpc>
            </a:pPr>
            <a:r>
              <a:rPr lang="en-US" sz="3600" b="1" i="1" spc="32">
                <a:solidFill>
                  <a:srgbClr val="382B1B"/>
                </a:solidFill>
                <a:latin typeface="TT Rounds Condensed Bold Italics"/>
                <a:ea typeface="TT Rounds Condensed Bold Italics"/>
                <a:cs typeface="TT Rounds Condensed Bold Italics"/>
                <a:sym typeface="TT Rounds Condensed Bold Italics"/>
              </a:rPr>
              <a:t>a. Balanced plate</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Vegetables</a:t>
            </a:r>
            <a:r>
              <a:rPr lang="en-US" sz="3600" i="1" spc="32">
                <a:solidFill>
                  <a:srgbClr val="382B1B"/>
                </a:solidFill>
                <a:latin typeface="TT Rounds Condensed Italics"/>
                <a:ea typeface="TT Rounds Condensed Italics"/>
                <a:cs typeface="TT Rounds Condensed Italics"/>
                <a:sym typeface="TT Rounds Condensed Italics"/>
              </a:rPr>
              <a:t>: Fill half the plate with a variety of vegetables.</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Proteins/Vegetable proteins</a:t>
            </a:r>
            <a:r>
              <a:rPr lang="en-US" sz="3600" i="1" spc="32">
                <a:solidFill>
                  <a:srgbClr val="382B1B"/>
                </a:solidFill>
                <a:latin typeface="TT Rounds Condensed Italics"/>
                <a:ea typeface="TT Rounds Condensed Italics"/>
                <a:cs typeface="TT Rounds Condensed Italics"/>
                <a:sym typeface="TT Rounds Condensed Italics"/>
              </a:rPr>
              <a:t>: Reserve a quarter of the plate for protein sources.</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Carbohydrates</a:t>
            </a:r>
            <a:r>
              <a:rPr lang="en-US" sz="3600" i="1" spc="32">
                <a:solidFill>
                  <a:srgbClr val="382B1B"/>
                </a:solidFill>
                <a:latin typeface="TT Rounds Condensed Italics"/>
                <a:ea typeface="TT Rounds Condensed Italics"/>
                <a:cs typeface="TT Rounds Condensed Italics"/>
                <a:sym typeface="TT Rounds Condensed Italics"/>
              </a:rPr>
              <a:t>: devote a quarter of your plate to complex carbohydrates.</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a:p>
            <a:pPr algn="l">
              <a:lnSpc>
                <a:spcPts val="3888"/>
              </a:lnSpc>
            </a:pPr>
            <a:r>
              <a:rPr lang="en-US" sz="3600" b="1" i="1" spc="32">
                <a:solidFill>
                  <a:srgbClr val="382B1B"/>
                </a:solidFill>
                <a:latin typeface="TT Rounds Condensed Bold Italics"/>
                <a:ea typeface="TT Rounds Condensed Bold Italics"/>
                <a:cs typeface="TT Rounds Condensed Bold Italics"/>
                <a:sym typeface="TT Rounds Condensed Bold Italics"/>
              </a:rPr>
              <a:t>b. Portion control </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Moderate portions</a:t>
            </a:r>
            <a:r>
              <a:rPr lang="en-US" sz="3600" i="1" spc="32">
                <a:solidFill>
                  <a:srgbClr val="382B1B"/>
                </a:solidFill>
                <a:latin typeface="TT Rounds Condensed Italics"/>
                <a:ea typeface="TT Rounds Condensed Italics"/>
                <a:cs typeface="TT Rounds Condensed Italics"/>
                <a:sym typeface="TT Rounds Condensed Italics"/>
              </a:rPr>
              <a:t>: Avoid overly large portions to avoid wastage and excess calories.</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Aesthetics</a:t>
            </a:r>
            <a:r>
              <a:rPr lang="en-US" sz="3600" i="1" spc="32">
                <a:solidFill>
                  <a:srgbClr val="382B1B"/>
                </a:solidFill>
                <a:latin typeface="TT Rounds Condensed Italics"/>
                <a:ea typeface="TT Rounds Condensed Italics"/>
                <a:cs typeface="TT Rounds Condensed Italics"/>
                <a:sym typeface="TT Rounds Condensed Italics"/>
              </a:rPr>
              <a:t>: Careful presentation to make dishes attractive.</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6501780"/>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Day 3: Kitchen Management, Nutrition, and Creativity</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1. What proportion of the plate should be reserved for vegetables for a balanced meal?</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One quarter</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One third</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Half</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Three quarters</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2. Which plating technique involves arranging food aesthetically on a plate?</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Glazing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Napping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Plating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Sprinkling</a:t>
            </a: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Quiz</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39047099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638920"/>
            <a:ext cx="16650918" cy="632231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1.Hand washing</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Wash your hands regularly with soap and warm water for at least 20 seconds, especially after handling raw food, touching your face, using the toilet or handling rubbish.</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Workwear</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Wear clean, appropriate clothing (apron, cooking jacket).</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Use gloves when necessary, especially when handling ready-to-eat food.</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Wear a hair cap or hair net to prevent hair from falling into the food.</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3.Employee Health</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Do not work if you are ill (gastroenteritis, flu, etc.).</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Report any wounds and cover them with a waterproof dressing and a glove if necessary.</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Personal Hygiene</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6501780"/>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Day 3: Kitchen Management, Nutrition, and Creativity</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3. What is the main source of carbohydrates in the diet?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Oils</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Meats</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Cereals</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Vegetables</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4. What is the function of macronutrients in the diet?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Tissue repair</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Energy storage</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Regulation of bodily processes</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All of the above</a:t>
            </a: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Quiz</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308676371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4001095"/>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Day 3: Kitchen Management, Nutrition, and Creativity</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5. What is the recommended daily intake of water for an average adult?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1-2 liters</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2-3 liters</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3-4 liters</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4-5 liters</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Quiz</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241411525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4001095"/>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Day 3: Kitchen Management, Nutrition, and Creativity</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5. What is the recommended daily intake of water for an average adult?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1-2 liters</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2-3 liters</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3-4 liters</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4-5 liters</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err="1">
                <a:solidFill>
                  <a:srgbClr val="382B1B"/>
                </a:solidFill>
                <a:latin typeface="TT Rounds Condensed Bold"/>
                <a:ea typeface="TT Rounds Condensed Bold"/>
                <a:cs typeface="TT Rounds Condensed Bold"/>
                <a:sym typeface="TT Rounds Condensed Bold"/>
              </a:rPr>
              <a:t>Quizz</a:t>
            </a:r>
            <a:endParaRPr lang="en-US" sz="5400" b="1" spc="50" dirty="0">
              <a:solidFill>
                <a:srgbClr val="382B1B"/>
              </a:solidFill>
              <a:latin typeface="TT Rounds Condensed Bold"/>
              <a:ea typeface="TT Rounds Condensed Bold"/>
              <a:cs typeface="TT Rounds Condensed Bold"/>
              <a:sym typeface="TT Rounds Condensed Bold"/>
            </a:endParaRP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177767327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5501506"/>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Day 3: Kitchen Management, Nutrition, and Creativity</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1. What proportion of the plate should be reserved for vegetables for a balanced meal?</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Half</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2. Which plating technique involves arranging food aesthetically on a plate?</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Plating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3. What is the main source of carbohydrates in the diet?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Cereals</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4. What is the function of macronutrients in the diet?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All of the above</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5. What is the recommended daily intake of water for an average adult?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2-3 liters</a:t>
            </a: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Answers</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229804636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grpSp>
        <p:nvGrpSpPr>
          <p:cNvPr id="3" name="Group 3"/>
          <p:cNvGrpSpPr/>
          <p:nvPr/>
        </p:nvGrpSpPr>
        <p:grpSpPr>
          <a:xfrm>
            <a:off x="8308611" y="2284740"/>
            <a:ext cx="1207050" cy="51165"/>
            <a:chOff x="0" y="0"/>
            <a:chExt cx="1609400" cy="68220"/>
          </a:xfrm>
        </p:grpSpPr>
        <p:sp>
          <p:nvSpPr>
            <p:cNvPr id="4" name="Freeform 4"/>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84BFA4"/>
            </a:solidFill>
          </p:spPr>
          <p:txBody>
            <a:bodyPr/>
            <a:lstStyle/>
            <a:p>
              <a:endParaRPr lang="fr-FR"/>
            </a:p>
          </p:txBody>
        </p:sp>
        <p:sp>
          <p:nvSpPr>
            <p:cNvPr id="5" name="Freeform 5"/>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84BFA4"/>
            </a:solidFill>
          </p:spPr>
          <p:txBody>
            <a:bodyPr/>
            <a:lstStyle/>
            <a:p>
              <a:endParaRPr lang="fr-FR"/>
            </a:p>
          </p:txBody>
        </p:sp>
      </p:grpSp>
      <p:sp>
        <p:nvSpPr>
          <p:cNvPr id="6" name="Freeform 6"/>
          <p:cNvSpPr/>
          <p:nvPr/>
        </p:nvSpPr>
        <p:spPr>
          <a:xfrm>
            <a:off x="0" y="0"/>
            <a:ext cx="7975198" cy="11368507"/>
          </a:xfrm>
          <a:custGeom>
            <a:avLst/>
            <a:gdLst/>
            <a:ahLst/>
            <a:cxnLst/>
            <a:rect l="l" t="t" r="r" b="b"/>
            <a:pathLst>
              <a:path w="7975198" h="11368507">
                <a:moveTo>
                  <a:pt x="0" y="0"/>
                </a:moveTo>
                <a:lnTo>
                  <a:pt x="7975198" y="0"/>
                </a:lnTo>
                <a:lnTo>
                  <a:pt x="7975198" y="11368507"/>
                </a:lnTo>
                <a:lnTo>
                  <a:pt x="0" y="11368507"/>
                </a:lnTo>
                <a:lnTo>
                  <a:pt x="0" y="0"/>
                </a:lnTo>
                <a:close/>
              </a:path>
            </a:pathLst>
          </a:custGeom>
          <a:blipFill>
            <a:blip r:embed="rId3"/>
            <a:stretch>
              <a:fillRect t="-4933" r="-7409" b="-8296"/>
            </a:stretch>
          </a:blipFill>
        </p:spPr>
        <p:txBody>
          <a:bodyPr/>
          <a:lstStyle/>
          <a:p>
            <a:endParaRPr lang="fr-FR"/>
          </a:p>
        </p:txBody>
      </p:sp>
      <p:grpSp>
        <p:nvGrpSpPr>
          <p:cNvPr id="7" name="Group 7"/>
          <p:cNvGrpSpPr/>
          <p:nvPr/>
        </p:nvGrpSpPr>
        <p:grpSpPr>
          <a:xfrm>
            <a:off x="-1655115" y="-936273"/>
            <a:ext cx="5753422" cy="5932221"/>
            <a:chOff x="0" y="0"/>
            <a:chExt cx="9076622" cy="9358696"/>
          </a:xfrm>
        </p:grpSpPr>
        <p:sp>
          <p:nvSpPr>
            <p:cNvPr id="8" name="Freeform 8"/>
            <p:cNvSpPr/>
            <p:nvPr/>
          </p:nvSpPr>
          <p:spPr>
            <a:xfrm>
              <a:off x="-403987" y="-153162"/>
              <a:ext cx="10093833" cy="9889490"/>
            </a:xfrm>
            <a:custGeom>
              <a:avLst/>
              <a:gdLst/>
              <a:ahLst/>
              <a:cxnLst/>
              <a:rect l="l" t="t" r="r" b="b"/>
              <a:pathLst>
                <a:path w="10093833" h="9889490">
                  <a:moveTo>
                    <a:pt x="5900039" y="372491"/>
                  </a:moveTo>
                  <a:cubicBezTo>
                    <a:pt x="4692396" y="11938"/>
                    <a:pt x="3430651" y="0"/>
                    <a:pt x="2469388" y="1081405"/>
                  </a:cubicBezTo>
                  <a:cubicBezTo>
                    <a:pt x="1538097" y="2126869"/>
                    <a:pt x="642874" y="3815207"/>
                    <a:pt x="450596" y="5209159"/>
                  </a:cubicBezTo>
                  <a:cubicBezTo>
                    <a:pt x="0" y="8459597"/>
                    <a:pt x="2895981" y="9889490"/>
                    <a:pt x="5821934" y="9426956"/>
                  </a:cubicBezTo>
                  <a:cubicBezTo>
                    <a:pt x="8675878" y="8976233"/>
                    <a:pt x="10093833" y="5233162"/>
                    <a:pt x="9228582" y="2565527"/>
                  </a:cubicBezTo>
                  <a:cubicBezTo>
                    <a:pt x="8970263" y="1760474"/>
                    <a:pt x="8219186" y="1381887"/>
                    <a:pt x="7510272" y="1033399"/>
                  </a:cubicBezTo>
                  <a:cubicBezTo>
                    <a:pt x="6999605" y="781050"/>
                    <a:pt x="6458839" y="540766"/>
                    <a:pt x="5900039" y="372491"/>
                  </a:cubicBezTo>
                  <a:close/>
                </a:path>
              </a:pathLst>
            </a:custGeom>
            <a:solidFill>
              <a:srgbClr val="84BFA4"/>
            </a:solidFill>
          </p:spPr>
          <p:txBody>
            <a:bodyPr/>
            <a:lstStyle/>
            <a:p>
              <a:endParaRPr lang="fr-FR"/>
            </a:p>
          </p:txBody>
        </p:sp>
      </p:grpSp>
      <p:grpSp>
        <p:nvGrpSpPr>
          <p:cNvPr id="9" name="Group 9"/>
          <p:cNvGrpSpPr/>
          <p:nvPr/>
        </p:nvGrpSpPr>
        <p:grpSpPr>
          <a:xfrm>
            <a:off x="-4481700" y="-623024"/>
            <a:ext cx="4481700" cy="17113854"/>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a:p>
          </p:txBody>
        </p:sp>
      </p:grpSp>
      <p:grpSp>
        <p:nvGrpSpPr>
          <p:cNvPr id="11" name="Group 11"/>
          <p:cNvGrpSpPr/>
          <p:nvPr/>
        </p:nvGrpSpPr>
        <p:grpSpPr>
          <a:xfrm>
            <a:off x="-3696476" y="-1699574"/>
            <a:ext cx="24222254" cy="1699574"/>
            <a:chOff x="0" y="0"/>
            <a:chExt cx="32296338" cy="2266098"/>
          </a:xfrm>
        </p:grpSpPr>
        <p:sp>
          <p:nvSpPr>
            <p:cNvPr id="12" name="Freeform 12"/>
            <p:cNvSpPr/>
            <p:nvPr/>
          </p:nvSpPr>
          <p:spPr>
            <a:xfrm>
              <a:off x="0" y="0"/>
              <a:ext cx="32296354" cy="2266061"/>
            </a:xfrm>
            <a:custGeom>
              <a:avLst/>
              <a:gdLst/>
              <a:ahLst/>
              <a:cxnLst/>
              <a:rect l="l" t="t" r="r" b="b"/>
              <a:pathLst>
                <a:path w="32296354" h="2266061">
                  <a:moveTo>
                    <a:pt x="0" y="0"/>
                  </a:moveTo>
                  <a:lnTo>
                    <a:pt x="32296354" y="0"/>
                  </a:lnTo>
                  <a:lnTo>
                    <a:pt x="32296354" y="2266061"/>
                  </a:lnTo>
                  <a:lnTo>
                    <a:pt x="0" y="2266061"/>
                  </a:lnTo>
                  <a:close/>
                </a:path>
              </a:pathLst>
            </a:custGeom>
            <a:solidFill>
              <a:srgbClr val="ECECEC"/>
            </a:solidFill>
          </p:spPr>
          <p:txBody>
            <a:bodyPr/>
            <a:lstStyle/>
            <a:p>
              <a:endParaRPr lang="fr-FR"/>
            </a:p>
          </p:txBody>
        </p:sp>
      </p:grpSp>
      <p:sp>
        <p:nvSpPr>
          <p:cNvPr id="13" name="TextBox 13"/>
          <p:cNvSpPr txBox="1"/>
          <p:nvPr/>
        </p:nvSpPr>
        <p:spPr>
          <a:xfrm>
            <a:off x="8409576" y="1200678"/>
            <a:ext cx="9063542"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C- Dressing in the kitchen</a:t>
            </a:r>
          </a:p>
        </p:txBody>
      </p:sp>
      <p:sp>
        <p:nvSpPr>
          <p:cNvPr id="14" name="TextBox 14"/>
          <p:cNvSpPr txBox="1"/>
          <p:nvPr/>
        </p:nvSpPr>
        <p:spPr>
          <a:xfrm>
            <a:off x="8308611" y="2916639"/>
            <a:ext cx="8950689" cy="4442460"/>
          </a:xfrm>
          <a:prstGeom prst="rect">
            <a:avLst/>
          </a:prstGeom>
        </p:spPr>
        <p:txBody>
          <a:bodyPr lIns="0" tIns="0" rIns="0" bIns="0" rtlCol="0" anchor="t">
            <a:spAutoFit/>
          </a:bodyPr>
          <a:lstStyle/>
          <a:p>
            <a:pPr algn="l">
              <a:lnSpc>
                <a:spcPts val="5040"/>
              </a:lnSpc>
              <a:spcBef>
                <a:spcPct val="0"/>
              </a:spcBef>
            </a:pPr>
            <a:r>
              <a:rPr lang="en-US" sz="3600" spc="33">
                <a:solidFill>
                  <a:srgbClr val="382B1B"/>
                </a:solidFill>
                <a:latin typeface="TT Rounds Condensed"/>
                <a:ea typeface="TT Rounds Condensed"/>
                <a:cs typeface="TT Rounds Condensed"/>
                <a:sym typeface="TT Rounds Condensed"/>
              </a:rPr>
              <a:t>Dressing in the kitchen is the art of arranging food on the plate in an attractive and appetising way. It is a crucial step in visually seducing customers before they even taste the dish. Here's how to explain food preparation in the kitchen, highlighting the principles, techniques and tips for successful preparation:</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Basic Dressage Principles</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7502054"/>
          </a:xfrm>
          <a:prstGeom prst="rect">
            <a:avLst/>
          </a:prstGeom>
        </p:spPr>
        <p:txBody>
          <a:bodyPr lIns="0" tIns="0" rIns="0" bIns="0" rtlCol="0" anchor="t">
            <a:spAutoFit/>
          </a:bodyPr>
          <a:lstStyle/>
          <a:p>
            <a:pPr marL="777240" lvl="1" indent="-388620" algn="l">
              <a:lnSpc>
                <a:spcPts val="3888"/>
              </a:lnSpc>
              <a:buAutoNum type="arabicPeriod"/>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Balance</a:t>
            </a:r>
          </a:p>
          <a:p>
            <a:pPr marL="1554480" lvl="2" indent="-518160" algn="l">
              <a:lnSpc>
                <a:spcPts val="3888"/>
              </a:lnSpc>
              <a:buFont typeface="Arial"/>
              <a:buChar char="⚬"/>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Visual</a:t>
            </a:r>
            <a:r>
              <a:rPr lang="en-US" sz="3600" i="1" spc="32" dirty="0">
                <a:solidFill>
                  <a:srgbClr val="382B1B"/>
                </a:solidFill>
                <a:latin typeface="TT Rounds Condensed Italics"/>
                <a:ea typeface="TT Rounds Condensed Italics"/>
                <a:cs typeface="TT Rounds Condensed Italics"/>
                <a:sym typeface="TT Rounds Condensed Italics"/>
              </a:rPr>
              <a:t>: The plate should be visually balanced, with a harmonious distribution of </a:t>
            </a:r>
            <a:r>
              <a:rPr lang="en-US" sz="3600" i="1" spc="32" dirty="0" err="1">
                <a:solidFill>
                  <a:srgbClr val="382B1B"/>
                </a:solidFill>
                <a:latin typeface="TT Rounds Condensed Italics"/>
                <a:ea typeface="TT Rounds Condensed Italics"/>
                <a:cs typeface="TT Rounds Condensed Italics"/>
                <a:sym typeface="TT Rounds Condensed Italics"/>
              </a:rPr>
              <a:t>colours</a:t>
            </a:r>
            <a:r>
              <a:rPr lang="en-US" sz="3600" i="1" spc="32" dirty="0">
                <a:solidFill>
                  <a:srgbClr val="382B1B"/>
                </a:solidFill>
                <a:latin typeface="TT Rounds Condensed Italics"/>
                <a:ea typeface="TT Rounds Condensed Italics"/>
                <a:cs typeface="TT Rounds Condensed Italics"/>
                <a:sym typeface="TT Rounds Condensed Italics"/>
              </a:rPr>
              <a:t>, shapes and textures.</a:t>
            </a:r>
          </a:p>
          <a:p>
            <a:pPr marL="1554480" lvl="2" indent="-518160" algn="l">
              <a:lnSpc>
                <a:spcPts val="3888"/>
              </a:lnSpc>
              <a:buFont typeface="Arial"/>
              <a:buChar char="⚬"/>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Gustatory</a:t>
            </a:r>
            <a:r>
              <a:rPr lang="en-US" sz="3600" i="1" spc="32" dirty="0">
                <a:solidFill>
                  <a:srgbClr val="382B1B"/>
                </a:solidFill>
                <a:latin typeface="TT Rounds Condensed Italics"/>
                <a:ea typeface="TT Rounds Condensed Italics"/>
                <a:cs typeface="TT Rounds Condensed Italics"/>
                <a:sym typeface="TT Rounds Condensed Italics"/>
              </a:rPr>
              <a:t>: The </a:t>
            </a:r>
            <a:r>
              <a:rPr lang="en-US" sz="3600" i="1" spc="32" dirty="0" err="1">
                <a:solidFill>
                  <a:srgbClr val="382B1B"/>
                </a:solidFill>
                <a:latin typeface="TT Rounds Condensed Italics"/>
                <a:ea typeface="TT Rounds Condensed Italics"/>
                <a:cs typeface="TT Rounds Condensed Italics"/>
                <a:sym typeface="TT Rounds Condensed Italics"/>
              </a:rPr>
              <a:t>flavours</a:t>
            </a:r>
            <a:r>
              <a:rPr lang="en-US" sz="3600" i="1" spc="32" dirty="0">
                <a:solidFill>
                  <a:srgbClr val="382B1B"/>
                </a:solidFill>
                <a:latin typeface="TT Rounds Condensed Italics"/>
                <a:ea typeface="TT Rounds Condensed Italics"/>
                <a:cs typeface="TT Rounds Condensed Italics"/>
                <a:sym typeface="TT Rounds Condensed Italics"/>
              </a:rPr>
              <a:t> must be balanced, without one element dominating the others.</a:t>
            </a:r>
          </a:p>
          <a:p>
            <a:pPr marL="1554480" lvl="2" indent="-518160" algn="l">
              <a:lnSpc>
                <a:spcPts val="3888"/>
              </a:lnSpc>
              <a:buFont typeface="Arial"/>
              <a:buChar char="⚬"/>
            </a:pPr>
            <a:endParaRPr lang="en-US" sz="3600" i="1" spc="32" dirty="0">
              <a:solidFill>
                <a:srgbClr val="382B1B"/>
              </a:solidFill>
              <a:latin typeface="TT Rounds Condensed Italics"/>
              <a:ea typeface="TT Rounds Condensed Italics"/>
              <a:cs typeface="TT Rounds Condensed Italics"/>
              <a:sym typeface="TT Rounds Condensed Italics"/>
            </a:endParaRPr>
          </a:p>
          <a:p>
            <a:pPr marL="777240" lvl="1" indent="-388620" algn="l">
              <a:lnSpc>
                <a:spcPts val="3888"/>
              </a:lnSpc>
              <a:buAutoNum type="arabicPeriod"/>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Cleanliness</a:t>
            </a:r>
          </a:p>
          <a:p>
            <a:pPr marL="1554480" lvl="2" indent="-518160" algn="l">
              <a:lnSpc>
                <a:spcPts val="3888"/>
              </a:lnSpc>
              <a:buFont typeface="Arial"/>
              <a:buChar char="⚬"/>
            </a:pPr>
            <a:r>
              <a:rPr lang="en-US" sz="3600" i="1" spc="32" dirty="0">
                <a:solidFill>
                  <a:srgbClr val="382B1B"/>
                </a:solidFill>
                <a:latin typeface="TT Rounds Condensed Italics"/>
                <a:ea typeface="TT Rounds Condensed Italics"/>
                <a:cs typeface="TT Rounds Condensed Italics"/>
                <a:sym typeface="TT Rounds Condensed Italics"/>
              </a:rPr>
              <a:t>The edges of the plate should be clean, with no splashes or finger marks.</a:t>
            </a:r>
          </a:p>
          <a:p>
            <a:pPr marL="1554480" lvl="2" indent="-518160" algn="l">
              <a:lnSpc>
                <a:spcPts val="3888"/>
              </a:lnSpc>
              <a:buFont typeface="Arial"/>
              <a:buChar char="⚬"/>
            </a:pPr>
            <a:r>
              <a:rPr lang="en-US" sz="3600" i="1" spc="32" dirty="0">
                <a:solidFill>
                  <a:srgbClr val="382B1B"/>
                </a:solidFill>
                <a:latin typeface="TT Rounds Condensed Italics"/>
                <a:ea typeface="TT Rounds Condensed Italics"/>
                <a:cs typeface="TT Rounds Condensed Italics"/>
                <a:sym typeface="TT Rounds Condensed Italics"/>
              </a:rPr>
              <a:t>Use clean tongs or utensils to handle delicate foods.</a:t>
            </a:r>
          </a:p>
          <a:p>
            <a:pPr marL="1554480" lvl="2" indent="-518160" algn="l">
              <a:lnSpc>
                <a:spcPts val="3888"/>
              </a:lnSpc>
              <a:buFont typeface="Arial"/>
              <a:buChar char="⚬"/>
            </a:pPr>
            <a:endParaRPr lang="en-US" sz="3600" i="1" spc="32" dirty="0">
              <a:solidFill>
                <a:srgbClr val="382B1B"/>
              </a:solidFill>
              <a:latin typeface="TT Rounds Condensed Italics"/>
              <a:ea typeface="TT Rounds Condensed Italics"/>
              <a:cs typeface="TT Rounds Condensed Italics"/>
              <a:sym typeface="TT Rounds Condensed Italics"/>
            </a:endParaRPr>
          </a:p>
          <a:p>
            <a:pPr marL="777240" lvl="1" indent="-388620" algn="l">
              <a:lnSpc>
                <a:spcPts val="3888"/>
              </a:lnSpc>
              <a:buAutoNum type="arabicPeriod"/>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Simplicity</a:t>
            </a:r>
          </a:p>
          <a:p>
            <a:pPr marL="1554480" lvl="2" indent="-518160" algn="l">
              <a:lnSpc>
                <a:spcPts val="3888"/>
              </a:lnSpc>
              <a:buFont typeface="Arial"/>
              <a:buChar char="⚬"/>
            </a:pPr>
            <a:r>
              <a:rPr lang="en-US" sz="3600" i="1" spc="32" dirty="0">
                <a:solidFill>
                  <a:srgbClr val="382B1B"/>
                </a:solidFill>
                <a:latin typeface="TT Rounds Condensed Italics"/>
                <a:ea typeface="TT Rounds Condensed Italics"/>
                <a:cs typeface="TT Rounds Condensed Italics"/>
                <a:sym typeface="TT Rounds Condensed Italics"/>
              </a:rPr>
              <a:t>Avoid overloading the plate. Leave plenty of space so that each element is clearly visible.</a:t>
            </a:r>
          </a:p>
          <a:p>
            <a:pPr marL="1554480" lvl="2" indent="-518160" algn="l">
              <a:lnSpc>
                <a:spcPts val="3888"/>
              </a:lnSpc>
              <a:buFont typeface="Arial"/>
              <a:buChar char="⚬"/>
            </a:pPr>
            <a:r>
              <a:rPr lang="en-US" sz="3600" i="1" spc="32" dirty="0">
                <a:solidFill>
                  <a:srgbClr val="382B1B"/>
                </a:solidFill>
                <a:latin typeface="TT Rounds Condensed Italics"/>
                <a:ea typeface="TT Rounds Condensed Italics"/>
                <a:cs typeface="TT Rounds Condensed Italics"/>
                <a:sym typeface="TT Rounds Condensed Italics"/>
              </a:rPr>
              <a:t>Use a limited number of ingredients and toppings to avoid confusion.</a:t>
            </a:r>
          </a:p>
          <a:p>
            <a:pPr algn="l">
              <a:lnSpc>
                <a:spcPts val="3888"/>
              </a:lnSpc>
            </a:pPr>
            <a:endParaRPr lang="en-US" sz="3600" i="1" spc="32" dirty="0">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1356512"/>
          </a:xfrm>
          <a:prstGeom prst="rect">
            <a:avLst/>
          </a:prstGeom>
        </p:spPr>
        <p:txBody>
          <a:bodyPr lIns="0" tIns="0" rIns="0" bIns="0" rtlCol="0" anchor="t">
            <a:spAutoFit/>
          </a:bodyPr>
          <a:lstStyle/>
          <a:p>
            <a:pPr algn="l">
              <a:lnSpc>
                <a:spcPts val="5248"/>
              </a:lnSpc>
            </a:pPr>
            <a:r>
              <a:rPr lang="en-US" sz="5400" b="1" spc="48" dirty="0">
                <a:solidFill>
                  <a:srgbClr val="382B1B"/>
                </a:solidFill>
                <a:latin typeface="TT Rounds Condensed Bold"/>
                <a:ea typeface="TT Rounds Condensed Bold"/>
                <a:cs typeface="TT Rounds Condensed Bold"/>
                <a:sym typeface="TT Rounds Condensed Bold"/>
              </a:rPr>
              <a:t>Dressage Techniques</a:t>
            </a:r>
          </a:p>
          <a:p>
            <a:pPr algn="l">
              <a:lnSpc>
                <a:spcPts val="5248"/>
              </a:lnSpc>
            </a:pPr>
            <a:endParaRPr lang="en-US" sz="5400" b="1" spc="48" dirty="0">
              <a:solidFill>
                <a:srgbClr val="382B1B"/>
              </a:solidFill>
              <a:latin typeface="TT Rounds Condensed Bold"/>
              <a:ea typeface="TT Rounds Condensed Bold"/>
              <a:cs typeface="TT Rounds Condensed Bold"/>
              <a:sym typeface="TT Rounds Condensed Bold"/>
            </a:endParaRP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7779639"/>
          </a:xfrm>
          <a:prstGeom prst="rect">
            <a:avLst/>
          </a:prstGeom>
        </p:spPr>
        <p:txBody>
          <a:bodyPr lIns="0" tIns="0" rIns="0" bIns="0" rtlCol="0" anchor="t">
            <a:spAutoFit/>
          </a:bodyPr>
          <a:lstStyle/>
          <a:p>
            <a:pPr marL="777240" lvl="1" indent="-388620" algn="l">
              <a:lnSpc>
                <a:spcPts val="3888"/>
              </a:lnSpc>
              <a:buAutoNum type="arabicPeriod"/>
            </a:pPr>
            <a:r>
              <a:rPr lang="en-US" sz="3600" b="1" i="1" spc="32">
                <a:solidFill>
                  <a:srgbClr val="382B1B"/>
                </a:solidFill>
                <a:latin typeface="TT Rounds Condensed Bold Italics"/>
                <a:ea typeface="TT Rounds Condensed Bold Italics"/>
                <a:cs typeface="TT Rounds Condensed Bold Italics"/>
                <a:sym typeface="TT Rounds Condensed Bold Italics"/>
              </a:rPr>
              <a:t>Using Colour</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Choose foods in different colours to make the plate attractive.</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Play with contrasts (for example, green vegetables with a red sauce).</a:t>
            </a:r>
          </a:p>
          <a:p>
            <a:pPr marL="777240" lvl="1" indent="-388620" algn="l">
              <a:lnSpc>
                <a:spcPts val="3888"/>
              </a:lnSpc>
              <a:buAutoNum type="arabicPeriod"/>
            </a:pPr>
            <a:r>
              <a:rPr lang="en-US" sz="3600" b="1" i="1" spc="32">
                <a:solidFill>
                  <a:srgbClr val="382B1B"/>
                </a:solidFill>
                <a:latin typeface="TT Rounds Condensed Bold Italics"/>
                <a:ea typeface="TT Rounds Condensed Bold Italics"/>
                <a:cs typeface="TT Rounds Condensed Bold Italics"/>
                <a:sym typeface="TT Rounds Condensed Bold Italics"/>
              </a:rPr>
              <a:t>Varied textures</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Combine crunchy, soft, creamy and crispy textures for a complete sensory experience.</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Place the crispy elements last to keep them fresh.</a:t>
            </a:r>
          </a:p>
          <a:p>
            <a:pPr marL="777240" lvl="1" indent="-388620" algn="l">
              <a:lnSpc>
                <a:spcPts val="3888"/>
              </a:lnSpc>
              <a:buAutoNum type="arabicPeriod"/>
            </a:pPr>
            <a:r>
              <a:rPr lang="en-US" sz="3600" b="1" i="1" spc="32">
                <a:solidFill>
                  <a:srgbClr val="382B1B"/>
                </a:solidFill>
                <a:latin typeface="TT Rounds Condensed Bold Italics"/>
                <a:ea typeface="TT Rounds Condensed Bold Italics"/>
                <a:cs typeface="TT Rounds Condensed Bold Italics"/>
                <a:sym typeface="TT Rounds Condensed Bold Italics"/>
              </a:rPr>
              <a:t>Height and Structure</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Add height to add dimension to the plate (for example, by stacking ingredients or using metal circles to create structures).</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Use techniques such as rolling, stacking or layering to add depth.</a:t>
            </a:r>
          </a:p>
          <a:p>
            <a:pPr marL="777240" lvl="1" indent="-388620" algn="l">
              <a:lnSpc>
                <a:spcPts val="3888"/>
              </a:lnSpc>
              <a:buAutoNum type="arabicPeriod"/>
            </a:pPr>
            <a:r>
              <a:rPr lang="en-US" sz="3600" b="1" i="1" spc="32">
                <a:solidFill>
                  <a:srgbClr val="382B1B"/>
                </a:solidFill>
                <a:latin typeface="TT Rounds Condensed Bold Italics"/>
                <a:ea typeface="TT Rounds Condensed Bold Italics"/>
                <a:cs typeface="TT Rounds Condensed Bold Italics"/>
                <a:sym typeface="TT Rounds Condensed Bold Italics"/>
              </a:rPr>
              <a:t>Focal points</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Create a focal point on the plate, often the main element of the dish, around which the other elements are arranged.</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Use asymmetrical placement techniques to draw the eye to the focal point.</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1356512"/>
          </a:xfrm>
          <a:prstGeom prst="rect">
            <a:avLst/>
          </a:prstGeom>
        </p:spPr>
        <p:txBody>
          <a:bodyPr lIns="0" tIns="0" rIns="0" bIns="0" rtlCol="0" anchor="t">
            <a:spAutoFit/>
          </a:bodyPr>
          <a:lstStyle/>
          <a:p>
            <a:pPr algn="l">
              <a:lnSpc>
                <a:spcPts val="5248"/>
              </a:lnSpc>
            </a:pPr>
            <a:r>
              <a:rPr lang="en-US" sz="5400" b="1" spc="48" dirty="0">
                <a:solidFill>
                  <a:srgbClr val="382B1B"/>
                </a:solidFill>
                <a:latin typeface="TT Rounds Condensed Bold"/>
                <a:ea typeface="TT Rounds Condensed Bold"/>
                <a:cs typeface="TT Rounds Condensed Bold"/>
                <a:sym typeface="TT Rounds Condensed Bold"/>
              </a:rPr>
              <a:t>Dressage Techniques</a:t>
            </a:r>
          </a:p>
          <a:p>
            <a:pPr algn="l">
              <a:lnSpc>
                <a:spcPts val="5248"/>
              </a:lnSpc>
            </a:pPr>
            <a:endParaRPr lang="en-US" sz="5400" b="1" spc="48" dirty="0">
              <a:solidFill>
                <a:srgbClr val="382B1B"/>
              </a:solidFill>
              <a:latin typeface="TT Rounds Condensed Bold"/>
              <a:ea typeface="TT Rounds Condensed Bold"/>
              <a:cs typeface="TT Rounds Condensed Bold"/>
              <a:sym typeface="TT Rounds Condensed Bold"/>
            </a:endParaRP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2436114"/>
          </a:xfrm>
          <a:prstGeom prst="rect">
            <a:avLst/>
          </a:prstGeom>
        </p:spPr>
        <p:txBody>
          <a:bodyPr lIns="0" tIns="0" rIns="0" bIns="0" rtlCol="0" anchor="t">
            <a:spAutoFit/>
          </a:bodyPr>
          <a:lstStyle/>
          <a:p>
            <a:pPr algn="l">
              <a:lnSpc>
                <a:spcPts val="3888"/>
              </a:lnSpc>
            </a:pPr>
            <a:r>
              <a:rPr lang="en-US" sz="3600" b="1" i="1" spc="32">
                <a:solidFill>
                  <a:srgbClr val="382B1B"/>
                </a:solidFill>
                <a:latin typeface="TT Rounds Condensed Bold Italics"/>
                <a:ea typeface="TT Rounds Condensed Bold Italics"/>
                <a:cs typeface="TT Rounds Condensed Bold Italics"/>
                <a:sym typeface="TT Rounds Condensed Bold Italics"/>
              </a:rPr>
              <a:t>  </a:t>
            </a:r>
            <a:r>
              <a:rPr lang="en-US" sz="3600" b="1" spc="32">
                <a:solidFill>
                  <a:srgbClr val="382B1B"/>
                </a:solidFill>
                <a:latin typeface="TT Rounds Condensed Bold"/>
                <a:ea typeface="TT Rounds Condensed Bold"/>
                <a:cs typeface="TT Rounds Condensed Bold"/>
                <a:sym typeface="TT Rounds Condensed Bold"/>
              </a:rPr>
              <a:t>  </a:t>
            </a:r>
            <a:r>
              <a:rPr lang="en-US" sz="3600" spc="32">
                <a:solidFill>
                  <a:srgbClr val="382B1B"/>
                </a:solidFill>
                <a:latin typeface="TT Rounds Condensed"/>
                <a:ea typeface="TT Rounds Condensed"/>
                <a:cs typeface="TT Rounds Condensed"/>
                <a:sym typeface="TT Rounds Condensed"/>
              </a:rPr>
              <a:t> 5</a:t>
            </a:r>
            <a:r>
              <a:rPr lang="en-US" sz="3600" i="1" spc="32">
                <a:solidFill>
                  <a:srgbClr val="382B1B"/>
                </a:solidFill>
                <a:latin typeface="TT Rounds Condensed Italics"/>
                <a:ea typeface="TT Rounds Condensed Italics"/>
                <a:cs typeface="TT Rounds Condensed Italics"/>
                <a:sym typeface="TT Rounds Condensed Italics"/>
              </a:rPr>
              <a:t>.</a:t>
            </a:r>
            <a:r>
              <a:rPr lang="en-US" sz="3600" b="1" i="1" spc="32">
                <a:solidFill>
                  <a:srgbClr val="382B1B"/>
                </a:solidFill>
                <a:latin typeface="TT Rounds Condensed Bold Italics"/>
                <a:ea typeface="TT Rounds Condensed Bold Italics"/>
                <a:cs typeface="TT Rounds Condensed Bold Italics"/>
                <a:sym typeface="TT Rounds Condensed Bold Italics"/>
              </a:rPr>
              <a:t> Use of empty spaces</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Don't fill the whole plate. Empty spaces can create an impression of sophistication and cleanliness.</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The empty areas also help to highlight the elements that have been erected.</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Tips for Successful Dressage</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8002191"/>
          </a:xfrm>
          <a:prstGeom prst="rect">
            <a:avLst/>
          </a:prstGeom>
        </p:spPr>
        <p:txBody>
          <a:bodyPr lIns="0" tIns="0" rIns="0" bIns="0" rtlCol="0" anchor="t">
            <a:spAutoFit/>
          </a:bodyPr>
          <a:lstStyle/>
          <a:p>
            <a:pPr marL="777240" lvl="1" indent="-388620" algn="l">
              <a:lnSpc>
                <a:spcPts val="3888"/>
              </a:lnSpc>
              <a:buAutoNum type="arabicPeriod"/>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Dressage Tools</a:t>
            </a:r>
          </a:p>
          <a:p>
            <a:pPr marL="1554480" lvl="2" indent="-518160" algn="l">
              <a:lnSpc>
                <a:spcPts val="3888"/>
              </a:lnSpc>
              <a:buFont typeface="Arial"/>
              <a:buChar char="⚬"/>
            </a:pPr>
            <a:r>
              <a:rPr lang="en-US" sz="3600" i="1" spc="32" dirty="0">
                <a:solidFill>
                  <a:srgbClr val="382B1B"/>
                </a:solidFill>
                <a:latin typeface="TT Rounds Condensed Italics"/>
                <a:ea typeface="TT Rounds Condensed Italics"/>
                <a:cs typeface="TT Rounds Condensed Italics"/>
                <a:sym typeface="TT Rounds Condensed Italics"/>
              </a:rPr>
              <a:t>Use precision tongs, quenelle spoons, brushes and piping bags for precise dressing.</a:t>
            </a:r>
          </a:p>
          <a:p>
            <a:pPr marL="1554480" lvl="2" indent="-518160" algn="l">
              <a:lnSpc>
                <a:spcPts val="3888"/>
              </a:lnSpc>
              <a:buFont typeface="Arial"/>
              <a:buChar char="⚬"/>
            </a:pPr>
            <a:r>
              <a:rPr lang="en-US" sz="3600" i="1" spc="32" dirty="0" err="1">
                <a:solidFill>
                  <a:srgbClr val="382B1B"/>
                </a:solidFill>
                <a:latin typeface="TT Rounds Condensed Italics"/>
                <a:ea typeface="TT Rounds Condensed Italics"/>
                <a:cs typeface="TT Rounds Condensed Italics"/>
                <a:sym typeface="TT Rounds Condensed Italics"/>
              </a:rPr>
              <a:t>Moulds</a:t>
            </a:r>
            <a:r>
              <a:rPr lang="en-US" sz="3600" i="1" spc="32" dirty="0">
                <a:solidFill>
                  <a:srgbClr val="382B1B"/>
                </a:solidFill>
                <a:latin typeface="TT Rounds Condensed Italics"/>
                <a:ea typeface="TT Rounds Condensed Italics"/>
                <a:cs typeface="TT Rounds Condensed Italics"/>
                <a:sym typeface="TT Rounds Condensed Italics"/>
              </a:rPr>
              <a:t> and cookie cutters can help to give food regular shapes.</a:t>
            </a:r>
          </a:p>
          <a:p>
            <a:pPr marL="1554480" lvl="2" indent="-518160" algn="l">
              <a:lnSpc>
                <a:spcPts val="3888"/>
              </a:lnSpc>
              <a:buFont typeface="Arial"/>
              <a:buChar char="⚬"/>
            </a:pPr>
            <a:endParaRPr lang="en-US" sz="3600" i="1" spc="32" dirty="0">
              <a:solidFill>
                <a:srgbClr val="382B1B"/>
              </a:solidFill>
              <a:latin typeface="TT Rounds Condensed Italics"/>
              <a:ea typeface="TT Rounds Condensed Italics"/>
              <a:cs typeface="TT Rounds Condensed Italics"/>
              <a:sym typeface="TT Rounds Condensed Italics"/>
            </a:endParaRPr>
          </a:p>
          <a:p>
            <a:pPr marL="1554480" lvl="2" indent="-518160" algn="l">
              <a:lnSpc>
                <a:spcPts val="3888"/>
              </a:lnSpc>
              <a:buFont typeface="Arial"/>
              <a:buChar char="⚬"/>
            </a:pPr>
            <a:endParaRPr lang="en-US" sz="3600" i="1" spc="32" dirty="0">
              <a:solidFill>
                <a:srgbClr val="382B1B"/>
              </a:solidFill>
              <a:latin typeface="TT Rounds Condensed Italics"/>
              <a:ea typeface="TT Rounds Condensed Italics"/>
              <a:cs typeface="TT Rounds Condensed Italics"/>
              <a:sym typeface="TT Rounds Condensed Italics"/>
            </a:endParaRPr>
          </a:p>
          <a:p>
            <a:pPr marL="777240" lvl="1" indent="-388620" algn="l">
              <a:lnSpc>
                <a:spcPts val="3888"/>
              </a:lnSpc>
              <a:buAutoNum type="arabicPeriod"/>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Toppings and Sauces</a:t>
            </a:r>
          </a:p>
          <a:p>
            <a:pPr marL="1554480" lvl="2" indent="-518160" algn="l">
              <a:lnSpc>
                <a:spcPts val="3888"/>
              </a:lnSpc>
              <a:buFont typeface="Arial"/>
              <a:buChar char="⚬"/>
            </a:pPr>
            <a:r>
              <a:rPr lang="en-US" sz="3600" i="1" spc="32" dirty="0">
                <a:solidFill>
                  <a:srgbClr val="382B1B"/>
                </a:solidFill>
                <a:latin typeface="TT Rounds Condensed Italics"/>
                <a:ea typeface="TT Rounds Condensed Italics"/>
                <a:cs typeface="TT Rounds Condensed Italics"/>
                <a:sym typeface="TT Rounds Condensed Italics"/>
              </a:rPr>
              <a:t>Add fresh herbs, edible flowers or micro-pods for a visual effect and a touch of freshness.</a:t>
            </a:r>
          </a:p>
          <a:p>
            <a:pPr marL="1554480" lvl="2" indent="-518160" algn="l">
              <a:lnSpc>
                <a:spcPts val="3888"/>
              </a:lnSpc>
              <a:buFont typeface="Arial"/>
              <a:buChar char="⚬"/>
            </a:pPr>
            <a:r>
              <a:rPr lang="en-US" sz="3600" i="1" spc="32" dirty="0">
                <a:solidFill>
                  <a:srgbClr val="382B1B"/>
                </a:solidFill>
                <a:latin typeface="TT Rounds Condensed Italics"/>
                <a:ea typeface="TT Rounds Condensed Italics"/>
                <a:cs typeface="TT Rounds Condensed Italics"/>
                <a:sym typeface="TT Rounds Condensed Italics"/>
              </a:rPr>
              <a:t>Arrange the sauces in an artistic way, either by glazing them delicately or using dots or lines to add dynamism.</a:t>
            </a:r>
          </a:p>
          <a:p>
            <a:pPr marL="1554480" lvl="2" indent="-518160" algn="l">
              <a:lnSpc>
                <a:spcPts val="3888"/>
              </a:lnSpc>
              <a:buFont typeface="Arial"/>
              <a:buChar char="⚬"/>
            </a:pPr>
            <a:endParaRPr lang="en-US" sz="3600" i="1" spc="32" dirty="0">
              <a:solidFill>
                <a:srgbClr val="382B1B"/>
              </a:solidFill>
              <a:latin typeface="TT Rounds Condensed Italics"/>
              <a:ea typeface="TT Rounds Condensed Italics"/>
              <a:cs typeface="TT Rounds Condensed Italics"/>
              <a:sym typeface="TT Rounds Condensed Italics"/>
            </a:endParaRPr>
          </a:p>
          <a:p>
            <a:pPr marL="777240" lvl="1" indent="-388620" algn="l">
              <a:lnSpc>
                <a:spcPts val="3888"/>
              </a:lnSpc>
              <a:buAutoNum type="arabicPeriod"/>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Temperature and freshness</a:t>
            </a:r>
          </a:p>
          <a:p>
            <a:pPr marL="1554480" lvl="2" indent="-518160" algn="l">
              <a:lnSpc>
                <a:spcPts val="3888"/>
              </a:lnSpc>
              <a:buFont typeface="Arial"/>
              <a:buChar char="⚬"/>
            </a:pPr>
            <a:r>
              <a:rPr lang="en-US" sz="3600" i="1" spc="32" dirty="0">
                <a:solidFill>
                  <a:srgbClr val="382B1B"/>
                </a:solidFill>
                <a:latin typeface="TT Rounds Condensed Italics"/>
                <a:ea typeface="TT Rounds Condensed Italics"/>
                <a:cs typeface="TT Rounds Condensed Italics"/>
                <a:sym typeface="TT Rounds Condensed Italics"/>
              </a:rPr>
              <a:t>Arrange hot dishes just before serving to keep them at the right temperature.</a:t>
            </a:r>
          </a:p>
          <a:p>
            <a:pPr marL="1554480" lvl="2" indent="-518160" algn="l">
              <a:lnSpc>
                <a:spcPts val="3888"/>
              </a:lnSpc>
              <a:buFont typeface="Arial"/>
              <a:buChar char="⚬"/>
            </a:pPr>
            <a:r>
              <a:rPr lang="en-US" sz="3600" i="1" spc="32" dirty="0">
                <a:solidFill>
                  <a:srgbClr val="382B1B"/>
                </a:solidFill>
                <a:latin typeface="TT Rounds Condensed Italics"/>
                <a:ea typeface="TT Rounds Condensed Italics"/>
                <a:cs typeface="TT Rounds Condensed Italics"/>
                <a:sym typeface="TT Rounds Condensed Italics"/>
              </a:rPr>
              <a:t>Cold dishes can be prepared in advance, but must be kept cool until serving.</a:t>
            </a:r>
          </a:p>
          <a:p>
            <a:pPr algn="l">
              <a:lnSpc>
                <a:spcPts val="3888"/>
              </a:lnSpc>
            </a:pPr>
            <a:endParaRPr lang="en-US" sz="3600" i="1" spc="32" dirty="0">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Dressage examples</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6501780"/>
          </a:xfrm>
          <a:prstGeom prst="rect">
            <a:avLst/>
          </a:prstGeom>
        </p:spPr>
        <p:txBody>
          <a:bodyPr lIns="0" tIns="0" rIns="0" bIns="0" rtlCol="0" anchor="t">
            <a:spAutoFit/>
          </a:bodyPr>
          <a:lstStyle/>
          <a:p>
            <a:pPr marL="777240" lvl="1" indent="-388620" algn="l">
              <a:lnSpc>
                <a:spcPts val="3888"/>
              </a:lnSpc>
              <a:buAutoNum type="arabicPeriod"/>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Main course</a:t>
            </a:r>
          </a:p>
          <a:p>
            <a:pPr marL="1554480" lvl="2" indent="-518160" algn="l">
              <a:lnSpc>
                <a:spcPts val="3888"/>
              </a:lnSpc>
              <a:buFont typeface="Arial"/>
              <a:buChar char="⚬"/>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Main element </a:t>
            </a:r>
            <a:r>
              <a:rPr lang="en-US" sz="3600" i="1" spc="32" dirty="0">
                <a:solidFill>
                  <a:srgbClr val="382B1B"/>
                </a:solidFill>
                <a:latin typeface="TT Rounds Condensed Italics"/>
                <a:ea typeface="TT Rounds Condensed Italics"/>
                <a:cs typeface="TT Rounds Condensed Italics"/>
                <a:sym typeface="TT Rounds Condensed Italics"/>
              </a:rPr>
              <a:t>: Place the meat or fish slightly </a:t>
            </a:r>
            <a:r>
              <a:rPr lang="en-US" sz="3600" i="1" spc="32" dirty="0" err="1">
                <a:solidFill>
                  <a:srgbClr val="382B1B"/>
                </a:solidFill>
                <a:latin typeface="TT Rounds Condensed Italics"/>
                <a:ea typeface="TT Rounds Condensed Italics"/>
                <a:cs typeface="TT Rounds Condensed Italics"/>
                <a:sym typeface="TT Rounds Condensed Italics"/>
              </a:rPr>
              <a:t>off-centre</a:t>
            </a:r>
            <a:r>
              <a:rPr lang="en-US" sz="3600" i="1" spc="32" dirty="0">
                <a:solidFill>
                  <a:srgbClr val="382B1B"/>
                </a:solidFill>
                <a:latin typeface="TT Rounds Condensed Italics"/>
                <a:ea typeface="TT Rounds Condensed Italics"/>
                <a:cs typeface="TT Rounds Condensed Italics"/>
                <a:sym typeface="TT Rounds Condensed Italics"/>
              </a:rPr>
              <a:t>.</a:t>
            </a:r>
          </a:p>
          <a:p>
            <a:pPr marL="1554480" lvl="2" indent="-518160" algn="l">
              <a:lnSpc>
                <a:spcPts val="3888"/>
              </a:lnSpc>
              <a:buFont typeface="Arial"/>
              <a:buChar char="⚬"/>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Accompaniments</a:t>
            </a:r>
            <a:r>
              <a:rPr lang="en-US" sz="3600" i="1" spc="32" dirty="0">
                <a:solidFill>
                  <a:srgbClr val="382B1B"/>
                </a:solidFill>
                <a:latin typeface="TT Rounds Condensed Italics"/>
                <a:ea typeface="TT Rounds Condensed Italics"/>
                <a:cs typeface="TT Rounds Condensed Italics"/>
                <a:sym typeface="TT Rounds Condensed Italics"/>
              </a:rPr>
              <a:t>: Arrange the vegetables harmoniously around the main dish.</a:t>
            </a:r>
          </a:p>
          <a:p>
            <a:pPr marL="1554480" lvl="2" indent="-518160" algn="l">
              <a:lnSpc>
                <a:spcPts val="3888"/>
              </a:lnSpc>
              <a:buFont typeface="Arial"/>
              <a:buChar char="⚬"/>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Sauce</a:t>
            </a:r>
            <a:r>
              <a:rPr lang="en-US" sz="3600" i="1" spc="32" dirty="0">
                <a:solidFill>
                  <a:srgbClr val="382B1B"/>
                </a:solidFill>
                <a:latin typeface="TT Rounds Condensed Italics"/>
                <a:ea typeface="TT Rounds Condensed Italics"/>
                <a:cs typeface="TT Rounds Condensed Italics"/>
                <a:sym typeface="TT Rounds Condensed Italics"/>
              </a:rPr>
              <a:t>: Drizzle or arrange in droplets around the dish.</a:t>
            </a:r>
          </a:p>
          <a:p>
            <a:pPr marL="1554480" lvl="2" indent="-518160" algn="l">
              <a:lnSpc>
                <a:spcPts val="3888"/>
              </a:lnSpc>
              <a:buFont typeface="Arial"/>
              <a:buChar char="⚬"/>
            </a:pPr>
            <a:endParaRPr lang="en-US" sz="3600" i="1" spc="32" dirty="0">
              <a:solidFill>
                <a:srgbClr val="382B1B"/>
              </a:solidFill>
              <a:latin typeface="TT Rounds Condensed Italics"/>
              <a:ea typeface="TT Rounds Condensed Italics"/>
              <a:cs typeface="TT Rounds Condensed Italics"/>
              <a:sym typeface="TT Rounds Condensed Italics"/>
            </a:endParaRPr>
          </a:p>
          <a:p>
            <a:pPr marL="1036320" lvl="2" algn="l">
              <a:lnSpc>
                <a:spcPts val="3888"/>
              </a:lnSpc>
            </a:pPr>
            <a:endParaRPr lang="en-US" sz="3600" i="1" spc="32" dirty="0">
              <a:solidFill>
                <a:srgbClr val="382B1B"/>
              </a:solidFill>
              <a:latin typeface="TT Rounds Condensed Italics"/>
              <a:ea typeface="TT Rounds Condensed Italics"/>
              <a:cs typeface="TT Rounds Condensed Italics"/>
              <a:sym typeface="TT Rounds Condensed Italics"/>
            </a:endParaRPr>
          </a:p>
          <a:p>
            <a:pPr marL="777240" lvl="1" indent="-388620" algn="l">
              <a:lnSpc>
                <a:spcPts val="3888"/>
              </a:lnSpc>
              <a:buAutoNum type="arabicPeriod"/>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Dessert</a:t>
            </a:r>
          </a:p>
          <a:p>
            <a:pPr marL="1554480" lvl="2" indent="-518160" algn="l">
              <a:lnSpc>
                <a:spcPts val="3888"/>
              </a:lnSpc>
              <a:buFont typeface="Arial"/>
              <a:buChar char="⚬"/>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Base</a:t>
            </a:r>
            <a:r>
              <a:rPr lang="en-US" sz="3600" i="1" spc="32" dirty="0">
                <a:solidFill>
                  <a:srgbClr val="382B1B"/>
                </a:solidFill>
                <a:latin typeface="TT Rounds Condensed Italics"/>
                <a:ea typeface="TT Rounds Condensed Italics"/>
                <a:cs typeface="TT Rounds Condensed Italics"/>
                <a:sym typeface="TT Rounds Condensed Italics"/>
              </a:rPr>
              <a:t>: Use a basic element such as a cake or mousse.</a:t>
            </a:r>
          </a:p>
          <a:p>
            <a:pPr marL="1554480" lvl="2" indent="-518160" algn="l">
              <a:lnSpc>
                <a:spcPts val="3888"/>
              </a:lnSpc>
              <a:buFont typeface="Arial"/>
              <a:buChar char="⚬"/>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Garnish</a:t>
            </a:r>
            <a:r>
              <a:rPr lang="en-US" sz="3600" i="1" spc="32" dirty="0">
                <a:solidFill>
                  <a:srgbClr val="382B1B"/>
                </a:solidFill>
                <a:latin typeface="TT Rounds Condensed Italics"/>
                <a:ea typeface="TT Rounds Condensed Italics"/>
                <a:cs typeface="TT Rounds Condensed Italics"/>
                <a:sym typeface="TT Rounds Condensed Italics"/>
              </a:rPr>
              <a:t>: Add fresh fruit, coulis, chocolate chips or mint leaves.</a:t>
            </a:r>
          </a:p>
          <a:p>
            <a:pPr marL="1554480" lvl="2" indent="-518160" algn="l">
              <a:lnSpc>
                <a:spcPts val="3888"/>
              </a:lnSpc>
              <a:buFont typeface="Arial"/>
              <a:buChar char="⚬"/>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Presentation </a:t>
            </a:r>
            <a:r>
              <a:rPr lang="en-US" sz="3600" i="1" spc="32" dirty="0">
                <a:solidFill>
                  <a:srgbClr val="382B1B"/>
                </a:solidFill>
                <a:latin typeface="TT Rounds Condensed Italics"/>
                <a:ea typeface="TT Rounds Condensed Italics"/>
                <a:cs typeface="TT Rounds Condensed Italics"/>
                <a:sym typeface="TT Rounds Condensed Italics"/>
              </a:rPr>
              <a:t>: Play with heights and textures, like crispy tiles or creamy creams</a:t>
            </a:r>
          </a:p>
          <a:p>
            <a:pPr marL="1554480" lvl="2" indent="-518160" algn="l">
              <a:lnSpc>
                <a:spcPts val="3888"/>
              </a:lnSpc>
              <a:buFont typeface="Arial"/>
              <a:buChar char="⚬"/>
            </a:pPr>
            <a:endParaRPr lang="en-US" sz="3600" i="1" spc="32" dirty="0">
              <a:solidFill>
                <a:srgbClr val="382B1B"/>
              </a:solidFill>
              <a:latin typeface="TT Rounds Condensed Italics"/>
              <a:ea typeface="TT Rounds Condensed Italics"/>
              <a:cs typeface="TT Rounds Condensed Italics"/>
              <a:sym typeface="TT Rounds Condensed Italics"/>
            </a:endParaRPr>
          </a:p>
          <a:p>
            <a:pPr marL="1036320" lvl="2">
              <a:lnSpc>
                <a:spcPts val="3888"/>
              </a:lnSpc>
            </a:pPr>
            <a:r>
              <a:rPr lang="en-US" sz="3600" i="1" spc="32" dirty="0">
                <a:solidFill>
                  <a:srgbClr val="382B1B"/>
                </a:solidFill>
                <a:latin typeface="TT Rounds Condensed Italics"/>
                <a:ea typeface="TT Rounds Condensed Italics"/>
                <a:cs typeface="TT Rounds Condensed Italics"/>
                <a:sym typeface="TT Rounds Condensed Italics"/>
              </a:rPr>
              <a:t>In video dressage </a:t>
            </a:r>
            <a:r>
              <a:rPr lang="en-US" sz="3600" i="1" u="sng" spc="32" dirty="0">
                <a:solidFill>
                  <a:srgbClr val="382B1B"/>
                </a:solidFill>
                <a:latin typeface="TT Rounds Condensed Italics"/>
                <a:ea typeface="TT Rounds Condensed Italics"/>
                <a:cs typeface="TT Rounds Condensed Italics"/>
                <a:sym typeface="TT Rounds Condensed Italics"/>
                <a:hlinkClick r:id="rId3" tooltip="https://www.youtube.com/watch?v=bG9QHIZ5qv0"/>
              </a:rPr>
              <a:t>techniques Plate</a:t>
            </a:r>
          </a:p>
          <a:p>
            <a:pPr marL="1036320" lvl="2" algn="l">
              <a:lnSpc>
                <a:spcPts val="3888"/>
              </a:lnSpc>
            </a:pPr>
            <a:endParaRPr lang="en-US" sz="3600" i="1" spc="32" dirty="0">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9238</Words>
  <Application>Microsoft Office PowerPoint</Application>
  <PresentationFormat>Custom</PresentationFormat>
  <Paragraphs>1041</Paragraphs>
  <Slides>121</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121</vt:i4>
      </vt:variant>
    </vt:vector>
  </HeadingPairs>
  <TitlesOfParts>
    <vt:vector size="131" baseType="lpstr">
      <vt:lpstr>TT Rounds Condensed Bold Italics</vt:lpstr>
      <vt:lpstr>TT Rounds Condensed Italics</vt:lpstr>
      <vt:lpstr>Arial</vt:lpstr>
      <vt:lpstr>Montserrat</vt:lpstr>
      <vt:lpstr>TT Rounds Condensed Bold</vt:lpstr>
      <vt:lpstr>Calibri</vt:lpstr>
      <vt:lpstr>Segoe UI</vt:lpstr>
      <vt:lpstr>TT Rounds Condensed</vt:lpstr>
      <vt:lpstr>Aptos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CULINARY MODULE 3K</dc:title>
  <dc:creator>Orla Casey</dc:creator>
  <cp:lastModifiedBy>Orla Casey</cp:lastModifiedBy>
  <cp:revision>6</cp:revision>
  <dcterms:created xsi:type="dcterms:W3CDTF">2006-08-16T00:00:00Z</dcterms:created>
  <dcterms:modified xsi:type="dcterms:W3CDTF">2024-10-24T07:01:26Z</dcterms:modified>
  <dc:identifier>DAGTinUaVqU</dc:identifier>
</cp:coreProperties>
</file>